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sldIdLst>
    <p:sldId id="321" r:id="rId2"/>
    <p:sldId id="322" r:id="rId3"/>
    <p:sldId id="337" r:id="rId4"/>
    <p:sldId id="338" r:id="rId5"/>
    <p:sldId id="339" r:id="rId6"/>
    <p:sldId id="354" r:id="rId7"/>
    <p:sldId id="351" r:id="rId8"/>
    <p:sldId id="352" r:id="rId9"/>
    <p:sldId id="353" r:id="rId10"/>
    <p:sldId id="343" r:id="rId11"/>
    <p:sldId id="344" r:id="rId12"/>
    <p:sldId id="345" r:id="rId13"/>
    <p:sldId id="346" r:id="rId14"/>
    <p:sldId id="347" r:id="rId15"/>
    <p:sldId id="349" r:id="rId16"/>
    <p:sldId id="304" r:id="rId17"/>
    <p:sldId id="303" r:id="rId18"/>
    <p:sldId id="290" r:id="rId19"/>
    <p:sldId id="291" r:id="rId20"/>
    <p:sldId id="292" r:id="rId21"/>
    <p:sldId id="293" r:id="rId22"/>
    <p:sldId id="294" r:id="rId23"/>
    <p:sldId id="295" r:id="rId24"/>
    <p:sldId id="296" r:id="rId25"/>
    <p:sldId id="297" r:id="rId26"/>
    <p:sldId id="298" r:id="rId27"/>
    <p:sldId id="302" r:id="rId28"/>
    <p:sldId id="300" r:id="rId2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r34r5J7XBljBWxf97bAZg==" hashData="UQg/HyD/aJ5c5dEhBgMTc9QpO7X8tran+WJc1PjAXoPgCE0oe5BKtShhOaJSvhyn15kGIEEu48I4x5pA+MgOU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AB"/>
    <a:srgbClr val="FFD393"/>
    <a:srgbClr val="FFBF61"/>
    <a:srgbClr val="FBE579"/>
    <a:srgbClr val="FADD4C"/>
    <a:srgbClr val="FEEFCE"/>
    <a:srgbClr val="FDEE91"/>
    <a:srgbClr val="E87D78"/>
    <a:srgbClr val="E6726C"/>
    <a:srgbClr val="ECA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5090" autoAdjust="0"/>
  </p:normalViewPr>
  <p:slideViewPr>
    <p:cSldViewPr snapToGrid="0">
      <p:cViewPr varScale="1">
        <p:scale>
          <a:sx n="85" d="100"/>
          <a:sy n="85" d="100"/>
        </p:scale>
        <p:origin x="319"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FE33225-3424-452E-A792-265481685281}" type="datetimeFigureOut">
              <a:rPr kumimoji="1" lang="ja-JP" altLang="en-US" smtClean="0"/>
              <a:t>2026/3/5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EBEA69B-B014-4EFD-BE4A-370D4BF55877}" type="slidenum">
              <a:rPr kumimoji="1" lang="ja-JP" altLang="en-US" smtClean="0"/>
              <a:t>‹#›</a:t>
            </a:fld>
            <a:endParaRPr kumimoji="1" lang="ja-JP" altLang="en-US"/>
          </a:p>
        </p:txBody>
      </p:sp>
    </p:spTree>
    <p:extLst>
      <p:ext uri="{BB962C8B-B14F-4D97-AF65-F5344CB8AC3E}">
        <p14:creationId xmlns:p14="http://schemas.microsoft.com/office/powerpoint/2010/main" val="37924637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A99B2-039C-9254-4625-F8CA80961FC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B3E64E3-265E-D904-E68F-8BEBFB8116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FD492B4-0C00-5001-3408-F224908491A3}"/>
              </a:ext>
            </a:extLst>
          </p:cNvPr>
          <p:cNvSpPr>
            <a:spLocks noGrp="1"/>
          </p:cNvSpPr>
          <p:nvPr>
            <p:ph type="dt" sz="half" idx="10"/>
          </p:nvPr>
        </p:nvSpPr>
        <p:spPr/>
        <p:txBody>
          <a:bodyPr/>
          <a:lstStyle/>
          <a:p>
            <a:fld id="{03960367-2EE9-40FC-ACD3-B1AA8C5C78BF}" type="datetime1">
              <a:rPr kumimoji="1" lang="ja-JP" altLang="en-US" smtClean="0"/>
              <a:t>2026/3/5</a:t>
            </a:fld>
            <a:endParaRPr kumimoji="1" lang="ja-JP" altLang="en-US"/>
          </a:p>
        </p:txBody>
      </p:sp>
      <p:sp>
        <p:nvSpPr>
          <p:cNvPr id="5" name="フッター プレースホルダー 4">
            <a:extLst>
              <a:ext uri="{FF2B5EF4-FFF2-40B4-BE49-F238E27FC236}">
                <a16:creationId xmlns:a16="http://schemas.microsoft.com/office/drawing/2014/main" id="{1E576243-7338-8402-225A-A03C842114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066E59-5389-0186-7530-77CC80739097}"/>
              </a:ext>
            </a:extLst>
          </p:cNvPr>
          <p:cNvSpPr>
            <a:spLocks noGrp="1"/>
          </p:cNvSpPr>
          <p:nvPr>
            <p:ph type="sldNum" sz="quarter" idx="12"/>
          </p:nvPr>
        </p:nvSpPr>
        <p:spPr/>
        <p:txBody>
          <a:body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100796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3F3F31-5E83-9DB9-33EB-C5F18DE2BE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AAE9C96-37A8-FB97-DB97-9FEB33334E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005E62-7D21-2073-5DF8-256BE71588A5}"/>
              </a:ext>
            </a:extLst>
          </p:cNvPr>
          <p:cNvSpPr>
            <a:spLocks noGrp="1"/>
          </p:cNvSpPr>
          <p:nvPr>
            <p:ph type="dt" sz="half" idx="10"/>
          </p:nvPr>
        </p:nvSpPr>
        <p:spPr/>
        <p:txBody>
          <a:bodyPr/>
          <a:lstStyle/>
          <a:p>
            <a:fld id="{FF0AB4A4-84F4-45C6-9E38-ED78C5230DF7}" type="datetime1">
              <a:rPr kumimoji="1" lang="ja-JP" altLang="en-US" smtClean="0"/>
              <a:t>2026/3/5</a:t>
            </a:fld>
            <a:endParaRPr kumimoji="1" lang="ja-JP" altLang="en-US"/>
          </a:p>
        </p:txBody>
      </p:sp>
      <p:sp>
        <p:nvSpPr>
          <p:cNvPr id="5" name="フッター プレースホルダー 4">
            <a:extLst>
              <a:ext uri="{FF2B5EF4-FFF2-40B4-BE49-F238E27FC236}">
                <a16:creationId xmlns:a16="http://schemas.microsoft.com/office/drawing/2014/main" id="{4B333EE1-E57F-C5D5-C4BC-F71579D919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5E02F8-E974-AB48-7480-F118C919E3CD}"/>
              </a:ext>
            </a:extLst>
          </p:cNvPr>
          <p:cNvSpPr>
            <a:spLocks noGrp="1"/>
          </p:cNvSpPr>
          <p:nvPr>
            <p:ph type="sldNum" sz="quarter" idx="12"/>
          </p:nvPr>
        </p:nvSpPr>
        <p:spPr/>
        <p:txBody>
          <a:body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167011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8DE88D7-4D18-B3F8-D439-966D6535473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2E5A5D-A7C4-E41F-5B93-4AD098CD286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CBAE54-ADCF-CA5C-B139-FE36B659561E}"/>
              </a:ext>
            </a:extLst>
          </p:cNvPr>
          <p:cNvSpPr>
            <a:spLocks noGrp="1"/>
          </p:cNvSpPr>
          <p:nvPr>
            <p:ph type="dt" sz="half" idx="10"/>
          </p:nvPr>
        </p:nvSpPr>
        <p:spPr/>
        <p:txBody>
          <a:bodyPr/>
          <a:lstStyle/>
          <a:p>
            <a:fld id="{06D03493-5DD3-48E5-BE3A-E6D876CF6C4E}" type="datetime1">
              <a:rPr kumimoji="1" lang="ja-JP" altLang="en-US" smtClean="0"/>
              <a:t>2026/3/5</a:t>
            </a:fld>
            <a:endParaRPr kumimoji="1" lang="ja-JP" altLang="en-US"/>
          </a:p>
        </p:txBody>
      </p:sp>
      <p:sp>
        <p:nvSpPr>
          <p:cNvPr id="5" name="フッター プレースホルダー 4">
            <a:extLst>
              <a:ext uri="{FF2B5EF4-FFF2-40B4-BE49-F238E27FC236}">
                <a16:creationId xmlns:a16="http://schemas.microsoft.com/office/drawing/2014/main" id="{D1012C71-097E-245A-9799-EE23DDA796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BF951F-F099-F020-4E6E-49F43611EDB9}"/>
              </a:ext>
            </a:extLst>
          </p:cNvPr>
          <p:cNvSpPr>
            <a:spLocks noGrp="1"/>
          </p:cNvSpPr>
          <p:nvPr>
            <p:ph type="sldNum" sz="quarter" idx="12"/>
          </p:nvPr>
        </p:nvSpPr>
        <p:spPr/>
        <p:txBody>
          <a:body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300638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F95AB5-D989-C6DC-03E7-8414046CDB7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947DB-413D-B5DF-38C0-A6AEB1F5D5B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EB1EF9-768D-656A-3159-D27E80CF5714}"/>
              </a:ext>
            </a:extLst>
          </p:cNvPr>
          <p:cNvSpPr>
            <a:spLocks noGrp="1"/>
          </p:cNvSpPr>
          <p:nvPr>
            <p:ph type="dt" sz="half" idx="10"/>
          </p:nvPr>
        </p:nvSpPr>
        <p:spPr/>
        <p:txBody>
          <a:bodyPr/>
          <a:lstStyle/>
          <a:p>
            <a:fld id="{6CE6B83F-7507-4FD6-8F44-763A987A6A7A}" type="datetime1">
              <a:rPr kumimoji="1" lang="ja-JP" altLang="en-US" smtClean="0"/>
              <a:t>2026/3/5</a:t>
            </a:fld>
            <a:endParaRPr kumimoji="1" lang="ja-JP" altLang="en-US"/>
          </a:p>
        </p:txBody>
      </p:sp>
      <p:sp>
        <p:nvSpPr>
          <p:cNvPr id="5" name="フッター プレースホルダー 4">
            <a:extLst>
              <a:ext uri="{FF2B5EF4-FFF2-40B4-BE49-F238E27FC236}">
                <a16:creationId xmlns:a16="http://schemas.microsoft.com/office/drawing/2014/main" id="{08119CEC-2F06-9C5D-2D7C-91B97690C8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1C4022-FF2B-295F-7F03-4CA80856BB22}"/>
              </a:ext>
            </a:extLst>
          </p:cNvPr>
          <p:cNvSpPr>
            <a:spLocks noGrp="1"/>
          </p:cNvSpPr>
          <p:nvPr>
            <p:ph type="sldNum" sz="quarter" idx="12"/>
          </p:nvPr>
        </p:nvSpPr>
        <p:spPr/>
        <p:txBody>
          <a:body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415028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044AC6-EAA5-40E1-1B3D-2B5AA575393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E1E1FB-EF1B-B6E3-26B0-0EB5CC0BA5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8732C78-7AC8-D62B-8FF7-192E924C21B2}"/>
              </a:ext>
            </a:extLst>
          </p:cNvPr>
          <p:cNvSpPr>
            <a:spLocks noGrp="1"/>
          </p:cNvSpPr>
          <p:nvPr>
            <p:ph type="dt" sz="half" idx="10"/>
          </p:nvPr>
        </p:nvSpPr>
        <p:spPr/>
        <p:txBody>
          <a:bodyPr/>
          <a:lstStyle/>
          <a:p>
            <a:fld id="{D59A9E3C-5B7D-4819-9D58-BA1E50131FBD}" type="datetime1">
              <a:rPr kumimoji="1" lang="ja-JP" altLang="en-US" smtClean="0"/>
              <a:t>2026/3/5</a:t>
            </a:fld>
            <a:endParaRPr kumimoji="1" lang="ja-JP" altLang="en-US"/>
          </a:p>
        </p:txBody>
      </p:sp>
      <p:sp>
        <p:nvSpPr>
          <p:cNvPr id="5" name="フッター プレースホルダー 4">
            <a:extLst>
              <a:ext uri="{FF2B5EF4-FFF2-40B4-BE49-F238E27FC236}">
                <a16:creationId xmlns:a16="http://schemas.microsoft.com/office/drawing/2014/main" id="{EA09C9A8-511A-DD29-6CFA-199C1AEF8C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AE2D91-404B-3797-4589-33BA5926D689}"/>
              </a:ext>
            </a:extLst>
          </p:cNvPr>
          <p:cNvSpPr>
            <a:spLocks noGrp="1"/>
          </p:cNvSpPr>
          <p:nvPr>
            <p:ph type="sldNum" sz="quarter" idx="12"/>
          </p:nvPr>
        </p:nvSpPr>
        <p:spPr/>
        <p:txBody>
          <a:body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194183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37A082-626E-A4C7-6E5D-729CD6E9459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A8845C-D369-230C-9407-3ECE7670B29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A77593B-91B5-21E7-5CDE-34394107B4A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314AA7-AC5E-3B8A-D6E2-61EF3534B4B6}"/>
              </a:ext>
            </a:extLst>
          </p:cNvPr>
          <p:cNvSpPr>
            <a:spLocks noGrp="1"/>
          </p:cNvSpPr>
          <p:nvPr>
            <p:ph type="dt" sz="half" idx="10"/>
          </p:nvPr>
        </p:nvSpPr>
        <p:spPr/>
        <p:txBody>
          <a:bodyPr/>
          <a:lstStyle/>
          <a:p>
            <a:fld id="{D63A08E5-A663-4220-A7D6-81C6AAC601F2}" type="datetime1">
              <a:rPr kumimoji="1" lang="ja-JP" altLang="en-US" smtClean="0"/>
              <a:t>2026/3/5</a:t>
            </a:fld>
            <a:endParaRPr kumimoji="1" lang="ja-JP" altLang="en-US"/>
          </a:p>
        </p:txBody>
      </p:sp>
      <p:sp>
        <p:nvSpPr>
          <p:cNvPr id="6" name="フッター プレースホルダー 5">
            <a:extLst>
              <a:ext uri="{FF2B5EF4-FFF2-40B4-BE49-F238E27FC236}">
                <a16:creationId xmlns:a16="http://schemas.microsoft.com/office/drawing/2014/main" id="{7B37BB9D-184F-950D-1141-A7B67F4ECA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EA63CF-CFC9-5094-9BF2-6120C1C8437E}"/>
              </a:ext>
            </a:extLst>
          </p:cNvPr>
          <p:cNvSpPr>
            <a:spLocks noGrp="1"/>
          </p:cNvSpPr>
          <p:nvPr>
            <p:ph type="sldNum" sz="quarter" idx="12"/>
          </p:nvPr>
        </p:nvSpPr>
        <p:spPr/>
        <p:txBody>
          <a:body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69105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4AEA9A-F553-EE42-E1B3-606B595F903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E3E98A-3EF9-6231-2BC1-B24CE2E99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549877C-9256-CF3E-C393-5147811CC4F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35D27E1-FAE7-0B02-63EA-635BC979F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7A877A-25FB-5CD9-54A1-8164F9A9898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32029B5-9352-C2FA-708E-322CD9D216B0}"/>
              </a:ext>
            </a:extLst>
          </p:cNvPr>
          <p:cNvSpPr>
            <a:spLocks noGrp="1"/>
          </p:cNvSpPr>
          <p:nvPr>
            <p:ph type="dt" sz="half" idx="10"/>
          </p:nvPr>
        </p:nvSpPr>
        <p:spPr/>
        <p:txBody>
          <a:bodyPr/>
          <a:lstStyle/>
          <a:p>
            <a:fld id="{17F5A986-7E54-4F1D-BEFB-5773F570AC9E}" type="datetime1">
              <a:rPr kumimoji="1" lang="ja-JP" altLang="en-US" smtClean="0"/>
              <a:t>2026/3/5</a:t>
            </a:fld>
            <a:endParaRPr kumimoji="1" lang="ja-JP" altLang="en-US"/>
          </a:p>
        </p:txBody>
      </p:sp>
      <p:sp>
        <p:nvSpPr>
          <p:cNvPr id="8" name="フッター プレースホルダー 7">
            <a:extLst>
              <a:ext uri="{FF2B5EF4-FFF2-40B4-BE49-F238E27FC236}">
                <a16:creationId xmlns:a16="http://schemas.microsoft.com/office/drawing/2014/main" id="{0364D588-F65C-8629-A862-5A9E6DAEBD6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F1A8A95-E3BA-2572-02CE-C007A10AB008}"/>
              </a:ext>
            </a:extLst>
          </p:cNvPr>
          <p:cNvSpPr>
            <a:spLocks noGrp="1"/>
          </p:cNvSpPr>
          <p:nvPr>
            <p:ph type="sldNum" sz="quarter" idx="12"/>
          </p:nvPr>
        </p:nvSpPr>
        <p:spPr/>
        <p:txBody>
          <a:body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9270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C1CBC1-9B16-3C9B-D6DC-FAFF1D4CD92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1B5E097-D40D-A86D-A1A1-1062BF85C0A7}"/>
              </a:ext>
            </a:extLst>
          </p:cNvPr>
          <p:cNvSpPr>
            <a:spLocks noGrp="1"/>
          </p:cNvSpPr>
          <p:nvPr>
            <p:ph type="dt" sz="half" idx="10"/>
          </p:nvPr>
        </p:nvSpPr>
        <p:spPr/>
        <p:txBody>
          <a:bodyPr/>
          <a:lstStyle/>
          <a:p>
            <a:fld id="{806C50D3-8781-45B8-B323-E733A33472F5}" type="datetime1">
              <a:rPr kumimoji="1" lang="ja-JP" altLang="en-US" smtClean="0"/>
              <a:t>2026/3/5</a:t>
            </a:fld>
            <a:endParaRPr kumimoji="1" lang="ja-JP" altLang="en-US"/>
          </a:p>
        </p:txBody>
      </p:sp>
      <p:sp>
        <p:nvSpPr>
          <p:cNvPr id="4" name="フッター プレースホルダー 3">
            <a:extLst>
              <a:ext uri="{FF2B5EF4-FFF2-40B4-BE49-F238E27FC236}">
                <a16:creationId xmlns:a16="http://schemas.microsoft.com/office/drawing/2014/main" id="{F9E14B82-2644-B692-D1F4-6A964DCE76C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8B10D85-CD61-4E6D-8DEE-BEF5268BBFDD}"/>
              </a:ext>
            </a:extLst>
          </p:cNvPr>
          <p:cNvSpPr>
            <a:spLocks noGrp="1"/>
          </p:cNvSpPr>
          <p:nvPr>
            <p:ph type="sldNum" sz="quarter" idx="12"/>
          </p:nvPr>
        </p:nvSpPr>
        <p:spPr/>
        <p:txBody>
          <a:body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390655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473D826-EB37-A046-7130-ED6B758A4FA5}"/>
              </a:ext>
            </a:extLst>
          </p:cNvPr>
          <p:cNvSpPr>
            <a:spLocks noGrp="1"/>
          </p:cNvSpPr>
          <p:nvPr>
            <p:ph type="dt" sz="half" idx="10"/>
          </p:nvPr>
        </p:nvSpPr>
        <p:spPr/>
        <p:txBody>
          <a:bodyPr/>
          <a:lstStyle/>
          <a:p>
            <a:fld id="{80BA3237-2EBB-438D-931B-57A47BB84D46}" type="datetime1">
              <a:rPr kumimoji="1" lang="ja-JP" altLang="en-US" smtClean="0"/>
              <a:t>2026/3/5</a:t>
            </a:fld>
            <a:endParaRPr kumimoji="1" lang="ja-JP" altLang="en-US"/>
          </a:p>
        </p:txBody>
      </p:sp>
      <p:sp>
        <p:nvSpPr>
          <p:cNvPr id="3" name="フッター プレースホルダー 2">
            <a:extLst>
              <a:ext uri="{FF2B5EF4-FFF2-40B4-BE49-F238E27FC236}">
                <a16:creationId xmlns:a16="http://schemas.microsoft.com/office/drawing/2014/main" id="{F65970B5-4E89-3DA8-BA62-FBE656CD727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6C7955A-F795-D28A-3C85-1089A27F83C8}"/>
              </a:ext>
            </a:extLst>
          </p:cNvPr>
          <p:cNvSpPr>
            <a:spLocks noGrp="1"/>
          </p:cNvSpPr>
          <p:nvPr>
            <p:ph type="sldNum" sz="quarter" idx="12"/>
          </p:nvPr>
        </p:nvSpPr>
        <p:spPr/>
        <p:txBody>
          <a:body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204819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97C65-EB43-2B48-7716-F135D4F2297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8AA643-D55F-C6A2-F775-B698ADE237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0873452-379E-FF7A-EC1A-6D8AFE466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B7D8BB4-4BDD-7B5C-45CE-A8D4A14DB312}"/>
              </a:ext>
            </a:extLst>
          </p:cNvPr>
          <p:cNvSpPr>
            <a:spLocks noGrp="1"/>
          </p:cNvSpPr>
          <p:nvPr>
            <p:ph type="dt" sz="half" idx="10"/>
          </p:nvPr>
        </p:nvSpPr>
        <p:spPr/>
        <p:txBody>
          <a:bodyPr/>
          <a:lstStyle/>
          <a:p>
            <a:fld id="{CB425CBD-00E8-4FF4-8535-2F198940BA80}" type="datetime1">
              <a:rPr kumimoji="1" lang="ja-JP" altLang="en-US" smtClean="0"/>
              <a:t>2026/3/5</a:t>
            </a:fld>
            <a:endParaRPr kumimoji="1" lang="ja-JP" altLang="en-US"/>
          </a:p>
        </p:txBody>
      </p:sp>
      <p:sp>
        <p:nvSpPr>
          <p:cNvPr id="6" name="フッター プレースホルダー 5">
            <a:extLst>
              <a:ext uri="{FF2B5EF4-FFF2-40B4-BE49-F238E27FC236}">
                <a16:creationId xmlns:a16="http://schemas.microsoft.com/office/drawing/2014/main" id="{2EA613F7-F232-4D79-EC25-A96AFB9F511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5BEC185-3CF6-0F59-6042-CCD6F04B42C8}"/>
              </a:ext>
            </a:extLst>
          </p:cNvPr>
          <p:cNvSpPr>
            <a:spLocks noGrp="1"/>
          </p:cNvSpPr>
          <p:nvPr>
            <p:ph type="sldNum" sz="quarter" idx="12"/>
          </p:nvPr>
        </p:nvSpPr>
        <p:spPr/>
        <p:txBody>
          <a:body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140371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EE0D4D-3B45-10A0-C870-6CFE015058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006844C-DBBC-9CAB-3099-54BDDD88E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48196B3-9180-C99B-FA8C-31E840CC1E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F18E3FE-6F97-A883-3AE5-6BDEDFF0C5E4}"/>
              </a:ext>
            </a:extLst>
          </p:cNvPr>
          <p:cNvSpPr>
            <a:spLocks noGrp="1"/>
          </p:cNvSpPr>
          <p:nvPr>
            <p:ph type="dt" sz="half" idx="10"/>
          </p:nvPr>
        </p:nvSpPr>
        <p:spPr/>
        <p:txBody>
          <a:bodyPr/>
          <a:lstStyle/>
          <a:p>
            <a:fld id="{4E13DB0D-101E-4507-8739-13E5CDBD3826}" type="datetime1">
              <a:rPr kumimoji="1" lang="ja-JP" altLang="en-US" smtClean="0"/>
              <a:t>2026/3/5</a:t>
            </a:fld>
            <a:endParaRPr kumimoji="1" lang="ja-JP" altLang="en-US"/>
          </a:p>
        </p:txBody>
      </p:sp>
      <p:sp>
        <p:nvSpPr>
          <p:cNvPr id="6" name="フッター プレースホルダー 5">
            <a:extLst>
              <a:ext uri="{FF2B5EF4-FFF2-40B4-BE49-F238E27FC236}">
                <a16:creationId xmlns:a16="http://schemas.microsoft.com/office/drawing/2014/main" id="{3C07AE4F-42AE-8552-17EB-1AC2E9056E1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EF16F3-DDAB-88E5-E8E0-5040A0A5E535}"/>
              </a:ext>
            </a:extLst>
          </p:cNvPr>
          <p:cNvSpPr>
            <a:spLocks noGrp="1"/>
          </p:cNvSpPr>
          <p:nvPr>
            <p:ph type="sldNum" sz="quarter" idx="12"/>
          </p:nvPr>
        </p:nvSpPr>
        <p:spPr/>
        <p:txBody>
          <a:body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72505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8665A1-8916-FC93-EDA8-9D20AC393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9116F87-C552-AFD8-52C2-4C8B12AC79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D44EFE-3FA5-26EF-82C6-609F50C1E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136A97-8383-443B-AB60-F42B707DC552}" type="datetime1">
              <a:rPr kumimoji="1" lang="ja-JP" altLang="en-US" smtClean="0"/>
              <a:t>2026/3/5</a:t>
            </a:fld>
            <a:endParaRPr kumimoji="1" lang="ja-JP" altLang="en-US"/>
          </a:p>
        </p:txBody>
      </p:sp>
      <p:sp>
        <p:nvSpPr>
          <p:cNvPr id="5" name="フッター プレースホルダー 4">
            <a:extLst>
              <a:ext uri="{FF2B5EF4-FFF2-40B4-BE49-F238E27FC236}">
                <a16:creationId xmlns:a16="http://schemas.microsoft.com/office/drawing/2014/main" id="{2D54165B-80B2-3DF9-391C-075FEE6E55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CEC1A7-1CDD-26F3-C231-022879E4F2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BB9C2D-C3C8-4FA1-A4EC-65CAF1B033D9}" type="slidenum">
              <a:rPr kumimoji="1" lang="ja-JP" altLang="en-US" smtClean="0"/>
              <a:t>‹#›</a:t>
            </a:fld>
            <a:endParaRPr kumimoji="1" lang="ja-JP" altLang="en-US"/>
          </a:p>
        </p:txBody>
      </p:sp>
    </p:spTree>
    <p:extLst>
      <p:ext uri="{BB962C8B-B14F-4D97-AF65-F5344CB8AC3E}">
        <p14:creationId xmlns:p14="http://schemas.microsoft.com/office/powerpoint/2010/main" val="72053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pmda.go.jp/int-activities/int-harmony/ich/0014.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jrct.mhlw.go.jp/" TargetMode="External"/><Relationship Id="rId3" Type="http://schemas.openxmlformats.org/officeDocument/2006/relationships/hyperlink" Target="https://guideline.jamas.or.jp/" TargetMode="External"/><Relationship Id="rId7" Type="http://schemas.openxmlformats.org/officeDocument/2006/relationships/hyperlink" Target="https://clinicaltrials.gov/" TargetMode="External"/><Relationship Id="rId2" Type="http://schemas.openxmlformats.org/officeDocument/2006/relationships/hyperlink" Target="https://minds.jcqhc.or.jp/" TargetMode="External"/><Relationship Id="rId1" Type="http://schemas.openxmlformats.org/officeDocument/2006/relationships/slideLayout" Target="../slideLayouts/slideLayout7.xml"/><Relationship Id="rId6" Type="http://schemas.openxmlformats.org/officeDocument/2006/relationships/hyperlink" Target="https://www.cochranelibrary.com/" TargetMode="External"/><Relationship Id="rId11" Type="http://schemas.openxmlformats.org/officeDocument/2006/relationships/image" Target="../media/image13.png"/><Relationship Id="rId5" Type="http://schemas.openxmlformats.org/officeDocument/2006/relationships/hyperlink" Target="https://ci.nii.ac.jp/" TargetMode="External"/><Relationship Id="rId10" Type="http://schemas.openxmlformats.org/officeDocument/2006/relationships/image" Target="../media/image12.png"/><Relationship Id="rId4" Type="http://schemas.openxmlformats.org/officeDocument/2006/relationships/hyperlink" Target="https://pubmed.ncbi.nlm.nih.gov/" TargetMode="External"/><Relationship Id="rId9" Type="http://schemas.openxmlformats.org/officeDocument/2006/relationships/hyperlink" Target="https://www.jstage.jst.go.j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23.xml"/><Relationship Id="rId2"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24.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18.xml"/><Relationship Id="rId9"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1.xml"/><Relationship Id="rId7" Type="http://schemas.openxmlformats.org/officeDocument/2006/relationships/slide" Target="slide22.xml"/><Relationship Id="rId12" Type="http://schemas.openxmlformats.org/officeDocument/2006/relationships/slide" Target="slide27.xml"/><Relationship Id="rId2" Type="http://schemas.openxmlformats.org/officeDocument/2006/relationships/hyperlink" Target="https://www.aro.or.jp/page/?content=4" TargetMode="Externa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26.xml"/><Relationship Id="rId5" Type="http://schemas.openxmlformats.org/officeDocument/2006/relationships/slide" Target="slide20.xml"/><Relationship Id="rId10" Type="http://schemas.openxmlformats.org/officeDocument/2006/relationships/slide" Target="slide24.xml"/><Relationship Id="rId4" Type="http://schemas.openxmlformats.org/officeDocument/2006/relationships/slide" Target="slide19.xml"/><Relationship Id="rId9" Type="http://schemas.openxmlformats.org/officeDocument/2006/relationships/slide" Target="slide25.xml"/></Relationships>
</file>

<file path=ppt/slides/_rels/slide2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24.xml"/></Relationships>
</file>

<file path=ppt/slides/_rels/slide2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9.xml"/><Relationship Id="rId7" Type="http://schemas.openxmlformats.org/officeDocument/2006/relationships/slide" Target="slide18.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18.xml"/></Relationships>
</file>

<file path=ppt/slides/_rels/slide2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18.xml"/><Relationship Id="rId4" Type="http://schemas.openxmlformats.org/officeDocument/2006/relationships/slide" Target="slide20.xml"/><Relationship Id="rId9" Type="http://schemas.openxmlformats.org/officeDocument/2006/relationships/slide" Target="slide24.xml"/></Relationships>
</file>

<file path=ppt/slides/_rels/slide27.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0.xml"/><Relationship Id="rId7" Type="http://schemas.openxmlformats.org/officeDocument/2006/relationships/slide" Target="slide25.xml"/><Relationship Id="rId2"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18.xml"/><Relationship Id="rId5" Type="http://schemas.openxmlformats.org/officeDocument/2006/relationships/slide" Target="slide22.xml"/><Relationship Id="rId10" Type="http://schemas.openxmlformats.org/officeDocument/2006/relationships/slide" Target="slide27.xml"/><Relationship Id="rId4" Type="http://schemas.openxmlformats.org/officeDocument/2006/relationships/slide" Target="slide21.xml"/><Relationship Id="rId9" Type="http://schemas.openxmlformats.org/officeDocument/2006/relationships/slide" Target="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mext.go.jp/a_menu/jinzai/fusei/index.htm" TargetMode="External"/><Relationship Id="rId2" Type="http://schemas.openxmlformats.org/officeDocument/2006/relationships/hyperlink" Target="https://www.jsps.go.jp/file/storage/j-kousei/data/rinri.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scj.go.jp/ja/info/kohyo/pdf/kohyo-22-s168-1.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hhs.gov/ohrp/regulations-and-policy/belmont-report/read-the-belmont-report/index.html" TargetMode="External"/><Relationship Id="rId2" Type="http://schemas.openxmlformats.org/officeDocument/2006/relationships/hyperlink" Target="https://www.med.or.jp/doctor/international/wma/helsinki.html" TargetMode="External"/><Relationship Id="rId1" Type="http://schemas.openxmlformats.org/officeDocument/2006/relationships/slideLayout" Target="../slideLayouts/slideLayout7.xml"/><Relationship Id="rId4" Type="http://schemas.openxmlformats.org/officeDocument/2006/relationships/hyperlink" Target="https://cioms.ch/wp-content/uploads/2019/07/Japanese-Translation-CIOMS-Ethical-Guidelines-201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57FB81BE-D665-BC74-A2BB-57CA2148A5C8}"/>
              </a:ext>
            </a:extLst>
          </p:cNvPr>
          <p:cNvGrpSpPr/>
          <p:nvPr/>
        </p:nvGrpSpPr>
        <p:grpSpPr>
          <a:xfrm>
            <a:off x="7361124" y="4823802"/>
            <a:ext cx="4132537" cy="1521966"/>
            <a:chOff x="5289631" y="4375230"/>
            <a:chExt cx="6157732" cy="2006257"/>
          </a:xfrm>
        </p:grpSpPr>
        <p:sp>
          <p:nvSpPr>
            <p:cNvPr id="8" name="四角形: 角を丸くする 7">
              <a:extLst>
                <a:ext uri="{FF2B5EF4-FFF2-40B4-BE49-F238E27FC236}">
                  <a16:creationId xmlns:a16="http://schemas.microsoft.com/office/drawing/2014/main" id="{6FEE4BCD-0406-89DE-C43C-36BF86A64A62}"/>
                </a:ext>
              </a:extLst>
            </p:cNvPr>
            <p:cNvSpPr/>
            <p:nvPr/>
          </p:nvSpPr>
          <p:spPr>
            <a:xfrm>
              <a:off x="5289631" y="4375230"/>
              <a:ext cx="6157732" cy="2006257"/>
            </a:xfrm>
            <a:prstGeom prst="roundRect">
              <a:avLst>
                <a:gd name="adj" fmla="val 6766"/>
              </a:avLst>
            </a:prstGeom>
            <a:solidFill>
              <a:srgbClr val="CFE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23FE6D06-0CD8-420B-3F07-455B08151D00}"/>
                </a:ext>
              </a:extLst>
            </p:cNvPr>
            <p:cNvSpPr/>
            <p:nvPr/>
          </p:nvSpPr>
          <p:spPr>
            <a:xfrm>
              <a:off x="5382228" y="4467828"/>
              <a:ext cx="5974773" cy="1805650"/>
            </a:xfrm>
            <a:prstGeom prst="roundRect">
              <a:avLst>
                <a:gd name="adj" fmla="val 5381"/>
              </a:avLst>
            </a:prstGeom>
            <a:solidFill>
              <a:srgbClr val="CFEFC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 name="グループ化 10">
            <a:extLst>
              <a:ext uri="{FF2B5EF4-FFF2-40B4-BE49-F238E27FC236}">
                <a16:creationId xmlns:a16="http://schemas.microsoft.com/office/drawing/2014/main" id="{3DABEE40-C3BE-7372-4634-C8965BDD1672}"/>
              </a:ext>
            </a:extLst>
          </p:cNvPr>
          <p:cNvGrpSpPr/>
          <p:nvPr/>
        </p:nvGrpSpPr>
        <p:grpSpPr>
          <a:xfrm>
            <a:off x="729205" y="1273215"/>
            <a:ext cx="10764456" cy="1944547"/>
            <a:chOff x="1365813" y="669809"/>
            <a:chExt cx="8750460" cy="3091963"/>
          </a:xfrm>
        </p:grpSpPr>
        <p:sp>
          <p:nvSpPr>
            <p:cNvPr id="6" name="四角形: 角を丸くする 5">
              <a:extLst>
                <a:ext uri="{FF2B5EF4-FFF2-40B4-BE49-F238E27FC236}">
                  <a16:creationId xmlns:a16="http://schemas.microsoft.com/office/drawing/2014/main" id="{425A2BFB-A9AA-EBB9-0035-04DB275F0DC1}"/>
                </a:ext>
              </a:extLst>
            </p:cNvPr>
            <p:cNvSpPr/>
            <p:nvPr/>
          </p:nvSpPr>
          <p:spPr>
            <a:xfrm>
              <a:off x="1365813" y="669809"/>
              <a:ext cx="8750460" cy="3091963"/>
            </a:xfrm>
            <a:prstGeom prst="roundRect">
              <a:avLst>
                <a:gd name="adj" fmla="val 6766"/>
              </a:avLst>
            </a:prstGeom>
            <a:solidFill>
              <a:srgbClr val="E2F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268C1C70-1D1B-349C-C660-7199DF17B237}"/>
                </a:ext>
              </a:extLst>
            </p:cNvPr>
            <p:cNvSpPr/>
            <p:nvPr/>
          </p:nvSpPr>
          <p:spPr>
            <a:xfrm>
              <a:off x="1431677" y="749644"/>
              <a:ext cx="8628816" cy="2919532"/>
            </a:xfrm>
            <a:prstGeom prst="roundRect">
              <a:avLst>
                <a:gd name="adj" fmla="val 5381"/>
              </a:avLst>
            </a:prstGeom>
            <a:solidFill>
              <a:srgbClr val="E2F5D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タイトル 1">
            <a:extLst>
              <a:ext uri="{FF2B5EF4-FFF2-40B4-BE49-F238E27FC236}">
                <a16:creationId xmlns:a16="http://schemas.microsoft.com/office/drawing/2014/main" id="{F393E6A4-985D-3A73-8EBB-21EB71EADCEF}"/>
              </a:ext>
            </a:extLst>
          </p:cNvPr>
          <p:cNvSpPr>
            <a:spLocks noGrp="1"/>
          </p:cNvSpPr>
          <p:nvPr>
            <p:ph type="ctrTitle"/>
          </p:nvPr>
        </p:nvSpPr>
        <p:spPr>
          <a:xfrm>
            <a:off x="1413567" y="1861671"/>
            <a:ext cx="9395732" cy="755248"/>
          </a:xfrm>
        </p:spPr>
        <p:txBody>
          <a:bodyPr>
            <a:normAutofit fontScale="90000"/>
          </a:bodyPr>
          <a:lstStyle/>
          <a:p>
            <a:r>
              <a:rPr lang="ja-JP" altLang="en-US" sz="4000" dirty="0">
                <a:latin typeface="BIZ UDPゴシック" panose="020B0400000000000000" pitchFamily="50" charset="-128"/>
                <a:ea typeface="BIZ UDPゴシック" panose="020B0400000000000000" pitchFamily="50" charset="-128"/>
              </a:rPr>
              <a:t>初めて臨床研究を実施する方のための手引き</a:t>
            </a:r>
          </a:p>
        </p:txBody>
      </p:sp>
      <p:sp>
        <p:nvSpPr>
          <p:cNvPr id="3" name="字幕 2">
            <a:extLst>
              <a:ext uri="{FF2B5EF4-FFF2-40B4-BE49-F238E27FC236}">
                <a16:creationId xmlns:a16="http://schemas.microsoft.com/office/drawing/2014/main" id="{EF932C91-1FDE-8E89-94FF-584FB7648767}"/>
              </a:ext>
            </a:extLst>
          </p:cNvPr>
          <p:cNvSpPr>
            <a:spLocks noGrp="1"/>
          </p:cNvSpPr>
          <p:nvPr>
            <p:ph type="subTitle" idx="1"/>
          </p:nvPr>
        </p:nvSpPr>
        <p:spPr>
          <a:xfrm>
            <a:off x="7532338" y="5050990"/>
            <a:ext cx="3790108" cy="1153421"/>
          </a:xfrm>
        </p:spPr>
        <p:txBody>
          <a:bodyPr vert="horz" lIns="91440" tIns="45720" rIns="91440" bIns="45720" rtlCol="0" anchor="t">
            <a:normAutofit/>
          </a:bodyPr>
          <a:lstStyle/>
          <a:p>
            <a:pPr algn="l"/>
            <a:r>
              <a:rPr lang="ja-JP" sz="1600" dirty="0">
                <a:latin typeface="BIZ UDPゴシック" panose="020B0400000000000000" pitchFamily="50" charset="-128"/>
                <a:ea typeface="BIZ UDPゴシック" panose="020B0400000000000000" pitchFamily="50" charset="-128"/>
                <a:cs typeface="+mn-lt"/>
              </a:rPr>
              <a:t>日本QA研究会</a:t>
            </a:r>
            <a:endParaRPr lang="ja-JP" sz="1600" dirty="0">
              <a:latin typeface="BIZ UDPゴシック" panose="020B0400000000000000" pitchFamily="50" charset="-128"/>
              <a:ea typeface="BIZ UDPゴシック" panose="020B0400000000000000" pitchFamily="50" charset="-128"/>
            </a:endParaRPr>
          </a:p>
          <a:p>
            <a:pPr algn="l"/>
            <a:r>
              <a:rPr lang="ja-JP" sz="1600" dirty="0">
                <a:latin typeface="BIZ UDPゴシック" panose="020B0400000000000000" pitchFamily="50" charset="-128"/>
                <a:ea typeface="BIZ UDPゴシック" panose="020B0400000000000000" pitchFamily="50" charset="-128"/>
                <a:cs typeface="+mn-lt"/>
              </a:rPr>
              <a:t>第17期</a:t>
            </a:r>
            <a:r>
              <a:rPr lang="ja-JP" altLang="en-US" sz="1600" dirty="0">
                <a:latin typeface="BIZ UDPゴシック" panose="020B0400000000000000" pitchFamily="50" charset="-128"/>
                <a:ea typeface="BIZ UDPゴシック" panose="020B0400000000000000" pitchFamily="50" charset="-128"/>
                <a:cs typeface="+mn-lt"/>
              </a:rPr>
              <a:t>　</a:t>
            </a:r>
            <a:r>
              <a:rPr lang="en-US" altLang="ja-JP" sz="1600" dirty="0">
                <a:latin typeface="BIZ UDPゴシック" panose="020B0400000000000000" pitchFamily="50" charset="-128"/>
                <a:ea typeface="BIZ UDPゴシック" panose="020B0400000000000000" pitchFamily="50" charset="-128"/>
                <a:cs typeface="+mn-lt"/>
              </a:rPr>
              <a:t>(</a:t>
            </a:r>
            <a:r>
              <a:rPr lang="ja-JP" sz="1600" dirty="0">
                <a:latin typeface="BIZ UDPゴシック" panose="020B0400000000000000" pitchFamily="50" charset="-128"/>
                <a:ea typeface="BIZ UDPゴシック" panose="020B0400000000000000" pitchFamily="50" charset="-128"/>
                <a:cs typeface="+mn-lt"/>
              </a:rPr>
              <a:t>2024年4月～2026年3月</a:t>
            </a:r>
            <a:r>
              <a:rPr lang="en-US" altLang="ja-JP" sz="1600" dirty="0">
                <a:latin typeface="BIZ UDPゴシック" panose="020B0400000000000000" pitchFamily="50" charset="-128"/>
                <a:ea typeface="BIZ UDPゴシック" panose="020B0400000000000000" pitchFamily="50" charset="-128"/>
                <a:cs typeface="+mn-lt"/>
              </a:rPr>
              <a:t>)</a:t>
            </a:r>
            <a:endParaRPr lang="ja-JP" sz="1600" dirty="0">
              <a:latin typeface="BIZ UDPゴシック" panose="020B0400000000000000" pitchFamily="50" charset="-128"/>
              <a:ea typeface="BIZ UDPゴシック" panose="020B0400000000000000" pitchFamily="50" charset="-128"/>
            </a:endParaRPr>
          </a:p>
          <a:p>
            <a:pPr algn="l"/>
            <a:r>
              <a:rPr lang="ja-JP" sz="1600" dirty="0">
                <a:latin typeface="BIZ UDPゴシック" panose="020B0400000000000000" pitchFamily="50" charset="-128"/>
                <a:ea typeface="BIZ UDPゴシック" panose="020B0400000000000000" pitchFamily="50" charset="-128"/>
                <a:cs typeface="+mn-lt"/>
              </a:rPr>
              <a:t>GCP部会 第3分科会 Bグルー</a:t>
            </a:r>
            <a:r>
              <a:rPr lang="ja-JP" altLang="en-US" sz="1600" dirty="0">
                <a:latin typeface="BIZ UDPゴシック" panose="020B0400000000000000" pitchFamily="50" charset="-128"/>
                <a:ea typeface="BIZ UDPゴシック" panose="020B0400000000000000" pitchFamily="50" charset="-128"/>
                <a:cs typeface="+mn-lt"/>
              </a:rPr>
              <a:t>プ</a:t>
            </a:r>
            <a:endParaRPr lang="ja-JP" sz="16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E1138EEE-D6A1-98C3-EED9-E91707B83225}"/>
              </a:ext>
            </a:extLst>
          </p:cNvPr>
          <p:cNvSpPr txBox="1"/>
          <p:nvPr/>
        </p:nvSpPr>
        <p:spPr>
          <a:xfrm>
            <a:off x="1559500" y="3470311"/>
            <a:ext cx="7867892" cy="707886"/>
          </a:xfrm>
          <a:prstGeom prst="rect">
            <a:avLst/>
          </a:prstGeom>
          <a:noFill/>
        </p:spPr>
        <p:txBody>
          <a:bodyPr wrap="square">
            <a:spAutoFit/>
          </a:bodyPr>
          <a:lstStyle/>
          <a:p>
            <a:r>
              <a:rPr lang="en-US" altLang="ja-JP" sz="2000" dirty="0">
                <a:latin typeface="BIZ UDPゴシック" panose="020B0400000000000000" pitchFamily="50" charset="-128"/>
                <a:ea typeface="BIZ UDPゴシック" panose="020B0400000000000000" pitchFamily="50" charset="-128"/>
              </a:rPr>
              <a:t>Part 1 </a:t>
            </a:r>
            <a:r>
              <a:rPr lang="ja-JP" altLang="en-US" sz="2000" dirty="0">
                <a:latin typeface="BIZ UDPゴシック" panose="020B0400000000000000" pitchFamily="50" charset="-128"/>
                <a:ea typeface="BIZ UDPゴシック" panose="020B0400000000000000" pitchFamily="50" charset="-128"/>
              </a:rPr>
              <a:t>： 臨床研究実施に必要と考えられる基礎知識</a:t>
            </a:r>
          </a:p>
          <a:p>
            <a:r>
              <a:rPr lang="en-US" altLang="ja-JP" sz="2000" dirty="0">
                <a:latin typeface="BIZ UDPゴシック" panose="020B0400000000000000" pitchFamily="50" charset="-128"/>
                <a:ea typeface="BIZ UDPゴシック" panose="020B0400000000000000" pitchFamily="50" charset="-128"/>
              </a:rPr>
              <a:t>Part 2 </a:t>
            </a:r>
            <a:r>
              <a:rPr lang="ja-JP" altLang="en-US" sz="2000" dirty="0">
                <a:latin typeface="BIZ UDPゴシック" panose="020B0400000000000000" pitchFamily="50" charset="-128"/>
                <a:ea typeface="BIZ UDPゴシック" panose="020B0400000000000000" pitchFamily="50" charset="-128"/>
              </a:rPr>
              <a:t>： 臨床研究の実践</a:t>
            </a:r>
          </a:p>
        </p:txBody>
      </p:sp>
      <p:pic>
        <p:nvPicPr>
          <p:cNvPr id="4" name="図 3" descr="記号 が含まれている画像&#10;&#10;AI 生成コンテンツは間違っている可能性があります。">
            <a:extLst>
              <a:ext uri="{FF2B5EF4-FFF2-40B4-BE49-F238E27FC236}">
                <a16:creationId xmlns:a16="http://schemas.microsoft.com/office/drawing/2014/main" id="{FFB2ECA0-0DC9-81F5-EBAE-894F0F478CC7}"/>
              </a:ext>
            </a:extLst>
          </p:cNvPr>
          <p:cNvPicPr>
            <a:picLocks noChangeAspect="1"/>
          </p:cNvPicPr>
          <p:nvPr/>
        </p:nvPicPr>
        <p:blipFill>
          <a:blip r:embed="rId2"/>
          <a:stretch>
            <a:fillRect/>
          </a:stretch>
        </p:blipFill>
        <p:spPr>
          <a:xfrm>
            <a:off x="671513" y="5033963"/>
            <a:ext cx="4743450" cy="1304925"/>
          </a:xfrm>
          <a:prstGeom prst="rect">
            <a:avLst/>
          </a:prstGeom>
        </p:spPr>
      </p:pic>
      <p:sp>
        <p:nvSpPr>
          <p:cNvPr id="5" name="スライド番号プレースホルダー 4">
            <a:extLst>
              <a:ext uri="{FF2B5EF4-FFF2-40B4-BE49-F238E27FC236}">
                <a16:creationId xmlns:a16="http://schemas.microsoft.com/office/drawing/2014/main" id="{53983EA2-DB8B-285C-CC21-B23126D3287C}"/>
              </a:ext>
            </a:extLst>
          </p:cNvPr>
          <p:cNvSpPr>
            <a:spLocks noGrp="1"/>
          </p:cNvSpPr>
          <p:nvPr>
            <p:ph type="sldNum" sz="quarter" idx="12"/>
          </p:nvPr>
        </p:nvSpPr>
        <p:spPr>
          <a:xfrm>
            <a:off x="9246325" y="6345768"/>
            <a:ext cx="2743200" cy="365125"/>
          </a:xfrm>
        </p:spPr>
        <p:txBody>
          <a:bodyPr/>
          <a:lstStyle/>
          <a:p>
            <a:fld id="{16BB9C2D-C3C8-4FA1-A4EC-65CAF1B033D9}" type="slidenum">
              <a:rPr kumimoji="1" lang="ja-JP" altLang="en-US" smtClean="0"/>
              <a:t>1</a:t>
            </a:fld>
            <a:endParaRPr kumimoji="1" lang="ja-JP" altLang="en-US"/>
          </a:p>
        </p:txBody>
      </p:sp>
    </p:spTree>
    <p:extLst>
      <p:ext uri="{BB962C8B-B14F-4D97-AF65-F5344CB8AC3E}">
        <p14:creationId xmlns:p14="http://schemas.microsoft.com/office/powerpoint/2010/main" val="241406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F1CC-78B4-83F1-B1A1-26D09B4B3A09}"/>
            </a:ext>
          </a:extLst>
        </p:cNvPr>
        <p:cNvGrpSpPr/>
        <p:nvPr/>
      </p:nvGrpSpPr>
      <p:grpSpPr>
        <a:xfrm>
          <a:off x="0" y="0"/>
          <a:ext cx="0" cy="0"/>
          <a:chOff x="0" y="0"/>
          <a:chExt cx="0" cy="0"/>
        </a:xfrm>
      </p:grpSpPr>
      <p:grpSp>
        <p:nvGrpSpPr>
          <p:cNvPr id="210" name="グループ化 209">
            <a:extLst>
              <a:ext uri="{FF2B5EF4-FFF2-40B4-BE49-F238E27FC236}">
                <a16:creationId xmlns:a16="http://schemas.microsoft.com/office/drawing/2014/main" id="{EAA4D46F-751D-3820-1B16-6A352D99F8C9}"/>
              </a:ext>
            </a:extLst>
          </p:cNvPr>
          <p:cNvGrpSpPr/>
          <p:nvPr/>
        </p:nvGrpSpPr>
        <p:grpSpPr>
          <a:xfrm>
            <a:off x="6431261" y="1449989"/>
            <a:ext cx="5463578" cy="5267933"/>
            <a:chOff x="6442672" y="1459837"/>
            <a:chExt cx="5463578" cy="5267933"/>
          </a:xfrm>
        </p:grpSpPr>
        <p:sp>
          <p:nvSpPr>
            <p:cNvPr id="175" name="四角形: 角を丸くする 174">
              <a:extLst>
                <a:ext uri="{FF2B5EF4-FFF2-40B4-BE49-F238E27FC236}">
                  <a16:creationId xmlns:a16="http://schemas.microsoft.com/office/drawing/2014/main" id="{192F817D-4B54-4119-C7DB-FE8371862B7B}"/>
                </a:ext>
              </a:extLst>
            </p:cNvPr>
            <p:cNvSpPr/>
            <p:nvPr/>
          </p:nvSpPr>
          <p:spPr>
            <a:xfrm>
              <a:off x="6442672" y="1459837"/>
              <a:ext cx="5463578" cy="5267933"/>
            </a:xfrm>
            <a:prstGeom prst="roundRect">
              <a:avLst>
                <a:gd name="adj" fmla="val 181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76" name="四角形: 角を丸くする 175">
              <a:extLst>
                <a:ext uri="{FF2B5EF4-FFF2-40B4-BE49-F238E27FC236}">
                  <a16:creationId xmlns:a16="http://schemas.microsoft.com/office/drawing/2014/main" id="{C17A5E93-B995-9929-9624-BB28DB116ECF}"/>
                </a:ext>
              </a:extLst>
            </p:cNvPr>
            <p:cNvSpPr/>
            <p:nvPr/>
          </p:nvSpPr>
          <p:spPr>
            <a:xfrm>
              <a:off x="6511965" y="1531076"/>
              <a:ext cx="5320144" cy="5128953"/>
            </a:xfrm>
            <a:prstGeom prst="roundRect">
              <a:avLst>
                <a:gd name="adj" fmla="val 1483"/>
              </a:avLst>
            </a:prstGeom>
            <a:solidFill>
              <a:schemeClr val="accent3">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
        <p:nvSpPr>
          <p:cNvPr id="2" name="スライド番号プレースホルダー 1">
            <a:extLst>
              <a:ext uri="{FF2B5EF4-FFF2-40B4-BE49-F238E27FC236}">
                <a16:creationId xmlns:a16="http://schemas.microsoft.com/office/drawing/2014/main" id="{CEFED91A-06A3-7A51-4AE3-2793A076EF54}"/>
              </a:ext>
            </a:extLst>
          </p:cNvPr>
          <p:cNvSpPr>
            <a:spLocks noGrp="1"/>
          </p:cNvSpPr>
          <p:nvPr>
            <p:ph type="sldNum" sz="quarter" idx="12"/>
          </p:nvPr>
        </p:nvSpPr>
        <p:spPr>
          <a:xfrm>
            <a:off x="9448800" y="6500494"/>
            <a:ext cx="2743200" cy="347780"/>
          </a:xfrm>
        </p:spPr>
        <p:txBody>
          <a:bodyPr/>
          <a:lstStyle/>
          <a:p>
            <a:fld id="{16BB9C2D-C3C8-4FA1-A4EC-65CAF1B033D9}" type="slidenum">
              <a:rPr kumimoji="1" lang="ja-JP" altLang="en-US" smtClean="0">
                <a:solidFill>
                  <a:schemeClr val="bg1">
                    <a:lumMod val="65000"/>
                  </a:schemeClr>
                </a:solidFill>
              </a:rPr>
              <a:t>10</a:t>
            </a:fld>
            <a:endParaRPr kumimoji="1" lang="ja-JP" altLang="en-US" dirty="0">
              <a:solidFill>
                <a:schemeClr val="bg1">
                  <a:lumMod val="65000"/>
                </a:schemeClr>
              </a:solidFill>
            </a:endParaRPr>
          </a:p>
        </p:txBody>
      </p:sp>
      <p:grpSp>
        <p:nvGrpSpPr>
          <p:cNvPr id="66" name="グループ化 65">
            <a:extLst>
              <a:ext uri="{FF2B5EF4-FFF2-40B4-BE49-F238E27FC236}">
                <a16:creationId xmlns:a16="http://schemas.microsoft.com/office/drawing/2014/main" id="{8638A759-19EA-25DF-B321-84A6E9E6274E}"/>
              </a:ext>
            </a:extLst>
          </p:cNvPr>
          <p:cNvGrpSpPr/>
          <p:nvPr/>
        </p:nvGrpSpPr>
        <p:grpSpPr>
          <a:xfrm>
            <a:off x="3113541" y="1438285"/>
            <a:ext cx="3068642" cy="5309554"/>
            <a:chOff x="3153156" y="1459838"/>
            <a:chExt cx="8753094" cy="5267934"/>
          </a:xfrm>
        </p:grpSpPr>
        <p:sp>
          <p:nvSpPr>
            <p:cNvPr id="10" name="四角形: 角を丸くする 9">
              <a:extLst>
                <a:ext uri="{FF2B5EF4-FFF2-40B4-BE49-F238E27FC236}">
                  <a16:creationId xmlns:a16="http://schemas.microsoft.com/office/drawing/2014/main" id="{D284E526-B7BB-ECA3-04FF-9840B126DE6D}"/>
                </a:ext>
              </a:extLst>
            </p:cNvPr>
            <p:cNvSpPr/>
            <p:nvPr/>
          </p:nvSpPr>
          <p:spPr>
            <a:xfrm>
              <a:off x="3153156" y="1459838"/>
              <a:ext cx="8753094" cy="5267934"/>
            </a:xfrm>
            <a:prstGeom prst="roundRect">
              <a:avLst>
                <a:gd name="adj" fmla="val 3724"/>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四角形: 角を丸くする 10">
              <a:extLst>
                <a:ext uri="{FF2B5EF4-FFF2-40B4-BE49-F238E27FC236}">
                  <a16:creationId xmlns:a16="http://schemas.microsoft.com/office/drawing/2014/main" id="{6D9D0037-189A-EAE3-6F45-80E2917E7192}"/>
                </a:ext>
              </a:extLst>
            </p:cNvPr>
            <p:cNvSpPr/>
            <p:nvPr/>
          </p:nvSpPr>
          <p:spPr>
            <a:xfrm>
              <a:off x="3348456" y="1526100"/>
              <a:ext cx="8375189" cy="5120640"/>
            </a:xfrm>
            <a:prstGeom prst="roundRect">
              <a:avLst>
                <a:gd name="adj" fmla="val 2980"/>
              </a:avLst>
            </a:prstGeom>
            <a:solidFill>
              <a:schemeClr val="accent3">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26" name="グループ化 25">
            <a:extLst>
              <a:ext uri="{FF2B5EF4-FFF2-40B4-BE49-F238E27FC236}">
                <a16:creationId xmlns:a16="http://schemas.microsoft.com/office/drawing/2014/main" id="{0F5AC945-810C-5DC1-3C29-8B0C0203E91A}"/>
              </a:ext>
            </a:extLst>
          </p:cNvPr>
          <p:cNvGrpSpPr/>
          <p:nvPr/>
        </p:nvGrpSpPr>
        <p:grpSpPr>
          <a:xfrm>
            <a:off x="3138014" y="402324"/>
            <a:ext cx="8768236" cy="813186"/>
            <a:chOff x="7683571" y="189000"/>
            <a:chExt cx="4320000" cy="6545139"/>
          </a:xfrm>
          <a:solidFill>
            <a:schemeClr val="accent3"/>
          </a:solidFill>
        </p:grpSpPr>
        <p:sp>
          <p:nvSpPr>
            <p:cNvPr id="27" name="四角形: 角を丸くする 26">
              <a:extLst>
                <a:ext uri="{FF2B5EF4-FFF2-40B4-BE49-F238E27FC236}">
                  <a16:creationId xmlns:a16="http://schemas.microsoft.com/office/drawing/2014/main" id="{6CBC77C1-80CE-C422-A0E7-CF73E33F2992}"/>
                </a:ext>
              </a:extLst>
            </p:cNvPr>
            <p:cNvSpPr/>
            <p:nvPr/>
          </p:nvSpPr>
          <p:spPr>
            <a:xfrm>
              <a:off x="7683571" y="189000"/>
              <a:ext cx="4320000" cy="6545139"/>
            </a:xfrm>
            <a:prstGeom prst="roundRect">
              <a:avLst>
                <a:gd name="adj" fmla="val 1750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1F3CEAC5-7194-A214-8022-4D6E0B65120D}"/>
                </a:ext>
              </a:extLst>
            </p:cNvPr>
            <p:cNvSpPr/>
            <p:nvPr/>
          </p:nvSpPr>
          <p:spPr>
            <a:xfrm>
              <a:off x="7710212" y="822566"/>
              <a:ext cx="4251209" cy="5338260"/>
            </a:xfrm>
            <a:prstGeom prst="roundRect">
              <a:avLst>
                <a:gd name="adj" fmla="val 10404"/>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日本における治験・臨床研究規制の変遷</a:t>
              </a:r>
            </a:p>
          </p:txBody>
        </p:sp>
      </p:grpSp>
      <p:cxnSp>
        <p:nvCxnSpPr>
          <p:cNvPr id="45" name="直線コネクタ 44">
            <a:extLst>
              <a:ext uri="{FF2B5EF4-FFF2-40B4-BE49-F238E27FC236}">
                <a16:creationId xmlns:a16="http://schemas.microsoft.com/office/drawing/2014/main" id="{3C937504-8353-9C66-704C-1C7E80EF2678}"/>
              </a:ext>
            </a:extLst>
          </p:cNvPr>
          <p:cNvCxnSpPr>
            <a:cxnSpLocks/>
            <a:stCxn id="15" idx="1"/>
            <a:endCxn id="79" idx="3"/>
          </p:cNvCxnSpPr>
          <p:nvPr/>
        </p:nvCxnSpPr>
        <p:spPr>
          <a:xfrm flipH="1" flipV="1">
            <a:off x="5017198" y="2600490"/>
            <a:ext cx="749467" cy="4803"/>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79" name="四角形: 角を丸くする 78">
            <a:extLst>
              <a:ext uri="{FF2B5EF4-FFF2-40B4-BE49-F238E27FC236}">
                <a16:creationId xmlns:a16="http://schemas.microsoft.com/office/drawing/2014/main" id="{66C569A4-B703-5559-34EE-5BC5799D6769}"/>
              </a:ext>
            </a:extLst>
          </p:cNvPr>
          <p:cNvSpPr/>
          <p:nvPr/>
        </p:nvSpPr>
        <p:spPr>
          <a:xfrm>
            <a:off x="3542304" y="2439000"/>
            <a:ext cx="1474894" cy="322979"/>
          </a:xfrm>
          <a:prstGeom prst="roundRect">
            <a:avLst>
              <a:gd name="adj" fmla="val 50000"/>
            </a:avLst>
          </a:prstGeom>
          <a:solidFill>
            <a:srgbClr val="5BC5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薬事法</a:t>
            </a:r>
          </a:p>
        </p:txBody>
      </p:sp>
      <p:cxnSp>
        <p:nvCxnSpPr>
          <p:cNvPr id="83" name="直線コネクタ 82">
            <a:extLst>
              <a:ext uri="{FF2B5EF4-FFF2-40B4-BE49-F238E27FC236}">
                <a16:creationId xmlns:a16="http://schemas.microsoft.com/office/drawing/2014/main" id="{9720D55C-9244-B794-7128-6317FA6CEB52}"/>
              </a:ext>
            </a:extLst>
          </p:cNvPr>
          <p:cNvCxnSpPr>
            <a:cxnSpLocks/>
            <a:stCxn id="19" idx="1"/>
            <a:endCxn id="82" idx="3"/>
          </p:cNvCxnSpPr>
          <p:nvPr/>
        </p:nvCxnSpPr>
        <p:spPr>
          <a:xfrm flipH="1">
            <a:off x="5017198" y="4903500"/>
            <a:ext cx="749465" cy="3682"/>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94" name="四角形: 角を丸くする 93">
            <a:extLst>
              <a:ext uri="{FF2B5EF4-FFF2-40B4-BE49-F238E27FC236}">
                <a16:creationId xmlns:a16="http://schemas.microsoft.com/office/drawing/2014/main" id="{A2C62DAD-4BCB-423D-A0A5-F74EF55DA1D6}"/>
              </a:ext>
            </a:extLst>
          </p:cNvPr>
          <p:cNvSpPr/>
          <p:nvPr/>
        </p:nvSpPr>
        <p:spPr>
          <a:xfrm>
            <a:off x="4187654" y="3293714"/>
            <a:ext cx="1341093" cy="403493"/>
          </a:xfrm>
          <a:prstGeom prst="roundRect">
            <a:avLst>
              <a:gd name="adj" fmla="val 45582"/>
            </a:avLst>
          </a:prstGeom>
          <a:solidFill>
            <a:srgbClr val="5BC5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kumimoji="1" lang="ja-JP" altLang="en-US" sz="900" b="1" dirty="0">
                <a:solidFill>
                  <a:schemeClr val="tx1"/>
                </a:solidFill>
                <a:latin typeface="BIZ UDPゴシック" panose="020B0400000000000000" pitchFamily="50" charset="-128"/>
                <a:ea typeface="BIZ UDPゴシック" panose="020B0400000000000000" pitchFamily="50" charset="-128"/>
              </a:rPr>
              <a:t>医薬品の臨床試験の</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tx1"/>
                </a:solidFill>
                <a:latin typeface="BIZ UDPゴシック" panose="020B0400000000000000" pitchFamily="50" charset="-128"/>
                <a:ea typeface="BIZ UDPゴシック" panose="020B0400000000000000" pitchFamily="50" charset="-128"/>
              </a:rPr>
              <a:t>実施に関する基準</a:t>
            </a:r>
          </a:p>
        </p:txBody>
      </p:sp>
      <p:cxnSp>
        <p:nvCxnSpPr>
          <p:cNvPr id="95" name="直線コネクタ 94">
            <a:extLst>
              <a:ext uri="{FF2B5EF4-FFF2-40B4-BE49-F238E27FC236}">
                <a16:creationId xmlns:a16="http://schemas.microsoft.com/office/drawing/2014/main" id="{E078CC0C-B6A6-E6AC-75C8-A1E34A1AD94F}"/>
              </a:ext>
            </a:extLst>
          </p:cNvPr>
          <p:cNvCxnSpPr>
            <a:cxnSpLocks/>
            <a:stCxn id="16" idx="1"/>
            <a:endCxn id="94" idx="3"/>
          </p:cNvCxnSpPr>
          <p:nvPr/>
        </p:nvCxnSpPr>
        <p:spPr>
          <a:xfrm flipH="1">
            <a:off x="5528747" y="3494771"/>
            <a:ext cx="237916" cy="69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100" name="正方形/長方形 99">
            <a:extLst>
              <a:ext uri="{FF2B5EF4-FFF2-40B4-BE49-F238E27FC236}">
                <a16:creationId xmlns:a16="http://schemas.microsoft.com/office/drawing/2014/main" id="{4075FBAF-5E6F-8653-904D-118EB6A089EB}"/>
              </a:ext>
            </a:extLst>
          </p:cNvPr>
          <p:cNvSpPr/>
          <p:nvPr/>
        </p:nvSpPr>
        <p:spPr>
          <a:xfrm>
            <a:off x="5766663" y="2811183"/>
            <a:ext cx="1080000" cy="477697"/>
          </a:xfrm>
          <a:prstGeom prst="rect">
            <a:avLst/>
          </a:prstGeom>
          <a:solidFill>
            <a:schemeClr val="accent2">
              <a:lumMod val="5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dirty="0">
                <a:latin typeface="BIZ UDPゴシック" panose="020B0400000000000000" pitchFamily="50" charset="-128"/>
                <a:ea typeface="BIZ UDPゴシック" panose="020B0400000000000000" pitchFamily="50" charset="-128"/>
              </a:rPr>
              <a:t>１９６４年</a:t>
            </a:r>
            <a:endParaRPr lang="en-US" altLang="ja-JP" sz="1100" b="1" dirty="0">
              <a:latin typeface="BIZ UDPゴシック" panose="020B0400000000000000" pitchFamily="50" charset="-128"/>
              <a:ea typeface="BIZ UDPゴシック" panose="020B0400000000000000" pitchFamily="50" charset="-128"/>
            </a:endParaRPr>
          </a:p>
          <a:p>
            <a:pPr algn="ctr"/>
            <a:r>
              <a:rPr kumimoji="1" lang="ja-JP" altLang="en-US" sz="1100" b="1" dirty="0">
                <a:latin typeface="BIZ UDPゴシック" panose="020B0400000000000000" pitchFamily="50" charset="-128"/>
                <a:ea typeface="BIZ UDPゴシック" panose="020B0400000000000000" pitchFamily="50" charset="-128"/>
              </a:rPr>
              <a:t>ヘルシンキ宣言</a:t>
            </a:r>
          </a:p>
        </p:txBody>
      </p:sp>
      <p:sp>
        <p:nvSpPr>
          <p:cNvPr id="111" name="四角形: 角を丸くする 110">
            <a:extLst>
              <a:ext uri="{FF2B5EF4-FFF2-40B4-BE49-F238E27FC236}">
                <a16:creationId xmlns:a16="http://schemas.microsoft.com/office/drawing/2014/main" id="{FC5E6C04-4CDE-C67B-2968-B98D375DCF45}"/>
              </a:ext>
            </a:extLst>
          </p:cNvPr>
          <p:cNvSpPr/>
          <p:nvPr/>
        </p:nvSpPr>
        <p:spPr>
          <a:xfrm>
            <a:off x="9897773" y="3634246"/>
            <a:ext cx="1627465" cy="392515"/>
          </a:xfrm>
          <a:prstGeom prst="roundRect">
            <a:avLst>
              <a:gd name="adj" fmla="val 50000"/>
            </a:avLst>
          </a:prstGeom>
          <a:solidFill>
            <a:srgbClr val="5BC5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ヒトゲノム・遺伝子解析研究に関する倫理指針</a:t>
            </a:r>
          </a:p>
        </p:txBody>
      </p:sp>
      <p:cxnSp>
        <p:nvCxnSpPr>
          <p:cNvPr id="112" name="直線コネクタ 111">
            <a:extLst>
              <a:ext uri="{FF2B5EF4-FFF2-40B4-BE49-F238E27FC236}">
                <a16:creationId xmlns:a16="http://schemas.microsoft.com/office/drawing/2014/main" id="{50DA8874-EC87-E5FA-3CB0-E6DBFB4214A7}"/>
              </a:ext>
            </a:extLst>
          </p:cNvPr>
          <p:cNvCxnSpPr>
            <a:cxnSpLocks/>
            <a:stCxn id="111" idx="1"/>
            <a:endCxn id="17" idx="3"/>
          </p:cNvCxnSpPr>
          <p:nvPr/>
        </p:nvCxnSpPr>
        <p:spPr>
          <a:xfrm flipH="1">
            <a:off x="6846663" y="3830504"/>
            <a:ext cx="3051110" cy="15477"/>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82" name="四角形: 角を丸くする 81">
            <a:extLst>
              <a:ext uri="{FF2B5EF4-FFF2-40B4-BE49-F238E27FC236}">
                <a16:creationId xmlns:a16="http://schemas.microsoft.com/office/drawing/2014/main" id="{B2FE5AEB-ABC9-C7C4-10C9-9052D4E41098}"/>
              </a:ext>
            </a:extLst>
          </p:cNvPr>
          <p:cNvSpPr>
            <a:spLocks/>
          </p:cNvSpPr>
          <p:nvPr/>
        </p:nvSpPr>
        <p:spPr>
          <a:xfrm>
            <a:off x="3542304" y="4708024"/>
            <a:ext cx="1474894" cy="398316"/>
          </a:xfrm>
          <a:prstGeom prst="roundRect">
            <a:avLst>
              <a:gd name="adj" fmla="val 50000"/>
            </a:avLst>
          </a:prstGeom>
          <a:solidFill>
            <a:srgbClr val="5BC5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医薬品医療機器等法</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薬機法）</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131" name="四角形: 角を丸くする 130">
            <a:extLst>
              <a:ext uri="{FF2B5EF4-FFF2-40B4-BE49-F238E27FC236}">
                <a16:creationId xmlns:a16="http://schemas.microsoft.com/office/drawing/2014/main" id="{2EEBD13B-C0FE-BCA1-5ABA-E61DF27C6168}"/>
              </a:ext>
            </a:extLst>
          </p:cNvPr>
          <p:cNvSpPr/>
          <p:nvPr/>
        </p:nvSpPr>
        <p:spPr>
          <a:xfrm>
            <a:off x="8521052" y="3998977"/>
            <a:ext cx="1376721" cy="395671"/>
          </a:xfrm>
          <a:prstGeom prst="roundRect">
            <a:avLst>
              <a:gd name="adj" fmla="val 50000"/>
            </a:avLst>
          </a:prstGeom>
          <a:solidFill>
            <a:srgbClr val="5BC5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b="1" dirty="0">
                <a:solidFill>
                  <a:schemeClr val="tx1"/>
                </a:solidFill>
                <a:latin typeface="BIZ UDPゴシック" panose="020B0400000000000000" pitchFamily="50" charset="-128"/>
                <a:ea typeface="BIZ UDPゴシック" panose="020B0400000000000000" pitchFamily="50" charset="-128"/>
              </a:rPr>
              <a:t>疫学研究に関する</a:t>
            </a: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倫理指針</a:t>
            </a:r>
          </a:p>
        </p:txBody>
      </p:sp>
      <p:sp>
        <p:nvSpPr>
          <p:cNvPr id="132" name="四角形: 角を丸くする 131">
            <a:extLst>
              <a:ext uri="{FF2B5EF4-FFF2-40B4-BE49-F238E27FC236}">
                <a16:creationId xmlns:a16="http://schemas.microsoft.com/office/drawing/2014/main" id="{D6EE8624-10DA-1293-745B-7CED193B3247}"/>
              </a:ext>
            </a:extLst>
          </p:cNvPr>
          <p:cNvSpPr/>
          <p:nvPr/>
        </p:nvSpPr>
        <p:spPr>
          <a:xfrm>
            <a:off x="7116103" y="4362545"/>
            <a:ext cx="1371600" cy="387457"/>
          </a:xfrm>
          <a:prstGeom prst="roundRect">
            <a:avLst>
              <a:gd name="adj" fmla="val 50000"/>
            </a:avLst>
          </a:prstGeom>
          <a:solidFill>
            <a:srgbClr val="5BC5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b="1" dirty="0">
                <a:solidFill>
                  <a:schemeClr val="tx1"/>
                </a:solidFill>
                <a:latin typeface="BIZ UDPゴシック" panose="020B0400000000000000" pitchFamily="50" charset="-128"/>
                <a:ea typeface="BIZ UDPゴシック" panose="020B0400000000000000" pitchFamily="50" charset="-128"/>
              </a:rPr>
              <a:t>臨床研究に関する倫理指針</a:t>
            </a:r>
          </a:p>
        </p:txBody>
      </p:sp>
      <p:sp>
        <p:nvSpPr>
          <p:cNvPr id="133" name="四角形: 角を丸くする 132">
            <a:extLst>
              <a:ext uri="{FF2B5EF4-FFF2-40B4-BE49-F238E27FC236}">
                <a16:creationId xmlns:a16="http://schemas.microsoft.com/office/drawing/2014/main" id="{7C56B5E6-6D98-B1FD-6D02-A182B8460B00}"/>
              </a:ext>
            </a:extLst>
          </p:cNvPr>
          <p:cNvSpPr/>
          <p:nvPr/>
        </p:nvSpPr>
        <p:spPr>
          <a:xfrm>
            <a:off x="7149452" y="5106936"/>
            <a:ext cx="3141291" cy="313375"/>
          </a:xfrm>
          <a:prstGeom prst="roundRect">
            <a:avLst>
              <a:gd name="adj" fmla="val 50000"/>
            </a:avLst>
          </a:prstGeom>
          <a:solidFill>
            <a:srgbClr val="5BC53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人を対象とする医学研究に関する倫理指針（統合指針）</a:t>
            </a:r>
          </a:p>
        </p:txBody>
      </p:sp>
      <p:sp>
        <p:nvSpPr>
          <p:cNvPr id="134" name="四角形: 角を丸くする 133">
            <a:extLst>
              <a:ext uri="{FF2B5EF4-FFF2-40B4-BE49-F238E27FC236}">
                <a16:creationId xmlns:a16="http://schemas.microsoft.com/office/drawing/2014/main" id="{49D9248A-6F96-82AA-C4F9-0319B055A694}"/>
              </a:ext>
            </a:extLst>
          </p:cNvPr>
          <p:cNvSpPr/>
          <p:nvPr/>
        </p:nvSpPr>
        <p:spPr>
          <a:xfrm>
            <a:off x="7127132" y="5461431"/>
            <a:ext cx="923740" cy="313374"/>
          </a:xfrm>
          <a:prstGeom prst="roundRect">
            <a:avLst>
              <a:gd name="adj" fmla="val 50000"/>
            </a:avLst>
          </a:prstGeom>
          <a:solidFill>
            <a:srgbClr val="5BC5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臨床研究法</a:t>
            </a:r>
          </a:p>
        </p:txBody>
      </p:sp>
      <p:sp>
        <p:nvSpPr>
          <p:cNvPr id="135" name="四角形: 角を丸くする 134">
            <a:extLst>
              <a:ext uri="{FF2B5EF4-FFF2-40B4-BE49-F238E27FC236}">
                <a16:creationId xmlns:a16="http://schemas.microsoft.com/office/drawing/2014/main" id="{6E028CF1-FA48-5F9B-BA1C-B0DE9C05B4F6}"/>
              </a:ext>
            </a:extLst>
          </p:cNvPr>
          <p:cNvSpPr/>
          <p:nvPr/>
        </p:nvSpPr>
        <p:spPr>
          <a:xfrm>
            <a:off x="7084754" y="5908032"/>
            <a:ext cx="4381563" cy="313375"/>
          </a:xfrm>
          <a:prstGeom prst="roundRect">
            <a:avLst>
              <a:gd name="adj" fmla="val 50000"/>
            </a:avLst>
          </a:prstGeom>
          <a:solidFill>
            <a:srgbClr val="5BC53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r>
              <a:rPr kumimoji="1" lang="ja-JP" altLang="en-US" sz="1000" b="1" dirty="0">
                <a:solidFill>
                  <a:schemeClr val="tx1"/>
                </a:solidFill>
                <a:latin typeface="BIZ UDPゴシック" panose="020B0400000000000000" pitchFamily="50" charset="-128"/>
                <a:ea typeface="BIZ UDPゴシック" panose="020B0400000000000000" pitchFamily="50" charset="-128"/>
              </a:rPr>
              <a:t>人を対象とする生命科学・医学系研究に関する倫理指針（生命・医学系指針</a:t>
            </a:r>
            <a:r>
              <a:rPr lang="ja-JP" altLang="en-US"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cxnSp>
        <p:nvCxnSpPr>
          <p:cNvPr id="138" name="直線コネクタ 137">
            <a:extLst>
              <a:ext uri="{FF2B5EF4-FFF2-40B4-BE49-F238E27FC236}">
                <a16:creationId xmlns:a16="http://schemas.microsoft.com/office/drawing/2014/main" id="{2ECD202B-7D6A-23EB-9158-C1A5AABEFF53}"/>
              </a:ext>
            </a:extLst>
          </p:cNvPr>
          <p:cNvCxnSpPr>
            <a:cxnSpLocks/>
            <a:stCxn id="131" idx="1"/>
            <a:endCxn id="41" idx="3"/>
          </p:cNvCxnSpPr>
          <p:nvPr/>
        </p:nvCxnSpPr>
        <p:spPr>
          <a:xfrm flipH="1">
            <a:off x="6846663" y="4196813"/>
            <a:ext cx="1674389" cy="94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42" name="直線コネクタ 141">
            <a:extLst>
              <a:ext uri="{FF2B5EF4-FFF2-40B4-BE49-F238E27FC236}">
                <a16:creationId xmlns:a16="http://schemas.microsoft.com/office/drawing/2014/main" id="{175A02B4-E01D-B10B-8252-29D6C07714F6}"/>
              </a:ext>
            </a:extLst>
          </p:cNvPr>
          <p:cNvCxnSpPr>
            <a:cxnSpLocks/>
            <a:stCxn id="132" idx="1"/>
            <a:endCxn id="42" idx="3"/>
          </p:cNvCxnSpPr>
          <p:nvPr/>
        </p:nvCxnSpPr>
        <p:spPr>
          <a:xfrm flipH="1" flipV="1">
            <a:off x="6846663" y="4551336"/>
            <a:ext cx="269440" cy="493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0" name="直線コネクタ 159">
            <a:extLst>
              <a:ext uri="{FF2B5EF4-FFF2-40B4-BE49-F238E27FC236}">
                <a16:creationId xmlns:a16="http://schemas.microsoft.com/office/drawing/2014/main" id="{997D935F-0AFD-0079-F4D6-186F74CE404F}"/>
              </a:ext>
            </a:extLst>
          </p:cNvPr>
          <p:cNvCxnSpPr>
            <a:cxnSpLocks/>
            <a:stCxn id="133" idx="1"/>
            <a:endCxn id="43" idx="3"/>
          </p:cNvCxnSpPr>
          <p:nvPr/>
        </p:nvCxnSpPr>
        <p:spPr>
          <a:xfrm flipH="1" flipV="1">
            <a:off x="6846663" y="5263028"/>
            <a:ext cx="302789" cy="596"/>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1" name="直線コネクタ 160">
            <a:extLst>
              <a:ext uri="{FF2B5EF4-FFF2-40B4-BE49-F238E27FC236}">
                <a16:creationId xmlns:a16="http://schemas.microsoft.com/office/drawing/2014/main" id="{02B241B1-1AFF-2087-B281-64B82E43C377}"/>
              </a:ext>
            </a:extLst>
          </p:cNvPr>
          <p:cNvCxnSpPr>
            <a:cxnSpLocks/>
            <a:stCxn id="134" idx="1"/>
            <a:endCxn id="44" idx="3"/>
          </p:cNvCxnSpPr>
          <p:nvPr/>
        </p:nvCxnSpPr>
        <p:spPr>
          <a:xfrm flipH="1" flipV="1">
            <a:off x="6846663" y="5614105"/>
            <a:ext cx="280469" cy="4013"/>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2" name="直線コネクタ 161">
            <a:extLst>
              <a:ext uri="{FF2B5EF4-FFF2-40B4-BE49-F238E27FC236}">
                <a16:creationId xmlns:a16="http://schemas.microsoft.com/office/drawing/2014/main" id="{4D87BA6C-E908-401F-DBB8-44F0D254CA46}"/>
              </a:ext>
            </a:extLst>
          </p:cNvPr>
          <p:cNvCxnSpPr>
            <a:cxnSpLocks/>
            <a:stCxn id="135" idx="1"/>
            <a:endCxn id="23" idx="3"/>
          </p:cNvCxnSpPr>
          <p:nvPr/>
        </p:nvCxnSpPr>
        <p:spPr>
          <a:xfrm flipH="1">
            <a:off x="6846663" y="6064720"/>
            <a:ext cx="238091" cy="190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203" name="矢印: 下 202">
            <a:extLst>
              <a:ext uri="{FF2B5EF4-FFF2-40B4-BE49-F238E27FC236}">
                <a16:creationId xmlns:a16="http://schemas.microsoft.com/office/drawing/2014/main" id="{F3C9B994-60C6-B986-660E-9C040A657076}"/>
              </a:ext>
            </a:extLst>
          </p:cNvPr>
          <p:cNvSpPr/>
          <p:nvPr/>
        </p:nvSpPr>
        <p:spPr>
          <a:xfrm>
            <a:off x="3861952" y="2811183"/>
            <a:ext cx="162000" cy="1830559"/>
          </a:xfrm>
          <a:prstGeom prst="downArrow">
            <a:avLst>
              <a:gd name="adj1" fmla="val 49999"/>
              <a:gd name="adj2" fmla="val 168586"/>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矢印: 下 203">
            <a:extLst>
              <a:ext uri="{FF2B5EF4-FFF2-40B4-BE49-F238E27FC236}">
                <a16:creationId xmlns:a16="http://schemas.microsoft.com/office/drawing/2014/main" id="{065712FC-F693-240A-059F-728A56BAC752}"/>
              </a:ext>
            </a:extLst>
          </p:cNvPr>
          <p:cNvSpPr/>
          <p:nvPr/>
        </p:nvSpPr>
        <p:spPr>
          <a:xfrm>
            <a:off x="7705084" y="4784024"/>
            <a:ext cx="162000" cy="288889"/>
          </a:xfrm>
          <a:prstGeom prst="downArrow">
            <a:avLst>
              <a:gd name="adj1" fmla="val 49999"/>
              <a:gd name="adj2" fmla="val 168586"/>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矢印: 下 204">
            <a:extLst>
              <a:ext uri="{FF2B5EF4-FFF2-40B4-BE49-F238E27FC236}">
                <a16:creationId xmlns:a16="http://schemas.microsoft.com/office/drawing/2014/main" id="{C3E36FE8-8F2D-16B2-4282-D2DB57558622}"/>
              </a:ext>
            </a:extLst>
          </p:cNvPr>
          <p:cNvSpPr/>
          <p:nvPr/>
        </p:nvSpPr>
        <p:spPr>
          <a:xfrm>
            <a:off x="9113536" y="4419381"/>
            <a:ext cx="162000" cy="653532"/>
          </a:xfrm>
          <a:prstGeom prst="downArrow">
            <a:avLst>
              <a:gd name="adj1" fmla="val 49999"/>
              <a:gd name="adj2" fmla="val 168586"/>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矢印: 下 205">
            <a:extLst>
              <a:ext uri="{FF2B5EF4-FFF2-40B4-BE49-F238E27FC236}">
                <a16:creationId xmlns:a16="http://schemas.microsoft.com/office/drawing/2014/main" id="{9BF8A1C1-A2F7-F9FE-3969-C60002BD1971}"/>
              </a:ext>
            </a:extLst>
          </p:cNvPr>
          <p:cNvSpPr/>
          <p:nvPr/>
        </p:nvSpPr>
        <p:spPr>
          <a:xfrm>
            <a:off x="11144225" y="4064005"/>
            <a:ext cx="162000" cy="1843826"/>
          </a:xfrm>
          <a:prstGeom prst="downArrow">
            <a:avLst>
              <a:gd name="adj1" fmla="val 49999"/>
              <a:gd name="adj2" fmla="val 168586"/>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矢印: 下 234">
            <a:extLst>
              <a:ext uri="{FF2B5EF4-FFF2-40B4-BE49-F238E27FC236}">
                <a16:creationId xmlns:a16="http://schemas.microsoft.com/office/drawing/2014/main" id="{31309943-EDFB-318E-D037-2B93F88E27C1}"/>
              </a:ext>
            </a:extLst>
          </p:cNvPr>
          <p:cNvSpPr/>
          <p:nvPr/>
        </p:nvSpPr>
        <p:spPr>
          <a:xfrm>
            <a:off x="8487703" y="5445743"/>
            <a:ext cx="162000" cy="462289"/>
          </a:xfrm>
          <a:prstGeom prst="downArrow">
            <a:avLst>
              <a:gd name="adj1" fmla="val 49999"/>
              <a:gd name="adj2" fmla="val 168586"/>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6" name="直線コネクタ 235">
            <a:extLst>
              <a:ext uri="{FF2B5EF4-FFF2-40B4-BE49-F238E27FC236}">
                <a16:creationId xmlns:a16="http://schemas.microsoft.com/office/drawing/2014/main" id="{26524F59-D2CD-155C-F16B-3D412F6B263B}"/>
              </a:ext>
            </a:extLst>
          </p:cNvPr>
          <p:cNvCxnSpPr>
            <a:cxnSpLocks/>
          </p:cNvCxnSpPr>
          <p:nvPr/>
        </p:nvCxnSpPr>
        <p:spPr>
          <a:xfrm>
            <a:off x="3355275" y="2173056"/>
            <a:ext cx="261238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38" name="テキスト ボックス 237">
            <a:extLst>
              <a:ext uri="{FF2B5EF4-FFF2-40B4-BE49-F238E27FC236}">
                <a16:creationId xmlns:a16="http://schemas.microsoft.com/office/drawing/2014/main" id="{118158AD-57C0-4A05-D8F5-852316F6CDEE}"/>
              </a:ext>
            </a:extLst>
          </p:cNvPr>
          <p:cNvSpPr txBox="1"/>
          <p:nvPr/>
        </p:nvSpPr>
        <p:spPr>
          <a:xfrm>
            <a:off x="4191252" y="1660072"/>
            <a:ext cx="1152958" cy="400110"/>
          </a:xfrm>
          <a:prstGeom prst="rect">
            <a:avLst/>
          </a:prstGeom>
          <a:noFill/>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rPr>
              <a:t>治　験</a:t>
            </a:r>
            <a:endParaRPr kumimoji="1" lang="ja-JP" altLang="en-US" sz="2000" b="1" dirty="0">
              <a:latin typeface="BIZ UDPゴシック" panose="020B0400000000000000" pitchFamily="50" charset="-128"/>
              <a:ea typeface="BIZ UDPゴシック" panose="020B0400000000000000" pitchFamily="50" charset="-128"/>
            </a:endParaRPr>
          </a:p>
        </p:txBody>
      </p:sp>
      <p:cxnSp>
        <p:nvCxnSpPr>
          <p:cNvPr id="239" name="直線コネクタ 238">
            <a:extLst>
              <a:ext uri="{FF2B5EF4-FFF2-40B4-BE49-F238E27FC236}">
                <a16:creationId xmlns:a16="http://schemas.microsoft.com/office/drawing/2014/main" id="{13D8B493-D88B-D64C-A9FA-3A7E1DF66438}"/>
              </a:ext>
            </a:extLst>
          </p:cNvPr>
          <p:cNvCxnSpPr>
            <a:cxnSpLocks/>
          </p:cNvCxnSpPr>
          <p:nvPr/>
        </p:nvCxnSpPr>
        <p:spPr>
          <a:xfrm>
            <a:off x="6728447" y="2173056"/>
            <a:ext cx="495822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41" name="テキスト ボックス 240">
            <a:extLst>
              <a:ext uri="{FF2B5EF4-FFF2-40B4-BE49-F238E27FC236}">
                <a16:creationId xmlns:a16="http://schemas.microsoft.com/office/drawing/2014/main" id="{5A451CE2-A280-9FBD-CC0E-6D7FF2A1E30F}"/>
              </a:ext>
            </a:extLst>
          </p:cNvPr>
          <p:cNvSpPr txBox="1"/>
          <p:nvPr/>
        </p:nvSpPr>
        <p:spPr>
          <a:xfrm>
            <a:off x="8572784" y="1651862"/>
            <a:ext cx="1269552" cy="400110"/>
          </a:xfrm>
          <a:prstGeom prst="rect">
            <a:avLst/>
          </a:prstGeom>
          <a:noFill/>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rPr>
              <a:t>臨床研究</a:t>
            </a:r>
            <a:endParaRPr kumimoji="1" lang="ja-JP" altLang="en-US" sz="2000" b="1" dirty="0">
              <a:latin typeface="BIZ UDPゴシック" panose="020B0400000000000000" pitchFamily="50" charset="-128"/>
              <a:ea typeface="BIZ UDPゴシック" panose="020B0400000000000000" pitchFamily="50" charset="-128"/>
            </a:endParaRPr>
          </a:p>
        </p:txBody>
      </p:sp>
      <p:grpSp>
        <p:nvGrpSpPr>
          <p:cNvPr id="276" name="グループ化 275">
            <a:extLst>
              <a:ext uri="{FF2B5EF4-FFF2-40B4-BE49-F238E27FC236}">
                <a16:creationId xmlns:a16="http://schemas.microsoft.com/office/drawing/2014/main" id="{D8BBB14B-4782-5224-FACC-4F297F2F8651}"/>
              </a:ext>
            </a:extLst>
          </p:cNvPr>
          <p:cNvGrpSpPr/>
          <p:nvPr/>
        </p:nvGrpSpPr>
        <p:grpSpPr>
          <a:xfrm>
            <a:off x="5760065" y="2326337"/>
            <a:ext cx="1093314" cy="4088777"/>
            <a:chOff x="5760065" y="2326337"/>
            <a:chExt cx="1093314" cy="4088777"/>
          </a:xfrm>
        </p:grpSpPr>
        <p:grpSp>
          <p:nvGrpSpPr>
            <p:cNvPr id="58" name="グループ化 57">
              <a:extLst>
                <a:ext uri="{FF2B5EF4-FFF2-40B4-BE49-F238E27FC236}">
                  <a16:creationId xmlns:a16="http://schemas.microsoft.com/office/drawing/2014/main" id="{DF5FB870-46F0-585C-B81E-119C90F2211D}"/>
                </a:ext>
              </a:extLst>
            </p:cNvPr>
            <p:cNvGrpSpPr/>
            <p:nvPr/>
          </p:nvGrpSpPr>
          <p:grpSpPr>
            <a:xfrm>
              <a:off x="5766663" y="2326337"/>
              <a:ext cx="1080002" cy="3985892"/>
              <a:chOff x="5784280" y="2088826"/>
              <a:chExt cx="1080002" cy="5036825"/>
            </a:xfrm>
          </p:grpSpPr>
          <p:sp>
            <p:nvSpPr>
              <p:cNvPr id="14" name="四角形: 角を丸くする 13">
                <a:extLst>
                  <a:ext uri="{FF2B5EF4-FFF2-40B4-BE49-F238E27FC236}">
                    <a16:creationId xmlns:a16="http://schemas.microsoft.com/office/drawing/2014/main" id="{9E582F06-CC2B-97C5-36E4-D8FB10F01283}"/>
                  </a:ext>
                </a:extLst>
              </p:cNvPr>
              <p:cNvSpPr/>
              <p:nvPr/>
            </p:nvSpPr>
            <p:spPr>
              <a:xfrm rot="5400000">
                <a:off x="6126282" y="1746826"/>
                <a:ext cx="396000" cy="1080000"/>
              </a:xfrm>
              <a:prstGeom prst="roundRect">
                <a:avLst>
                  <a:gd name="adj" fmla="val 50000"/>
                </a:avLst>
              </a:prstGeom>
              <a:solidFill>
                <a:schemeClr val="accent6">
                  <a:lumMod val="75000"/>
                </a:schemeClr>
              </a:solidFill>
              <a:ln w="31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5F59250-56B2-BA5D-9345-7ED4D06C6965}"/>
                  </a:ext>
                </a:extLst>
              </p:cNvPr>
              <p:cNvSpPr/>
              <p:nvPr/>
            </p:nvSpPr>
            <p:spPr>
              <a:xfrm>
                <a:off x="5784282" y="2243331"/>
                <a:ext cx="1080000" cy="396000"/>
              </a:xfrm>
              <a:prstGeom prst="rect">
                <a:avLst/>
              </a:prstGeom>
              <a:solidFill>
                <a:schemeClr val="accent6">
                  <a:lumMod val="75000"/>
                </a:schemeClr>
              </a:solidFill>
              <a:ln w="31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100" b="1" dirty="0">
                    <a:latin typeface="BIZ UDPゴシック" panose="020B0400000000000000" pitchFamily="50" charset="-128"/>
                    <a:ea typeface="BIZ UDPゴシック" panose="020B0400000000000000" pitchFamily="50" charset="-128"/>
                  </a:rPr>
                  <a:t>1960</a:t>
                </a:r>
                <a:r>
                  <a:rPr lang="ja-JP" altLang="en-US" sz="1100" b="1" dirty="0">
                    <a:latin typeface="BIZ UDPゴシック" panose="020B0400000000000000" pitchFamily="50" charset="-128"/>
                    <a:ea typeface="BIZ UDPゴシック" panose="020B0400000000000000" pitchFamily="50" charset="-128"/>
                  </a:rPr>
                  <a:t>年</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77BC16E9-CABE-FA9E-8767-827456F59F89}"/>
                  </a:ext>
                </a:extLst>
              </p:cNvPr>
              <p:cNvSpPr/>
              <p:nvPr/>
            </p:nvSpPr>
            <p:spPr>
              <a:xfrm>
                <a:off x="5784280" y="3367332"/>
                <a:ext cx="1080000" cy="396000"/>
              </a:xfrm>
              <a:prstGeom prst="rect">
                <a:avLst/>
              </a:prstGeom>
              <a:solidFill>
                <a:schemeClr val="accent6">
                  <a:lumMod val="75000"/>
                </a:schemeClr>
              </a:solidFill>
              <a:ln w="31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１９９７年</a:t>
                </a:r>
              </a:p>
            </p:txBody>
          </p:sp>
          <p:sp>
            <p:nvSpPr>
              <p:cNvPr id="17" name="正方形/長方形 16">
                <a:extLst>
                  <a:ext uri="{FF2B5EF4-FFF2-40B4-BE49-F238E27FC236}">
                    <a16:creationId xmlns:a16="http://schemas.microsoft.com/office/drawing/2014/main" id="{54214C9A-1004-B9E6-B504-9FEE50C26646}"/>
                  </a:ext>
                </a:extLst>
              </p:cNvPr>
              <p:cNvSpPr/>
              <p:nvPr/>
            </p:nvSpPr>
            <p:spPr>
              <a:xfrm>
                <a:off x="5784280" y="3811143"/>
                <a:ext cx="1080000" cy="396000"/>
              </a:xfrm>
              <a:prstGeom prst="rect">
                <a:avLst/>
              </a:prstGeom>
              <a:solidFill>
                <a:schemeClr val="accent6">
                  <a:lumMod val="75000"/>
                </a:schemeClr>
              </a:solidFill>
              <a:ln w="31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２００１年</a:t>
                </a:r>
              </a:p>
            </p:txBody>
          </p:sp>
          <p:sp>
            <p:nvSpPr>
              <p:cNvPr id="19" name="正方形/長方形 18">
                <a:extLst>
                  <a:ext uri="{FF2B5EF4-FFF2-40B4-BE49-F238E27FC236}">
                    <a16:creationId xmlns:a16="http://schemas.microsoft.com/office/drawing/2014/main" id="{1FD1E6D9-E844-A3A9-548A-DE739372C1A7}"/>
                  </a:ext>
                </a:extLst>
              </p:cNvPr>
              <p:cNvSpPr/>
              <p:nvPr/>
            </p:nvSpPr>
            <p:spPr>
              <a:xfrm>
                <a:off x="5784280" y="5147491"/>
                <a:ext cx="1080000" cy="396000"/>
              </a:xfrm>
              <a:prstGeom prst="rect">
                <a:avLst/>
              </a:prstGeom>
              <a:solidFill>
                <a:schemeClr val="accent6">
                  <a:lumMod val="75000"/>
                </a:schemeClr>
              </a:solidFill>
              <a:ln w="31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２０１４年</a:t>
                </a:r>
              </a:p>
            </p:txBody>
          </p:sp>
          <p:sp>
            <p:nvSpPr>
              <p:cNvPr id="23" name="正方形/長方形 22">
                <a:extLst>
                  <a:ext uri="{FF2B5EF4-FFF2-40B4-BE49-F238E27FC236}">
                    <a16:creationId xmlns:a16="http://schemas.microsoft.com/office/drawing/2014/main" id="{04498CB5-C749-2D0A-3FF3-E03E0961E0BB}"/>
                  </a:ext>
                </a:extLst>
              </p:cNvPr>
              <p:cNvSpPr/>
              <p:nvPr/>
            </p:nvSpPr>
            <p:spPr>
              <a:xfrm>
                <a:off x="5784280" y="6504916"/>
                <a:ext cx="1080000" cy="620735"/>
              </a:xfrm>
              <a:prstGeom prst="rect">
                <a:avLst/>
              </a:prstGeom>
              <a:solidFill>
                <a:schemeClr val="accent6">
                  <a:lumMod val="75000"/>
                </a:schemeClr>
              </a:solidFill>
              <a:ln w="31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２０２１年</a:t>
                </a:r>
              </a:p>
            </p:txBody>
          </p:sp>
          <p:sp>
            <p:nvSpPr>
              <p:cNvPr id="41" name="正方形/長方形 40">
                <a:extLst>
                  <a:ext uri="{FF2B5EF4-FFF2-40B4-BE49-F238E27FC236}">
                    <a16:creationId xmlns:a16="http://schemas.microsoft.com/office/drawing/2014/main" id="{DA918C86-2E62-B0AE-6C82-AE2F907D37F7}"/>
                  </a:ext>
                </a:extLst>
              </p:cNvPr>
              <p:cNvSpPr/>
              <p:nvPr/>
            </p:nvSpPr>
            <p:spPr>
              <a:xfrm>
                <a:off x="5784280" y="4255675"/>
                <a:ext cx="1080000" cy="396000"/>
              </a:xfrm>
              <a:prstGeom prst="rect">
                <a:avLst/>
              </a:prstGeom>
              <a:solidFill>
                <a:schemeClr val="accent6">
                  <a:lumMod val="75000"/>
                </a:schemeClr>
              </a:solidFill>
              <a:ln w="31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２００２年</a:t>
                </a:r>
              </a:p>
            </p:txBody>
          </p:sp>
          <p:sp>
            <p:nvSpPr>
              <p:cNvPr id="42" name="正方形/長方形 41">
                <a:extLst>
                  <a:ext uri="{FF2B5EF4-FFF2-40B4-BE49-F238E27FC236}">
                    <a16:creationId xmlns:a16="http://schemas.microsoft.com/office/drawing/2014/main" id="{728FB53F-030E-06F2-3F07-9F7893B76E97}"/>
                  </a:ext>
                </a:extLst>
              </p:cNvPr>
              <p:cNvSpPr/>
              <p:nvPr/>
            </p:nvSpPr>
            <p:spPr>
              <a:xfrm>
                <a:off x="5784280" y="4702475"/>
                <a:ext cx="1080000" cy="396000"/>
              </a:xfrm>
              <a:prstGeom prst="rect">
                <a:avLst/>
              </a:prstGeom>
              <a:solidFill>
                <a:schemeClr val="accent6">
                  <a:lumMod val="75000"/>
                </a:schemeClr>
              </a:solidFill>
              <a:ln w="31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２００３年</a:t>
                </a:r>
              </a:p>
            </p:txBody>
          </p:sp>
          <p:sp>
            <p:nvSpPr>
              <p:cNvPr id="43" name="正方形/長方形 42">
                <a:extLst>
                  <a:ext uri="{FF2B5EF4-FFF2-40B4-BE49-F238E27FC236}">
                    <a16:creationId xmlns:a16="http://schemas.microsoft.com/office/drawing/2014/main" id="{F64B3825-8275-5C0A-D689-F1A42E5BD737}"/>
                  </a:ext>
                </a:extLst>
              </p:cNvPr>
              <p:cNvSpPr/>
              <p:nvPr/>
            </p:nvSpPr>
            <p:spPr>
              <a:xfrm>
                <a:off x="5784280" y="5601814"/>
                <a:ext cx="1080000" cy="396000"/>
              </a:xfrm>
              <a:prstGeom prst="rect">
                <a:avLst/>
              </a:prstGeom>
              <a:solidFill>
                <a:schemeClr val="accent6">
                  <a:lumMod val="75000"/>
                </a:schemeClr>
              </a:solidFill>
              <a:ln w="31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２０１５年</a:t>
                </a:r>
              </a:p>
            </p:txBody>
          </p:sp>
          <p:sp>
            <p:nvSpPr>
              <p:cNvPr id="44" name="正方形/長方形 43">
                <a:extLst>
                  <a:ext uri="{FF2B5EF4-FFF2-40B4-BE49-F238E27FC236}">
                    <a16:creationId xmlns:a16="http://schemas.microsoft.com/office/drawing/2014/main" id="{84F4C0DD-8F10-B1BA-50A5-0C3CDE09C021}"/>
                  </a:ext>
                </a:extLst>
              </p:cNvPr>
              <p:cNvSpPr/>
              <p:nvPr/>
            </p:nvSpPr>
            <p:spPr>
              <a:xfrm>
                <a:off x="5784280" y="6045457"/>
                <a:ext cx="1080000" cy="396000"/>
              </a:xfrm>
              <a:prstGeom prst="rect">
                <a:avLst/>
              </a:prstGeom>
              <a:solidFill>
                <a:schemeClr val="accent6">
                  <a:lumMod val="75000"/>
                </a:schemeClr>
              </a:solidFill>
              <a:ln w="31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２０１７年</a:t>
                </a:r>
              </a:p>
            </p:txBody>
          </p:sp>
        </p:grpSp>
        <p:sp>
          <p:nvSpPr>
            <p:cNvPr id="272" name="二等辺三角形 271">
              <a:extLst>
                <a:ext uri="{FF2B5EF4-FFF2-40B4-BE49-F238E27FC236}">
                  <a16:creationId xmlns:a16="http://schemas.microsoft.com/office/drawing/2014/main" id="{848384F2-45F5-EC35-E222-A08573AA7E24}"/>
                </a:ext>
              </a:extLst>
            </p:cNvPr>
            <p:cNvSpPr/>
            <p:nvPr/>
          </p:nvSpPr>
          <p:spPr>
            <a:xfrm rot="10800000">
              <a:off x="5760065" y="6310330"/>
              <a:ext cx="1093314" cy="104784"/>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B09AD233-325B-A08A-446E-0D49F177DAB4}"/>
              </a:ext>
            </a:extLst>
          </p:cNvPr>
          <p:cNvGrpSpPr/>
          <p:nvPr/>
        </p:nvGrpSpPr>
        <p:grpSpPr>
          <a:xfrm>
            <a:off x="159270" y="2405546"/>
            <a:ext cx="2829110" cy="2028908"/>
            <a:chOff x="159270" y="2405546"/>
            <a:chExt cx="2829110" cy="2028908"/>
          </a:xfrm>
        </p:grpSpPr>
        <p:sp>
          <p:nvSpPr>
            <p:cNvPr id="7" name="フリーフォーム: 図形 6">
              <a:extLst>
                <a:ext uri="{FF2B5EF4-FFF2-40B4-BE49-F238E27FC236}">
                  <a16:creationId xmlns:a16="http://schemas.microsoft.com/office/drawing/2014/main" id="{B1BA28ED-C285-CA77-0A38-6E9066354F56}"/>
                </a:ext>
              </a:extLst>
            </p:cNvPr>
            <p:cNvSpPr>
              <a:spLocks noChangeAspect="1"/>
            </p:cNvSpPr>
            <p:nvPr/>
          </p:nvSpPr>
          <p:spPr>
            <a:xfrm>
              <a:off x="159270" y="2405546"/>
              <a:ext cx="2829110" cy="2028908"/>
            </a:xfrm>
            <a:custGeom>
              <a:avLst/>
              <a:gdLst/>
              <a:ahLst/>
              <a:cxnLst/>
              <a:rect l="l" t="t" r="r" b="b"/>
              <a:pathLst>
                <a:path w="2760912" h="1980000">
                  <a:moveTo>
                    <a:pt x="824614" y="1265511"/>
                  </a:moveTo>
                  <a:lnTo>
                    <a:pt x="766608" y="1303755"/>
                  </a:lnTo>
                  <a:cubicBezTo>
                    <a:pt x="694817" y="1352107"/>
                    <a:pt x="644796" y="1389167"/>
                    <a:pt x="616546" y="1414934"/>
                  </a:cubicBezTo>
                  <a:cubicBezTo>
                    <a:pt x="578878" y="1449290"/>
                    <a:pt x="559631" y="1478472"/>
                    <a:pt x="558803" y="1502480"/>
                  </a:cubicBezTo>
                  <a:lnTo>
                    <a:pt x="927713" y="1502480"/>
                  </a:lnTo>
                  <a:lnTo>
                    <a:pt x="858711" y="1375353"/>
                  </a:lnTo>
                  <a:close/>
                  <a:moveTo>
                    <a:pt x="1770912" y="0"/>
                  </a:moveTo>
                  <a:cubicBezTo>
                    <a:pt x="2317674" y="0"/>
                    <a:pt x="2760912" y="443238"/>
                    <a:pt x="2760912" y="990000"/>
                  </a:cubicBezTo>
                  <a:cubicBezTo>
                    <a:pt x="2760912" y="1536762"/>
                    <a:pt x="2317674" y="1980000"/>
                    <a:pt x="1770912" y="1980000"/>
                  </a:cubicBezTo>
                  <a:cubicBezTo>
                    <a:pt x="1600049" y="1980000"/>
                    <a:pt x="1439296" y="1936715"/>
                    <a:pt x="1299019" y="1860513"/>
                  </a:cubicBezTo>
                  <a:lnTo>
                    <a:pt x="1254202" y="1833286"/>
                  </a:lnTo>
                  <a:lnTo>
                    <a:pt x="1254202" y="1927170"/>
                  </a:lnTo>
                  <a:lnTo>
                    <a:pt x="0" y="1927170"/>
                  </a:lnTo>
                  <a:lnTo>
                    <a:pt x="0" y="1784365"/>
                  </a:lnTo>
                  <a:cubicBezTo>
                    <a:pt x="0" y="1683366"/>
                    <a:pt x="12418" y="1595614"/>
                    <a:pt x="37253" y="1521107"/>
                  </a:cubicBezTo>
                  <a:cubicBezTo>
                    <a:pt x="62089" y="1446600"/>
                    <a:pt x="101205" y="1376646"/>
                    <a:pt x="154602" y="1311245"/>
                  </a:cubicBezTo>
                  <a:cubicBezTo>
                    <a:pt x="207999" y="1245844"/>
                    <a:pt x="300926" y="1161817"/>
                    <a:pt x="433382" y="1059163"/>
                  </a:cubicBezTo>
                  <a:cubicBezTo>
                    <a:pt x="527758" y="984656"/>
                    <a:pt x="590468" y="931052"/>
                    <a:pt x="621513" y="898352"/>
                  </a:cubicBezTo>
                  <a:cubicBezTo>
                    <a:pt x="652557" y="865651"/>
                    <a:pt x="675737" y="833986"/>
                    <a:pt x="691053" y="803355"/>
                  </a:cubicBezTo>
                  <a:cubicBezTo>
                    <a:pt x="706368" y="772724"/>
                    <a:pt x="714026" y="739610"/>
                    <a:pt x="714026" y="704012"/>
                  </a:cubicBezTo>
                  <a:cubicBezTo>
                    <a:pt x="714026" y="585629"/>
                    <a:pt x="642830" y="526437"/>
                    <a:pt x="500439" y="526437"/>
                  </a:cubicBezTo>
                  <a:cubicBezTo>
                    <a:pt x="355564" y="526437"/>
                    <a:pt x="218554" y="579006"/>
                    <a:pt x="89408" y="684144"/>
                  </a:cubicBezTo>
                  <a:lnTo>
                    <a:pt x="89408" y="250761"/>
                  </a:lnTo>
                  <a:cubicBezTo>
                    <a:pt x="187923" y="201089"/>
                    <a:pt x="280022" y="166320"/>
                    <a:pt x="365705" y="146451"/>
                  </a:cubicBezTo>
                  <a:cubicBezTo>
                    <a:pt x="451388" y="126582"/>
                    <a:pt x="539348" y="116648"/>
                    <a:pt x="629584" y="116648"/>
                  </a:cubicBezTo>
                  <a:cubicBezTo>
                    <a:pt x="823303" y="116648"/>
                    <a:pt x="973145" y="163008"/>
                    <a:pt x="1079111" y="255728"/>
                  </a:cubicBezTo>
                  <a:lnTo>
                    <a:pt x="1093363" y="271412"/>
                  </a:lnTo>
                  <a:lnTo>
                    <a:pt x="1217394" y="169077"/>
                  </a:lnTo>
                  <a:cubicBezTo>
                    <a:pt x="1375399" y="62331"/>
                    <a:pt x="1565876" y="0"/>
                    <a:pt x="1770912" y="0"/>
                  </a:cubicBezTo>
                  <a:close/>
                </a:path>
              </a:pathLst>
            </a:custGeom>
            <a:solidFill>
              <a:schemeClr val="bg1"/>
            </a:solid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フローチャート: 結合子 7">
              <a:extLst>
                <a:ext uri="{FF2B5EF4-FFF2-40B4-BE49-F238E27FC236}">
                  <a16:creationId xmlns:a16="http://schemas.microsoft.com/office/drawing/2014/main" id="{4277D6FE-58B5-7DB8-456A-BC1C669DD53F}"/>
                </a:ext>
              </a:extLst>
            </p:cNvPr>
            <p:cNvSpPr/>
            <p:nvPr/>
          </p:nvSpPr>
          <p:spPr>
            <a:xfrm>
              <a:off x="1080000" y="2520000"/>
              <a:ext cx="1800000" cy="1800000"/>
            </a:xfrm>
            <a:prstGeom prst="flowChartConnector">
              <a:avLst/>
            </a:prstGeom>
            <a:solidFill>
              <a:schemeClr val="accent3"/>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研究倫理</a:t>
              </a:r>
            </a:p>
          </p:txBody>
        </p:sp>
      </p:grpSp>
    </p:spTree>
    <p:extLst>
      <p:ext uri="{BB962C8B-B14F-4D97-AF65-F5344CB8AC3E}">
        <p14:creationId xmlns:p14="http://schemas.microsoft.com/office/powerpoint/2010/main" val="2826275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D74B7-E82C-4E7B-401A-98B4B3030BAD}"/>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D3E41EF-A155-3F18-1158-F5F4B4E7CD0E}"/>
              </a:ext>
            </a:extLst>
          </p:cNvPr>
          <p:cNvGrpSpPr/>
          <p:nvPr/>
        </p:nvGrpSpPr>
        <p:grpSpPr>
          <a:xfrm>
            <a:off x="286524" y="2369271"/>
            <a:ext cx="2741657" cy="2100984"/>
            <a:chOff x="286524" y="2369271"/>
            <a:chExt cx="2741657" cy="2100984"/>
          </a:xfrm>
        </p:grpSpPr>
        <p:sp>
          <p:nvSpPr>
            <p:cNvPr id="19" name="テキスト ボックス 18">
              <a:extLst>
                <a:ext uri="{FF2B5EF4-FFF2-40B4-BE49-F238E27FC236}">
                  <a16:creationId xmlns:a16="http://schemas.microsoft.com/office/drawing/2014/main" id="{B194EF20-0744-6F08-0343-ED4D7E20AE62}"/>
                </a:ext>
              </a:extLst>
            </p:cNvPr>
            <p:cNvSpPr txBox="1">
              <a:spLocks noChangeAspect="1"/>
            </p:cNvSpPr>
            <p:nvPr/>
          </p:nvSpPr>
          <p:spPr>
            <a:xfrm>
              <a:off x="286524" y="2369271"/>
              <a:ext cx="2741657" cy="2100984"/>
            </a:xfrm>
            <a:custGeom>
              <a:avLst/>
              <a:gdLst/>
              <a:ahLst/>
              <a:cxnLst/>
              <a:rect l="l" t="t" r="r" b="b"/>
              <a:pathLst>
                <a:path w="3758225" h="2880000">
                  <a:moveTo>
                    <a:pt x="2318225" y="0"/>
                  </a:moveTo>
                  <a:cubicBezTo>
                    <a:pt x="3113515" y="0"/>
                    <a:pt x="3758225" y="644710"/>
                    <a:pt x="3758225" y="1440000"/>
                  </a:cubicBezTo>
                  <a:cubicBezTo>
                    <a:pt x="3758225" y="2235290"/>
                    <a:pt x="3113515" y="2880000"/>
                    <a:pt x="2318225" y="2880000"/>
                  </a:cubicBezTo>
                  <a:cubicBezTo>
                    <a:pt x="1920580" y="2880000"/>
                    <a:pt x="1560580" y="2718823"/>
                    <a:pt x="1299991" y="2458234"/>
                  </a:cubicBezTo>
                  <a:lnTo>
                    <a:pt x="1286355" y="2443230"/>
                  </a:lnTo>
                  <a:lnTo>
                    <a:pt x="1254482" y="2473737"/>
                  </a:lnTo>
                  <a:cubicBezTo>
                    <a:pt x="1099608" y="2591441"/>
                    <a:pt x="878137" y="2650294"/>
                    <a:pt x="590071" y="2650294"/>
                  </a:cubicBezTo>
                  <a:cubicBezTo>
                    <a:pt x="482692" y="2650294"/>
                    <a:pt x="376345" y="2641259"/>
                    <a:pt x="271030" y="2623191"/>
                  </a:cubicBezTo>
                  <a:cubicBezTo>
                    <a:pt x="165716" y="2605122"/>
                    <a:pt x="75372" y="2581116"/>
                    <a:pt x="0" y="2551174"/>
                  </a:cubicBezTo>
                  <a:lnTo>
                    <a:pt x="0" y="2033894"/>
                  </a:lnTo>
                  <a:cubicBezTo>
                    <a:pt x="69177" y="2075194"/>
                    <a:pt x="148163" y="2107717"/>
                    <a:pt x="236958" y="2131465"/>
                  </a:cubicBezTo>
                  <a:cubicBezTo>
                    <a:pt x="325753" y="2155212"/>
                    <a:pt x="415580" y="2167086"/>
                    <a:pt x="506439" y="2167086"/>
                  </a:cubicBezTo>
                  <a:cubicBezTo>
                    <a:pt x="611754" y="2167086"/>
                    <a:pt x="692546" y="2148243"/>
                    <a:pt x="748817" y="2110557"/>
                  </a:cubicBezTo>
                  <a:cubicBezTo>
                    <a:pt x="805088" y="2072871"/>
                    <a:pt x="833224" y="2018923"/>
                    <a:pt x="833224" y="1948713"/>
                  </a:cubicBezTo>
                  <a:cubicBezTo>
                    <a:pt x="833224" y="1877471"/>
                    <a:pt x="798635" y="1821716"/>
                    <a:pt x="729458" y="1781449"/>
                  </a:cubicBezTo>
                  <a:cubicBezTo>
                    <a:pt x="660281" y="1741182"/>
                    <a:pt x="563743" y="1721048"/>
                    <a:pt x="439843" y="1721048"/>
                  </a:cubicBezTo>
                  <a:lnTo>
                    <a:pt x="226117" y="1721048"/>
                  </a:lnTo>
                  <a:lnTo>
                    <a:pt x="226117" y="1234743"/>
                  </a:lnTo>
                  <a:lnTo>
                    <a:pt x="415063" y="1234743"/>
                  </a:lnTo>
                  <a:cubicBezTo>
                    <a:pt x="539995" y="1234743"/>
                    <a:pt x="632145" y="1215384"/>
                    <a:pt x="691514" y="1176665"/>
                  </a:cubicBezTo>
                  <a:cubicBezTo>
                    <a:pt x="750882" y="1137947"/>
                    <a:pt x="780567" y="1087612"/>
                    <a:pt x="780567" y="1025663"/>
                  </a:cubicBezTo>
                  <a:cubicBezTo>
                    <a:pt x="780567" y="966810"/>
                    <a:pt x="758110" y="920348"/>
                    <a:pt x="713196" y="886276"/>
                  </a:cubicBezTo>
                  <a:cubicBezTo>
                    <a:pt x="668283" y="852204"/>
                    <a:pt x="599364" y="835167"/>
                    <a:pt x="506439" y="835167"/>
                  </a:cubicBezTo>
                  <a:cubicBezTo>
                    <a:pt x="362922" y="835167"/>
                    <a:pt x="219405" y="876467"/>
                    <a:pt x="75889" y="959067"/>
                  </a:cubicBezTo>
                  <a:lnTo>
                    <a:pt x="75889" y="465018"/>
                  </a:lnTo>
                  <a:cubicBezTo>
                    <a:pt x="255543" y="390678"/>
                    <a:pt x="444489" y="353508"/>
                    <a:pt x="642728" y="353508"/>
                  </a:cubicBezTo>
                  <a:cubicBezTo>
                    <a:pt x="888462" y="353508"/>
                    <a:pt x="1081023" y="403584"/>
                    <a:pt x="1220409" y="503736"/>
                  </a:cubicBezTo>
                  <a:lnTo>
                    <a:pt x="1223204" y="506253"/>
                  </a:lnTo>
                  <a:lnTo>
                    <a:pt x="1299991" y="421766"/>
                  </a:lnTo>
                  <a:cubicBezTo>
                    <a:pt x="1560580" y="161178"/>
                    <a:pt x="1920580" y="0"/>
                    <a:pt x="2318225" y="0"/>
                  </a:cubicBezTo>
                  <a:close/>
                </a:path>
              </a:pathLst>
            </a:custGeom>
            <a:solidFill>
              <a:schemeClr val="bg1"/>
            </a:solidFill>
            <a:ln w="76200">
              <a:solidFill>
                <a:srgbClr val="8A7A00"/>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rgbClr val="8A7A00"/>
                  </a:solidFill>
                </a:ln>
                <a:solidFill>
                  <a:schemeClr val="bg1"/>
                </a:solidFill>
                <a:latin typeface="Segoe UI Black" panose="020B0A02040204020203" pitchFamily="34" charset="0"/>
              </a:endParaRPr>
            </a:p>
          </p:txBody>
        </p:sp>
        <p:sp>
          <p:nvSpPr>
            <p:cNvPr id="15" name="フローチャート: 結合子 14">
              <a:extLst>
                <a:ext uri="{FF2B5EF4-FFF2-40B4-BE49-F238E27FC236}">
                  <a16:creationId xmlns:a16="http://schemas.microsoft.com/office/drawing/2014/main" id="{DD9DE279-2A68-7F90-F01A-5FA9C946ACA8}"/>
                </a:ext>
              </a:extLst>
            </p:cNvPr>
            <p:cNvSpPr/>
            <p:nvPr/>
          </p:nvSpPr>
          <p:spPr>
            <a:xfrm>
              <a:off x="1080000" y="2520000"/>
              <a:ext cx="1800000" cy="1800000"/>
            </a:xfrm>
            <a:prstGeom prst="flowChartConnector">
              <a:avLst/>
            </a:prstGeom>
            <a:solidFill>
              <a:srgbClr val="8A7A00"/>
            </a:solidFill>
            <a:ln w="76200">
              <a:solidFill>
                <a:srgbClr val="8A7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研究の</a:t>
              </a: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b="1" dirty="0">
                  <a:solidFill>
                    <a:schemeClr val="bg1"/>
                  </a:solidFill>
                  <a:latin typeface="BIZ UDPゴシック" panose="020B0400000000000000" pitchFamily="50" charset="-128"/>
                  <a:ea typeface="BIZ UDPゴシック" panose="020B0400000000000000" pitchFamily="50" charset="-128"/>
                </a:rPr>
                <a:t>種類</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sp>
        <p:nvSpPr>
          <p:cNvPr id="13" name="スライド番号プレースホルダー 12">
            <a:extLst>
              <a:ext uri="{FF2B5EF4-FFF2-40B4-BE49-F238E27FC236}">
                <a16:creationId xmlns:a16="http://schemas.microsoft.com/office/drawing/2014/main" id="{FE58A90D-7C02-0D3D-2FAE-31BE5DF8C1BF}"/>
              </a:ext>
            </a:extLst>
          </p:cNvPr>
          <p:cNvSpPr>
            <a:spLocks noGrp="1"/>
          </p:cNvSpPr>
          <p:nvPr>
            <p:ph type="sldNum" sz="quarter" idx="12"/>
          </p:nvPr>
        </p:nvSpPr>
        <p:spPr>
          <a:xfrm>
            <a:off x="9448800" y="6483149"/>
            <a:ext cx="2743200" cy="365125"/>
          </a:xfrm>
        </p:spPr>
        <p:txBody>
          <a:bodyPr/>
          <a:lstStyle/>
          <a:p>
            <a:fld id="{16BB9C2D-C3C8-4FA1-A4EC-65CAF1B033D9}" type="slidenum">
              <a:rPr lang="ja-JP" altLang="en-US" smtClean="0"/>
              <a:pPr/>
              <a:t>11</a:t>
            </a:fld>
            <a:endParaRPr lang="ja-JP" altLang="en-US" dirty="0"/>
          </a:p>
        </p:txBody>
      </p:sp>
      <p:grpSp>
        <p:nvGrpSpPr>
          <p:cNvPr id="18" name="グループ化 17">
            <a:extLst>
              <a:ext uri="{FF2B5EF4-FFF2-40B4-BE49-F238E27FC236}">
                <a16:creationId xmlns:a16="http://schemas.microsoft.com/office/drawing/2014/main" id="{7E21481A-28D9-C1E3-54FA-C82848A951C0}"/>
              </a:ext>
            </a:extLst>
          </p:cNvPr>
          <p:cNvGrpSpPr/>
          <p:nvPr/>
        </p:nvGrpSpPr>
        <p:grpSpPr>
          <a:xfrm>
            <a:off x="3138014" y="402324"/>
            <a:ext cx="8768236" cy="813186"/>
            <a:chOff x="7683571" y="189000"/>
            <a:chExt cx="4320000" cy="6545139"/>
          </a:xfrm>
          <a:solidFill>
            <a:srgbClr val="8A7A00"/>
          </a:solidFill>
        </p:grpSpPr>
        <p:sp>
          <p:nvSpPr>
            <p:cNvPr id="38" name="四角形: 角を丸くする 37">
              <a:extLst>
                <a:ext uri="{FF2B5EF4-FFF2-40B4-BE49-F238E27FC236}">
                  <a16:creationId xmlns:a16="http://schemas.microsoft.com/office/drawing/2014/main" id="{0F30C0EE-3B8B-B218-B5F2-896ECFF9D41F}"/>
                </a:ext>
              </a:extLst>
            </p:cNvPr>
            <p:cNvSpPr/>
            <p:nvPr/>
          </p:nvSpPr>
          <p:spPr>
            <a:xfrm>
              <a:off x="7683571" y="189000"/>
              <a:ext cx="4320000" cy="6545139"/>
            </a:xfrm>
            <a:prstGeom prst="roundRect">
              <a:avLst>
                <a:gd name="adj" fmla="val 1750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5C8CC2BF-D2A2-60E4-9DCA-7C800E2EA49A}"/>
                </a:ext>
              </a:extLst>
            </p:cNvPr>
            <p:cNvSpPr/>
            <p:nvPr/>
          </p:nvSpPr>
          <p:spPr>
            <a:xfrm>
              <a:off x="7710212" y="822566"/>
              <a:ext cx="4259400" cy="5338260"/>
            </a:xfrm>
            <a:prstGeom prst="roundRect">
              <a:avLst>
                <a:gd name="adj" fmla="val 12910"/>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研究の種類と法規制</a:t>
              </a:r>
            </a:p>
          </p:txBody>
        </p:sp>
      </p:grpSp>
      <p:grpSp>
        <p:nvGrpSpPr>
          <p:cNvPr id="45" name="グループ化 44">
            <a:extLst>
              <a:ext uri="{FF2B5EF4-FFF2-40B4-BE49-F238E27FC236}">
                <a16:creationId xmlns:a16="http://schemas.microsoft.com/office/drawing/2014/main" id="{ED306DA9-CE84-53FB-BB07-D775C190506D}"/>
              </a:ext>
            </a:extLst>
          </p:cNvPr>
          <p:cNvGrpSpPr/>
          <p:nvPr/>
        </p:nvGrpSpPr>
        <p:grpSpPr>
          <a:xfrm>
            <a:off x="5497993" y="1302597"/>
            <a:ext cx="2529444" cy="5093464"/>
            <a:chOff x="4148060" y="1441343"/>
            <a:chExt cx="2529444" cy="5093464"/>
          </a:xfrm>
        </p:grpSpPr>
        <p:sp>
          <p:nvSpPr>
            <p:cNvPr id="21" name="四角形: 角を丸くする 20">
              <a:extLst>
                <a:ext uri="{FF2B5EF4-FFF2-40B4-BE49-F238E27FC236}">
                  <a16:creationId xmlns:a16="http://schemas.microsoft.com/office/drawing/2014/main" id="{1B054384-EF08-0820-03C2-32634AE7DAAC}"/>
                </a:ext>
              </a:extLst>
            </p:cNvPr>
            <p:cNvSpPr/>
            <p:nvPr/>
          </p:nvSpPr>
          <p:spPr>
            <a:xfrm>
              <a:off x="4148060" y="1441343"/>
              <a:ext cx="2529444" cy="5093464"/>
            </a:xfrm>
            <a:prstGeom prst="roundRect">
              <a:avLst>
                <a:gd name="adj" fmla="val 6766"/>
              </a:avLst>
            </a:prstGeom>
            <a:solidFill>
              <a:srgbClr val="F0F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897E18BB-D742-4A32-B1DE-348E92A8C285}"/>
                </a:ext>
              </a:extLst>
            </p:cNvPr>
            <p:cNvSpPr/>
            <p:nvPr/>
          </p:nvSpPr>
          <p:spPr>
            <a:xfrm>
              <a:off x="4226512" y="1510992"/>
              <a:ext cx="2374677" cy="4944685"/>
            </a:xfrm>
            <a:prstGeom prst="roundRect">
              <a:avLst>
                <a:gd name="adj" fmla="val 2230"/>
              </a:avLst>
            </a:prstGeom>
            <a:solidFill>
              <a:srgbClr val="F0F52B"/>
            </a:solidFill>
            <a:ln w="25400">
              <a:solidFill>
                <a:srgbClr val="8A7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7D0033BB-01F8-873C-7D26-E291A3B28166}"/>
                </a:ext>
              </a:extLst>
            </p:cNvPr>
            <p:cNvSpPr txBox="1"/>
            <p:nvPr/>
          </p:nvSpPr>
          <p:spPr>
            <a:xfrm>
              <a:off x="4778839" y="1793733"/>
              <a:ext cx="1317161" cy="584775"/>
            </a:xfrm>
            <a:prstGeom prst="rect">
              <a:avLst/>
            </a:prstGeom>
            <a:noFill/>
          </p:spPr>
          <p:txBody>
            <a:bodyPr wrap="square" rtlCol="0">
              <a:spAutoFit/>
            </a:bodyPr>
            <a:lstStyle/>
            <a:p>
              <a:pPr algn="ctr"/>
              <a:r>
                <a:rPr lang="zh-TW" altLang="en-US" b="1" dirty="0">
                  <a:latin typeface="BIZ UDPゴシック" panose="020B0400000000000000" pitchFamily="50" charset="-128"/>
                  <a:ea typeface="BIZ UDPゴシック" panose="020B0400000000000000" pitchFamily="50" charset="-128"/>
                </a:rPr>
                <a:t>臨床研究</a:t>
              </a:r>
              <a:endParaRPr lang="en-US" altLang="zh-TW" b="1" dirty="0">
                <a:latin typeface="BIZ UDPゴシック" panose="020B0400000000000000" pitchFamily="50" charset="-128"/>
                <a:ea typeface="BIZ UDPゴシック" panose="020B0400000000000000" pitchFamily="50" charset="-128"/>
              </a:endParaRPr>
            </a:p>
            <a:p>
              <a:pPr algn="ctr"/>
              <a:r>
                <a:rPr lang="zh-TW" altLang="en-US" sz="1400" dirty="0">
                  <a:latin typeface="BIZ UDPゴシック" panose="020B0400000000000000" pitchFamily="50" charset="-128"/>
                  <a:ea typeface="BIZ UDPゴシック" panose="020B0400000000000000" pitchFamily="50" charset="-128"/>
                </a:rPr>
                <a:t>（観察研究）</a:t>
              </a:r>
            </a:p>
          </p:txBody>
        </p:sp>
        <p:sp>
          <p:nvSpPr>
            <p:cNvPr id="40" name="四角形: 角を丸くする 39">
              <a:extLst>
                <a:ext uri="{FF2B5EF4-FFF2-40B4-BE49-F238E27FC236}">
                  <a16:creationId xmlns:a16="http://schemas.microsoft.com/office/drawing/2014/main" id="{CE80EEEB-59F4-F13B-BE45-6D18BFEE8638}"/>
                </a:ext>
              </a:extLst>
            </p:cNvPr>
            <p:cNvSpPr/>
            <p:nvPr/>
          </p:nvSpPr>
          <p:spPr>
            <a:xfrm>
              <a:off x="4401741" y="2933492"/>
              <a:ext cx="2060333" cy="3374176"/>
            </a:xfrm>
            <a:prstGeom prst="roundRect">
              <a:avLst>
                <a:gd name="adj" fmla="val 3364"/>
              </a:avLst>
            </a:prstGeom>
            <a:solidFill>
              <a:srgbClr val="DFDA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四角形: 角を丸くする 40">
              <a:extLst>
                <a:ext uri="{FF2B5EF4-FFF2-40B4-BE49-F238E27FC236}">
                  <a16:creationId xmlns:a16="http://schemas.microsoft.com/office/drawing/2014/main" id="{1C7C5166-E849-11A3-2DE1-CF3A51F6F24F}"/>
                </a:ext>
              </a:extLst>
            </p:cNvPr>
            <p:cNvSpPr/>
            <p:nvPr/>
          </p:nvSpPr>
          <p:spPr>
            <a:xfrm>
              <a:off x="4541469" y="4510006"/>
              <a:ext cx="1742625" cy="710767"/>
            </a:xfrm>
            <a:prstGeom prst="roundRect">
              <a:avLst>
                <a:gd name="adj" fmla="val 5381"/>
              </a:avLst>
            </a:prstGeom>
            <a:solidFill>
              <a:srgbClr val="C0C05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特定臨床研究</a:t>
              </a:r>
            </a:p>
          </p:txBody>
        </p:sp>
        <p:sp>
          <p:nvSpPr>
            <p:cNvPr id="42" name="テキスト ボックス 41">
              <a:extLst>
                <a:ext uri="{FF2B5EF4-FFF2-40B4-BE49-F238E27FC236}">
                  <a16:creationId xmlns:a16="http://schemas.microsoft.com/office/drawing/2014/main" id="{C71D529E-562B-FD6E-CEF8-31A7F3918B83}"/>
                </a:ext>
              </a:extLst>
            </p:cNvPr>
            <p:cNvSpPr txBox="1"/>
            <p:nvPr/>
          </p:nvSpPr>
          <p:spPr>
            <a:xfrm>
              <a:off x="4778839" y="3355352"/>
              <a:ext cx="1317161" cy="584775"/>
            </a:xfrm>
            <a:prstGeom prst="rect">
              <a:avLst/>
            </a:prstGeom>
            <a:noFill/>
          </p:spPr>
          <p:txBody>
            <a:bodyPr wrap="square" rtlCol="0">
              <a:spAutoFit/>
            </a:bodyPr>
            <a:lstStyle/>
            <a:p>
              <a:pPr algn="ctr"/>
              <a:r>
                <a:rPr lang="zh-TW" altLang="en-US" b="1" dirty="0">
                  <a:latin typeface="BIZ UDPゴシック" panose="020B0400000000000000" pitchFamily="50" charset="-128"/>
                  <a:ea typeface="BIZ UDPゴシック" panose="020B0400000000000000" pitchFamily="50" charset="-128"/>
                </a:rPr>
                <a:t>臨床試験</a:t>
              </a:r>
              <a:endParaRPr lang="en-US" altLang="zh-TW" b="1" dirty="0">
                <a:latin typeface="BIZ UDPゴシック" panose="020B0400000000000000" pitchFamily="50" charset="-128"/>
                <a:ea typeface="BIZ UDPゴシック" panose="020B0400000000000000" pitchFamily="50" charset="-128"/>
              </a:endParaRPr>
            </a:p>
            <a:p>
              <a:pPr algn="ctr"/>
              <a:r>
                <a:rPr lang="zh-TW" altLang="en-US" sz="1400" dirty="0">
                  <a:latin typeface="BIZ UDPゴシック" panose="020B0400000000000000" pitchFamily="50" charset="-128"/>
                  <a:ea typeface="BIZ UDPゴシック" panose="020B0400000000000000" pitchFamily="50" charset="-128"/>
                </a:rPr>
                <a:t>（介入研究）</a:t>
              </a:r>
            </a:p>
          </p:txBody>
        </p:sp>
        <p:sp>
          <p:nvSpPr>
            <p:cNvPr id="44" name="四角形: 角を丸くする 43">
              <a:extLst>
                <a:ext uri="{FF2B5EF4-FFF2-40B4-BE49-F238E27FC236}">
                  <a16:creationId xmlns:a16="http://schemas.microsoft.com/office/drawing/2014/main" id="{82AE61BE-2924-1D9F-824C-36D478B25088}"/>
                </a:ext>
              </a:extLst>
            </p:cNvPr>
            <p:cNvSpPr/>
            <p:nvPr/>
          </p:nvSpPr>
          <p:spPr>
            <a:xfrm>
              <a:off x="4560594" y="5391023"/>
              <a:ext cx="1742625" cy="710767"/>
            </a:xfrm>
            <a:prstGeom prst="roundRect">
              <a:avLst>
                <a:gd name="adj" fmla="val 5381"/>
              </a:avLst>
            </a:prstGeom>
            <a:solidFill>
              <a:srgbClr val="CC99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治　験</a:t>
              </a:r>
            </a:p>
          </p:txBody>
        </p:sp>
      </p:grpSp>
      <p:sp>
        <p:nvSpPr>
          <p:cNvPr id="47" name="六角形 46">
            <a:extLst>
              <a:ext uri="{FF2B5EF4-FFF2-40B4-BE49-F238E27FC236}">
                <a16:creationId xmlns:a16="http://schemas.microsoft.com/office/drawing/2014/main" id="{E865DF01-E079-1DA6-5A14-014D2D554714}"/>
              </a:ext>
            </a:extLst>
          </p:cNvPr>
          <p:cNvSpPr/>
          <p:nvPr/>
        </p:nvSpPr>
        <p:spPr>
          <a:xfrm>
            <a:off x="8322590" y="1372247"/>
            <a:ext cx="3378149" cy="1146966"/>
          </a:xfrm>
          <a:prstGeom prst="hexagon">
            <a:avLst>
              <a:gd name="adj" fmla="val 13136"/>
              <a:gd name="vf" fmla="val 115470"/>
            </a:avLst>
          </a:prstGeom>
          <a:solidFill>
            <a:srgbClr val="F0F52B"/>
          </a:solidFill>
          <a:ln w="25400">
            <a:solidFill>
              <a:srgbClr val="8A7A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人を対象として医療における疾病の予防、診断及び治療方法の改善、疾病病原及び病態の理解並びに患者の生活の質の向上を目的として実施する医学系研究</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a:solidFill>
                  <a:schemeClr val="tx1"/>
                </a:solidFill>
                <a:latin typeface="BIZ UDPゴシック" panose="020B0400000000000000" pitchFamily="50" charset="-128"/>
                <a:ea typeface="BIZ UDPゴシック" panose="020B0400000000000000" pitchFamily="50" charset="-128"/>
              </a:rPr>
              <a:t>（前向き研究、後ろ向き研究</a:t>
            </a:r>
            <a:r>
              <a:rPr kumimoji="1" lang="ja-JP" altLang="en-US" sz="1000" dirty="0">
                <a:solidFill>
                  <a:schemeClr val="tx1"/>
                </a:solidFill>
                <a:latin typeface="BIZ UDゴシック"/>
                <a:ea typeface="BIZ UDPゴシック"/>
              </a:rPr>
              <a:t>等）</a:t>
            </a:r>
            <a:endParaRPr lang="ja-JP" altLang="en-US" sz="1000" dirty="0">
              <a:solidFill>
                <a:schemeClr val="tx1"/>
              </a:solidFill>
              <a:latin typeface="BIZ UDゴシック"/>
              <a:ea typeface="BIZ UDPゴシック"/>
            </a:endParaRPr>
          </a:p>
        </p:txBody>
      </p:sp>
      <p:sp>
        <p:nvSpPr>
          <p:cNvPr id="54" name="六角形 53">
            <a:extLst>
              <a:ext uri="{FF2B5EF4-FFF2-40B4-BE49-F238E27FC236}">
                <a16:creationId xmlns:a16="http://schemas.microsoft.com/office/drawing/2014/main" id="{E20ECAB7-D164-6B49-DFFD-F9FEF374E4C8}"/>
              </a:ext>
            </a:extLst>
          </p:cNvPr>
          <p:cNvSpPr/>
          <p:nvPr/>
        </p:nvSpPr>
        <p:spPr>
          <a:xfrm>
            <a:off x="8322590" y="2935510"/>
            <a:ext cx="3378149" cy="1146966"/>
          </a:xfrm>
          <a:prstGeom prst="hexagon">
            <a:avLst>
              <a:gd name="adj" fmla="val 13136"/>
              <a:gd name="vf" fmla="val 115470"/>
            </a:avLst>
          </a:prstGeom>
          <a:solidFill>
            <a:srgbClr val="DFDA00"/>
          </a:solidFill>
          <a:ln w="25400">
            <a:solidFill>
              <a:srgbClr val="8A7A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000" dirty="0">
                <a:solidFill>
                  <a:schemeClr val="tx1"/>
                </a:solidFill>
                <a:latin typeface="BIZ UDゴシック"/>
                <a:ea typeface="BIZ UDPゴシック"/>
                <a:cs typeface="+mn-lt"/>
              </a:rPr>
              <a:t>臨床研究のうち、</a:t>
            </a:r>
            <a:r>
              <a:rPr kumimoji="1" lang="ja-JP" altLang="en-US" sz="1000" dirty="0">
                <a:solidFill>
                  <a:schemeClr val="tx1"/>
                </a:solidFill>
                <a:latin typeface="BIZ UDゴシック"/>
                <a:ea typeface="BIZ UDPゴシック"/>
                <a:cs typeface="+mn-lt"/>
              </a:rPr>
              <a:t>薬</a:t>
            </a:r>
            <a:r>
              <a:rPr lang="ja-JP" altLang="en-US" sz="1000" dirty="0">
                <a:solidFill>
                  <a:schemeClr val="tx1"/>
                </a:solidFill>
                <a:latin typeface="BIZ UDゴシック"/>
                <a:ea typeface="BIZ UDPゴシック"/>
                <a:cs typeface="+mn-lt"/>
              </a:rPr>
              <a:t>剤や治療、診断、予防法等</a:t>
            </a:r>
            <a:r>
              <a:rPr kumimoji="1" lang="ja-JP" altLang="en-US" sz="1000" dirty="0">
                <a:solidFill>
                  <a:schemeClr val="tx1"/>
                </a:solidFill>
                <a:latin typeface="BIZ UDゴシック"/>
                <a:ea typeface="BIZ UDPゴシック"/>
                <a:cs typeface="+mn-lt"/>
              </a:rPr>
              <a:t>の</a:t>
            </a:r>
            <a:r>
              <a:rPr lang="ja-JP" altLang="en-US" sz="1000" dirty="0">
                <a:solidFill>
                  <a:schemeClr val="tx1"/>
                </a:solidFill>
                <a:latin typeface="BIZ UDゴシック"/>
                <a:ea typeface="BIZ UDPゴシック"/>
                <a:cs typeface="+mn-lt"/>
              </a:rPr>
              <a:t>有効性や</a:t>
            </a:r>
            <a:r>
              <a:rPr lang="ja-JP" altLang="en-US" sz="1000" dirty="0">
                <a:solidFill>
                  <a:schemeClr val="tx1"/>
                </a:solidFill>
                <a:latin typeface="BIZ UDゴシック"/>
                <a:ea typeface="BIZ UDPゴシック"/>
              </a:rPr>
              <a:t>安全性を評価すること</a:t>
            </a:r>
            <a:r>
              <a:rPr kumimoji="1" lang="ja-JP" altLang="en-US" sz="1000" dirty="0">
                <a:solidFill>
                  <a:schemeClr val="tx1"/>
                </a:solidFill>
                <a:latin typeface="BIZ UDゴシック"/>
                <a:ea typeface="BIZ UDPゴシック"/>
              </a:rPr>
              <a:t>を</a:t>
            </a:r>
            <a:r>
              <a:rPr lang="ja-JP" altLang="en-US" sz="1000" dirty="0">
                <a:solidFill>
                  <a:schemeClr val="tx1"/>
                </a:solidFill>
                <a:latin typeface="BIZ UDゴシック"/>
                <a:ea typeface="BIZ UDPゴシック"/>
              </a:rPr>
              <a:t>目的とした</a:t>
            </a:r>
            <a:r>
              <a:rPr kumimoji="1" lang="ja-JP" altLang="en-US" sz="1000" dirty="0">
                <a:solidFill>
                  <a:schemeClr val="tx1"/>
                </a:solidFill>
                <a:latin typeface="BIZ UDゴシック"/>
                <a:ea typeface="BIZ UDPゴシック"/>
              </a:rPr>
              <a:t>研究</a:t>
            </a:r>
            <a:endParaRPr lang="ja-JP" altLang="en-US" sz="1000">
              <a:solidFill>
                <a:schemeClr val="tx1"/>
              </a:solidFill>
              <a:latin typeface="BIZ UDゴシック"/>
              <a:ea typeface="BIZ UDPゴシック"/>
            </a:endParaRPr>
          </a:p>
        </p:txBody>
      </p:sp>
      <p:cxnSp>
        <p:nvCxnSpPr>
          <p:cNvPr id="55" name="直線コネクタ 54">
            <a:extLst>
              <a:ext uri="{FF2B5EF4-FFF2-40B4-BE49-F238E27FC236}">
                <a16:creationId xmlns:a16="http://schemas.microsoft.com/office/drawing/2014/main" id="{59E66B87-22D5-6FB7-6E60-1956FFBE200B}"/>
              </a:ext>
            </a:extLst>
          </p:cNvPr>
          <p:cNvCxnSpPr>
            <a:cxnSpLocks/>
            <a:endCxn id="54" idx="3"/>
          </p:cNvCxnSpPr>
          <p:nvPr/>
        </p:nvCxnSpPr>
        <p:spPr>
          <a:xfrm>
            <a:off x="7542111" y="3508993"/>
            <a:ext cx="780479" cy="0"/>
          </a:xfrm>
          <a:prstGeom prst="line">
            <a:avLst/>
          </a:prstGeom>
          <a:ln w="38100" cap="rnd">
            <a:solidFill>
              <a:srgbClr val="8A7A00"/>
            </a:solidFill>
          </a:ln>
        </p:spPr>
        <p:style>
          <a:lnRef idx="2">
            <a:schemeClr val="accent1"/>
          </a:lnRef>
          <a:fillRef idx="0">
            <a:schemeClr val="accent1"/>
          </a:fillRef>
          <a:effectRef idx="1">
            <a:schemeClr val="accent1"/>
          </a:effectRef>
          <a:fontRef idx="minor">
            <a:schemeClr val="tx1"/>
          </a:fontRef>
        </p:style>
      </p:cxnSp>
      <p:sp>
        <p:nvSpPr>
          <p:cNvPr id="59" name="四角形: 角を丸くする 58">
            <a:extLst>
              <a:ext uri="{FF2B5EF4-FFF2-40B4-BE49-F238E27FC236}">
                <a16:creationId xmlns:a16="http://schemas.microsoft.com/office/drawing/2014/main" id="{43A8C445-1423-D2F6-0DDB-53098148FA14}"/>
              </a:ext>
            </a:extLst>
          </p:cNvPr>
          <p:cNvSpPr/>
          <p:nvPr/>
        </p:nvSpPr>
        <p:spPr>
          <a:xfrm>
            <a:off x="8322590" y="4399066"/>
            <a:ext cx="3378149" cy="699237"/>
          </a:xfrm>
          <a:prstGeom prst="roundRect">
            <a:avLst>
              <a:gd name="adj" fmla="val 50000"/>
            </a:avLst>
          </a:prstGeom>
          <a:solidFill>
            <a:srgbClr val="C0C05C"/>
          </a:solidFill>
          <a:ln w="25400">
            <a:solidFill>
              <a:srgbClr val="8A7A00"/>
            </a:solidFill>
          </a:ln>
        </p:spPr>
        <p:style>
          <a:lnRef idx="2">
            <a:schemeClr val="accent1">
              <a:shade val="15000"/>
            </a:schemeClr>
          </a:lnRef>
          <a:fillRef idx="1">
            <a:schemeClr val="accent1"/>
          </a:fillRef>
          <a:effectRef idx="0">
            <a:schemeClr val="accent1"/>
          </a:effectRef>
          <a:fontRef idx="minor">
            <a:schemeClr val="lt1"/>
          </a:fontRef>
        </p:style>
        <p:txBody>
          <a:bodyPr lIns="288000" tIns="45720" rIns="288000" bIns="45720" rtlCol="0" anchor="ctr"/>
          <a:lstStyle/>
          <a:p>
            <a:r>
              <a:rPr kumimoji="1" lang="ja-JP" altLang="en-US" sz="1000" dirty="0">
                <a:solidFill>
                  <a:schemeClr val="tx1"/>
                </a:solidFill>
                <a:latin typeface="BIZ UDPゴシック" panose="020B0400000000000000" pitchFamily="50" charset="-128"/>
                <a:ea typeface="BIZ UDPゴシック"/>
              </a:rPr>
              <a:t>臨床試験のうち、</a:t>
            </a:r>
            <a:endParaRPr kumimoji="1" lang="en-US" altLang="ja-JP" sz="1000" dirty="0">
              <a:solidFill>
                <a:schemeClr val="tx1"/>
              </a:solidFill>
              <a:latin typeface="BIZ UDPゴシック" panose="020B0400000000000000" pitchFamily="50" charset="-128"/>
              <a:ea typeface="BIZ UDPゴシック"/>
            </a:endParaRPr>
          </a:p>
          <a:p>
            <a:r>
              <a:rPr lang="ja-JP" altLang="en-US" sz="1000" dirty="0">
                <a:solidFill>
                  <a:schemeClr val="tx1"/>
                </a:solidFill>
                <a:latin typeface="BIZ UDPゴシック" panose="020B0400000000000000" pitchFamily="50" charset="-128"/>
                <a:ea typeface="BIZ UDPゴシック"/>
              </a:rPr>
              <a:t>・ </a:t>
            </a:r>
            <a:r>
              <a:rPr kumimoji="1" lang="ja-JP" altLang="en-US" sz="1000" dirty="0">
                <a:solidFill>
                  <a:schemeClr val="tx1"/>
                </a:solidFill>
                <a:latin typeface="BIZ UDPゴシック" panose="020B0400000000000000" pitchFamily="50" charset="-128"/>
                <a:ea typeface="BIZ UDPゴシック"/>
              </a:rPr>
              <a:t>未承認・適応外</a:t>
            </a:r>
            <a:r>
              <a:rPr lang="ja-JP" altLang="en-US" sz="1000" dirty="0">
                <a:solidFill>
                  <a:schemeClr val="tx1"/>
                </a:solidFill>
                <a:latin typeface="BIZ UDPゴシック" panose="020B0400000000000000" pitchFamily="50" charset="-128"/>
                <a:ea typeface="BIZ UDPゴシック"/>
              </a:rPr>
              <a:t>の医薬品等</a:t>
            </a:r>
            <a:r>
              <a:rPr kumimoji="1" lang="ja-JP" altLang="en-US" sz="1000" dirty="0">
                <a:solidFill>
                  <a:schemeClr val="tx1"/>
                </a:solidFill>
                <a:latin typeface="BIZ UDPゴシック" panose="020B0400000000000000" pitchFamily="50" charset="-128"/>
                <a:ea typeface="BIZ UDPゴシック"/>
              </a:rPr>
              <a:t>の臨床研究</a:t>
            </a:r>
            <a:endParaRPr lang="ja-JP" dirty="0">
              <a:solidFill>
                <a:schemeClr val="tx1"/>
              </a:solidFill>
            </a:endParaRPr>
          </a:p>
          <a:p>
            <a:r>
              <a:rPr lang="ja-JP" altLang="en-US" sz="1000" dirty="0">
                <a:solidFill>
                  <a:schemeClr val="tx1"/>
                </a:solidFill>
                <a:latin typeface="BIZ UDPゴシック" panose="020B0400000000000000" pitchFamily="50" charset="-128"/>
                <a:ea typeface="BIZ UDPゴシック"/>
              </a:rPr>
              <a:t>・ </a:t>
            </a:r>
            <a:r>
              <a:rPr kumimoji="1" lang="ja-JP" altLang="en-US" sz="1000" dirty="0">
                <a:solidFill>
                  <a:schemeClr val="tx1"/>
                </a:solidFill>
                <a:latin typeface="BIZ UDPゴシック" panose="020B0400000000000000" pitchFamily="50" charset="-128"/>
                <a:ea typeface="BIZ UDPゴシック"/>
              </a:rPr>
              <a:t>企業から資金提供を受けて行う臨床研究</a:t>
            </a:r>
            <a:endParaRPr lang="ja-JP" dirty="0">
              <a:solidFill>
                <a:schemeClr val="tx1"/>
              </a:solidFill>
            </a:endParaRPr>
          </a:p>
        </p:txBody>
      </p:sp>
      <p:cxnSp>
        <p:nvCxnSpPr>
          <p:cNvPr id="60" name="直線コネクタ 59">
            <a:extLst>
              <a:ext uri="{FF2B5EF4-FFF2-40B4-BE49-F238E27FC236}">
                <a16:creationId xmlns:a16="http://schemas.microsoft.com/office/drawing/2014/main" id="{D9770128-9174-9E97-A47A-61EA5CF87A54}"/>
              </a:ext>
            </a:extLst>
          </p:cNvPr>
          <p:cNvCxnSpPr>
            <a:cxnSpLocks/>
            <a:endCxn id="59" idx="1"/>
          </p:cNvCxnSpPr>
          <p:nvPr/>
        </p:nvCxnSpPr>
        <p:spPr>
          <a:xfrm>
            <a:off x="7653152" y="4748684"/>
            <a:ext cx="669438" cy="1"/>
          </a:xfrm>
          <a:prstGeom prst="line">
            <a:avLst/>
          </a:prstGeom>
          <a:ln w="38100" cap="rnd">
            <a:solidFill>
              <a:srgbClr val="8A7A00"/>
            </a:solidFill>
          </a:ln>
        </p:spPr>
        <p:style>
          <a:lnRef idx="2">
            <a:schemeClr val="accent1"/>
          </a:lnRef>
          <a:fillRef idx="0">
            <a:schemeClr val="accent1"/>
          </a:fillRef>
          <a:effectRef idx="1">
            <a:schemeClr val="accent1"/>
          </a:effectRef>
          <a:fontRef idx="minor">
            <a:schemeClr val="tx1"/>
          </a:fontRef>
        </p:style>
      </p:cxnSp>
      <p:sp>
        <p:nvSpPr>
          <p:cNvPr id="63" name="四角形: 角を丸くする 62">
            <a:extLst>
              <a:ext uri="{FF2B5EF4-FFF2-40B4-BE49-F238E27FC236}">
                <a16:creationId xmlns:a16="http://schemas.microsoft.com/office/drawing/2014/main" id="{7C887701-A022-9E0D-AFCB-B0E8E11FC3F9}"/>
              </a:ext>
            </a:extLst>
          </p:cNvPr>
          <p:cNvSpPr/>
          <p:nvPr/>
        </p:nvSpPr>
        <p:spPr>
          <a:xfrm>
            <a:off x="8322590" y="5249889"/>
            <a:ext cx="3378149" cy="699237"/>
          </a:xfrm>
          <a:prstGeom prst="roundRect">
            <a:avLst>
              <a:gd name="adj" fmla="val 50000"/>
            </a:avLst>
          </a:prstGeom>
          <a:solidFill>
            <a:srgbClr val="CC9900"/>
          </a:solidFill>
          <a:ln w="25400">
            <a:solidFill>
              <a:srgbClr val="8A7A00"/>
            </a:solid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臨床試験のうち、新しい薬や医療機器等の製造販売承認を国から得るために行われるもの</a:t>
            </a:r>
          </a:p>
        </p:txBody>
      </p:sp>
      <p:cxnSp>
        <p:nvCxnSpPr>
          <p:cNvPr id="64" name="直線コネクタ 63">
            <a:extLst>
              <a:ext uri="{FF2B5EF4-FFF2-40B4-BE49-F238E27FC236}">
                <a16:creationId xmlns:a16="http://schemas.microsoft.com/office/drawing/2014/main" id="{62152E0B-7D30-0E0A-EE34-222D37D42BB0}"/>
              </a:ext>
            </a:extLst>
          </p:cNvPr>
          <p:cNvCxnSpPr>
            <a:cxnSpLocks/>
            <a:stCxn id="44" idx="3"/>
            <a:endCxn id="63" idx="1"/>
          </p:cNvCxnSpPr>
          <p:nvPr/>
        </p:nvCxnSpPr>
        <p:spPr>
          <a:xfrm flipV="1">
            <a:off x="7653152" y="5599508"/>
            <a:ext cx="669438" cy="8153"/>
          </a:xfrm>
          <a:prstGeom prst="line">
            <a:avLst/>
          </a:prstGeom>
          <a:ln w="38100" cap="rnd">
            <a:solidFill>
              <a:srgbClr val="8A7A00"/>
            </a:solidFill>
          </a:ln>
        </p:spPr>
        <p:style>
          <a:lnRef idx="2">
            <a:schemeClr val="accent1"/>
          </a:lnRef>
          <a:fillRef idx="0">
            <a:schemeClr val="accent1"/>
          </a:fillRef>
          <a:effectRef idx="1">
            <a:schemeClr val="accent1"/>
          </a:effectRef>
          <a:fontRef idx="minor">
            <a:schemeClr val="tx1"/>
          </a:fontRef>
        </p:style>
      </p:cxnSp>
      <p:sp>
        <p:nvSpPr>
          <p:cNvPr id="65" name="四角形: 上の 2 つの角を丸める 64">
            <a:extLst>
              <a:ext uri="{FF2B5EF4-FFF2-40B4-BE49-F238E27FC236}">
                <a16:creationId xmlns:a16="http://schemas.microsoft.com/office/drawing/2014/main" id="{BBAF029F-13BA-4841-C082-9CC56AB3B842}"/>
              </a:ext>
            </a:extLst>
          </p:cNvPr>
          <p:cNvSpPr/>
          <p:nvPr/>
        </p:nvSpPr>
        <p:spPr>
          <a:xfrm rot="16200000">
            <a:off x="2805466" y="1830801"/>
            <a:ext cx="2813639" cy="1927887"/>
          </a:xfrm>
          <a:prstGeom prst="round2SameRect">
            <a:avLst>
              <a:gd name="adj1" fmla="val 13049"/>
              <a:gd name="adj2" fmla="val 0"/>
            </a:avLst>
          </a:prstGeom>
          <a:gradFill flip="none" rotWithShape="1">
            <a:gsLst>
              <a:gs pos="34000">
                <a:srgbClr val="F0F52B">
                  <a:lumMod val="100000"/>
                </a:srgbClr>
              </a:gs>
              <a:gs pos="71000">
                <a:srgbClr val="DFDA00"/>
              </a:gs>
            </a:gsLst>
            <a:lin ang="10800000" scaled="1"/>
            <a:tileRect/>
          </a:gradFill>
          <a:ln w="25400">
            <a:solidFill>
              <a:srgbClr val="8A7A00"/>
            </a:solidFill>
          </a:ln>
        </p:spPr>
        <p:style>
          <a:lnRef idx="2">
            <a:schemeClr val="accent1">
              <a:shade val="15000"/>
            </a:schemeClr>
          </a:lnRef>
          <a:fillRef idx="1">
            <a:schemeClr val="accent1"/>
          </a:fillRef>
          <a:effectRef idx="0">
            <a:schemeClr val="accent1"/>
          </a:effectRef>
          <a:fontRef idx="minor">
            <a:schemeClr val="lt1"/>
          </a:fontRef>
        </p:style>
        <p:txBody>
          <a:bodyPr vert="vert" lIns="90000" tIns="180000" bIns="180000"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人を対象とする生命科学・医学系研究に関する倫理指針</a:t>
            </a:r>
          </a:p>
        </p:txBody>
      </p:sp>
      <p:sp>
        <p:nvSpPr>
          <p:cNvPr id="66" name="四角形: 上の 2 つの角を丸める 65">
            <a:extLst>
              <a:ext uri="{FF2B5EF4-FFF2-40B4-BE49-F238E27FC236}">
                <a16:creationId xmlns:a16="http://schemas.microsoft.com/office/drawing/2014/main" id="{D1EE01EC-021E-5C4C-C8C2-45DD97DE4941}"/>
              </a:ext>
            </a:extLst>
          </p:cNvPr>
          <p:cNvSpPr/>
          <p:nvPr/>
        </p:nvSpPr>
        <p:spPr>
          <a:xfrm rot="16200000">
            <a:off x="3846972" y="3772630"/>
            <a:ext cx="730627" cy="1927887"/>
          </a:xfrm>
          <a:prstGeom prst="round2SameRect">
            <a:avLst>
              <a:gd name="adj1" fmla="val 35706"/>
              <a:gd name="adj2" fmla="val 0"/>
            </a:avLst>
          </a:prstGeom>
          <a:solidFill>
            <a:srgbClr val="C0C05C"/>
          </a:solidFill>
          <a:ln w="25400">
            <a:solidFill>
              <a:srgbClr val="8A7A00"/>
            </a:solidFill>
          </a:ln>
        </p:spPr>
        <p:style>
          <a:lnRef idx="2">
            <a:schemeClr val="accent1">
              <a:shade val="15000"/>
            </a:schemeClr>
          </a:lnRef>
          <a:fillRef idx="1">
            <a:schemeClr val="accent1"/>
          </a:fillRef>
          <a:effectRef idx="0">
            <a:schemeClr val="accent1"/>
          </a:effectRef>
          <a:fontRef idx="minor">
            <a:schemeClr val="lt1"/>
          </a:fontRef>
        </p:style>
        <p:txBody>
          <a:bodyPr vert="vert" tIns="180000" bIns="180000" rtlCol="0" anchor="ct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臨床研究法</a:t>
            </a:r>
          </a:p>
        </p:txBody>
      </p:sp>
      <p:sp>
        <p:nvSpPr>
          <p:cNvPr id="67" name="四角形: 上の 2 つの角を丸める 66">
            <a:extLst>
              <a:ext uri="{FF2B5EF4-FFF2-40B4-BE49-F238E27FC236}">
                <a16:creationId xmlns:a16="http://schemas.microsoft.com/office/drawing/2014/main" id="{DDBE0866-3BDA-7E66-E350-134D239F1EE3}"/>
              </a:ext>
            </a:extLst>
          </p:cNvPr>
          <p:cNvSpPr/>
          <p:nvPr/>
        </p:nvSpPr>
        <p:spPr>
          <a:xfrm rot="16200000">
            <a:off x="3846971" y="4640850"/>
            <a:ext cx="730629" cy="1927887"/>
          </a:xfrm>
          <a:prstGeom prst="round2SameRect">
            <a:avLst>
              <a:gd name="adj1" fmla="val 33800"/>
              <a:gd name="adj2" fmla="val 0"/>
            </a:avLst>
          </a:prstGeom>
          <a:solidFill>
            <a:srgbClr val="CC9900"/>
          </a:solidFill>
          <a:ln w="25400">
            <a:solidFill>
              <a:srgbClr val="8A7A00"/>
            </a:solidFill>
          </a:ln>
        </p:spPr>
        <p:style>
          <a:lnRef idx="2">
            <a:schemeClr val="accent1">
              <a:shade val="15000"/>
            </a:schemeClr>
          </a:lnRef>
          <a:fillRef idx="1">
            <a:schemeClr val="accent1"/>
          </a:fillRef>
          <a:effectRef idx="0">
            <a:schemeClr val="accent1"/>
          </a:effectRef>
          <a:fontRef idx="minor">
            <a:schemeClr val="lt1"/>
          </a:fontRef>
        </p:style>
        <p:txBody>
          <a:bodyPr vert="vert" tIns="180000" bIns="180000" rtlCol="0" anchor="ctr"/>
          <a:lstStyle/>
          <a:p>
            <a:pPr algn="ctr"/>
            <a:r>
              <a:rPr kumimoji="1" lang="zh-TW" altLang="en-US" sz="1100" b="1" dirty="0">
                <a:solidFill>
                  <a:schemeClr val="tx1"/>
                </a:solidFill>
                <a:latin typeface="BIZ UDPゴシック" panose="020B0400000000000000" pitchFamily="50" charset="-128"/>
                <a:ea typeface="BIZ UDPゴシック" panose="020B0400000000000000" pitchFamily="50" charset="-128"/>
              </a:rPr>
              <a:t>医薬品医療機器等法</a:t>
            </a:r>
            <a:endParaRPr kumimoji="1" lang="en-US" altLang="zh-TW"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zh-TW" altLang="en-US" sz="1100" b="1" dirty="0">
                <a:solidFill>
                  <a:schemeClr val="tx1"/>
                </a:solidFill>
                <a:latin typeface="BIZ UDPゴシック" panose="020B0400000000000000" pitchFamily="50" charset="-128"/>
                <a:ea typeface="BIZ UDPゴシック" panose="020B0400000000000000" pitchFamily="50" charset="-128"/>
              </a:rPr>
              <a:t>（薬機法）、</a:t>
            </a:r>
            <a:r>
              <a:rPr kumimoji="1" lang="en-US" altLang="zh-TW" sz="1100" b="1" dirty="0">
                <a:solidFill>
                  <a:schemeClr val="tx1"/>
                </a:solidFill>
                <a:latin typeface="BIZ UDPゴシック" panose="020B0400000000000000" pitchFamily="50" charset="-128"/>
                <a:ea typeface="BIZ UDPゴシック" panose="020B0400000000000000" pitchFamily="50" charset="-128"/>
              </a:rPr>
              <a:t>GCP</a:t>
            </a:r>
            <a:r>
              <a:rPr kumimoji="1" lang="zh-TW" altLang="en-US" sz="1100" b="1" dirty="0">
                <a:solidFill>
                  <a:schemeClr val="tx1"/>
                </a:solidFill>
                <a:latin typeface="BIZ UDPゴシック" panose="020B0400000000000000" pitchFamily="50" charset="-128"/>
                <a:ea typeface="BIZ UDPゴシック" panose="020B0400000000000000" pitchFamily="50" charset="-128"/>
              </a:rPr>
              <a:t>省令</a:t>
            </a:r>
          </a:p>
        </p:txBody>
      </p:sp>
      <p:cxnSp>
        <p:nvCxnSpPr>
          <p:cNvPr id="68" name="直線コネクタ 67">
            <a:extLst>
              <a:ext uri="{FF2B5EF4-FFF2-40B4-BE49-F238E27FC236}">
                <a16:creationId xmlns:a16="http://schemas.microsoft.com/office/drawing/2014/main" id="{7272E9BB-A19C-5EE5-87D5-36E264859044}"/>
              </a:ext>
            </a:extLst>
          </p:cNvPr>
          <p:cNvCxnSpPr>
            <a:cxnSpLocks/>
            <a:endCxn id="47" idx="3"/>
          </p:cNvCxnSpPr>
          <p:nvPr/>
        </p:nvCxnSpPr>
        <p:spPr>
          <a:xfrm>
            <a:off x="7542111" y="1945730"/>
            <a:ext cx="780479" cy="0"/>
          </a:xfrm>
          <a:prstGeom prst="line">
            <a:avLst/>
          </a:prstGeom>
          <a:ln w="38100" cap="rnd">
            <a:solidFill>
              <a:srgbClr val="8A7A00"/>
            </a:solidFill>
          </a:ln>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6491DC56-144E-15A7-E17A-62B2357E5F06}"/>
              </a:ext>
            </a:extLst>
          </p:cNvPr>
          <p:cNvCxnSpPr>
            <a:cxnSpLocks/>
          </p:cNvCxnSpPr>
          <p:nvPr/>
        </p:nvCxnSpPr>
        <p:spPr>
          <a:xfrm>
            <a:off x="5178296" y="1955550"/>
            <a:ext cx="917704" cy="0"/>
          </a:xfrm>
          <a:prstGeom prst="line">
            <a:avLst/>
          </a:prstGeom>
          <a:ln w="38100" cap="rnd">
            <a:solidFill>
              <a:srgbClr val="8A7A00"/>
            </a:solidFill>
          </a:ln>
        </p:spPr>
        <p:style>
          <a:lnRef idx="2">
            <a:schemeClr val="accent1"/>
          </a:lnRef>
          <a:fillRef idx="0">
            <a:schemeClr val="accent1"/>
          </a:fillRef>
          <a:effectRef idx="1">
            <a:schemeClr val="accent1"/>
          </a:effectRef>
          <a:fontRef idx="minor">
            <a:schemeClr val="tx1"/>
          </a:fontRef>
        </p:style>
      </p:cxnSp>
      <p:cxnSp>
        <p:nvCxnSpPr>
          <p:cNvPr id="72" name="直線コネクタ 71">
            <a:extLst>
              <a:ext uri="{FF2B5EF4-FFF2-40B4-BE49-F238E27FC236}">
                <a16:creationId xmlns:a16="http://schemas.microsoft.com/office/drawing/2014/main" id="{1AC7D1B4-AA87-87AC-6FC9-53294DDA7B83}"/>
              </a:ext>
            </a:extLst>
          </p:cNvPr>
          <p:cNvCxnSpPr>
            <a:cxnSpLocks/>
          </p:cNvCxnSpPr>
          <p:nvPr/>
        </p:nvCxnSpPr>
        <p:spPr>
          <a:xfrm flipV="1">
            <a:off x="5198598" y="3508993"/>
            <a:ext cx="897402" cy="7795"/>
          </a:xfrm>
          <a:prstGeom prst="line">
            <a:avLst/>
          </a:prstGeom>
          <a:ln w="38100" cap="rnd">
            <a:solidFill>
              <a:srgbClr val="8A7A00"/>
            </a:solidFill>
          </a:ln>
        </p:spPr>
        <p:style>
          <a:lnRef idx="2">
            <a:schemeClr val="accent1"/>
          </a:lnRef>
          <a:fillRef idx="0">
            <a:schemeClr val="accent1"/>
          </a:fillRef>
          <a:effectRef idx="1">
            <a:schemeClr val="accent1"/>
          </a:effectRef>
          <a:fontRef idx="minor">
            <a:schemeClr val="tx1"/>
          </a:fontRef>
        </p:style>
      </p:cxnSp>
      <p:cxnSp>
        <p:nvCxnSpPr>
          <p:cNvPr id="73" name="直線コネクタ 72">
            <a:extLst>
              <a:ext uri="{FF2B5EF4-FFF2-40B4-BE49-F238E27FC236}">
                <a16:creationId xmlns:a16="http://schemas.microsoft.com/office/drawing/2014/main" id="{78CF48B4-D8C4-7D7A-B1F8-F3C017E1C269}"/>
              </a:ext>
            </a:extLst>
          </p:cNvPr>
          <p:cNvCxnSpPr>
            <a:cxnSpLocks/>
            <a:stCxn id="66" idx="1"/>
            <a:endCxn id="41" idx="1"/>
          </p:cNvCxnSpPr>
          <p:nvPr/>
        </p:nvCxnSpPr>
        <p:spPr>
          <a:xfrm flipV="1">
            <a:off x="5176229" y="4726644"/>
            <a:ext cx="715173" cy="9929"/>
          </a:xfrm>
          <a:prstGeom prst="line">
            <a:avLst/>
          </a:prstGeom>
          <a:ln w="38100" cap="rnd">
            <a:solidFill>
              <a:srgbClr val="8A7A00"/>
            </a:solidFill>
          </a:ln>
        </p:spPr>
        <p:style>
          <a:lnRef idx="2">
            <a:schemeClr val="accent1"/>
          </a:lnRef>
          <a:fillRef idx="0">
            <a:schemeClr val="accent1"/>
          </a:fillRef>
          <a:effectRef idx="1">
            <a:schemeClr val="accent1"/>
          </a:effectRef>
          <a:fontRef idx="minor">
            <a:schemeClr val="tx1"/>
          </a:fontRef>
        </p:style>
      </p:cxnSp>
      <p:cxnSp>
        <p:nvCxnSpPr>
          <p:cNvPr id="74" name="直線コネクタ 73">
            <a:extLst>
              <a:ext uri="{FF2B5EF4-FFF2-40B4-BE49-F238E27FC236}">
                <a16:creationId xmlns:a16="http://schemas.microsoft.com/office/drawing/2014/main" id="{6450FB08-93D3-5608-7ABF-54A4771D1019}"/>
              </a:ext>
            </a:extLst>
          </p:cNvPr>
          <p:cNvCxnSpPr>
            <a:cxnSpLocks/>
            <a:stCxn id="67" idx="1"/>
            <a:endCxn id="44" idx="1"/>
          </p:cNvCxnSpPr>
          <p:nvPr/>
        </p:nvCxnSpPr>
        <p:spPr>
          <a:xfrm>
            <a:off x="5176229" y="5604793"/>
            <a:ext cx="734298" cy="2868"/>
          </a:xfrm>
          <a:prstGeom prst="line">
            <a:avLst/>
          </a:prstGeom>
          <a:ln w="38100" cap="rnd">
            <a:solidFill>
              <a:srgbClr val="8A7A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03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21478-3CD7-D312-2472-A728F570CA90}"/>
            </a:ext>
          </a:extLst>
        </p:cNvPr>
        <p:cNvGrpSpPr/>
        <p:nvPr/>
      </p:nvGrpSpPr>
      <p:grpSpPr>
        <a:xfrm>
          <a:off x="0" y="0"/>
          <a:ext cx="0" cy="0"/>
          <a:chOff x="0" y="0"/>
          <a:chExt cx="0" cy="0"/>
        </a:xfrm>
      </p:grpSpPr>
      <p:cxnSp>
        <p:nvCxnSpPr>
          <p:cNvPr id="46" name="直線コネクタ 45">
            <a:extLst>
              <a:ext uri="{FF2B5EF4-FFF2-40B4-BE49-F238E27FC236}">
                <a16:creationId xmlns:a16="http://schemas.microsoft.com/office/drawing/2014/main" id="{F6EE1D9B-F10F-2096-670F-07AA0F20933D}"/>
              </a:ext>
            </a:extLst>
          </p:cNvPr>
          <p:cNvCxnSpPr>
            <a:cxnSpLocks/>
          </p:cNvCxnSpPr>
          <p:nvPr/>
        </p:nvCxnSpPr>
        <p:spPr>
          <a:xfrm>
            <a:off x="7522132" y="4643345"/>
            <a:ext cx="1168861" cy="0"/>
          </a:xfrm>
          <a:prstGeom prst="line">
            <a:avLst/>
          </a:prstGeom>
          <a:ln cap="rnd">
            <a:solidFill>
              <a:srgbClr val="8A7A00"/>
            </a:solidFill>
            <a:prstDash val="sysDash"/>
          </a:ln>
        </p:spPr>
        <p:style>
          <a:lnRef idx="2">
            <a:schemeClr val="accent1"/>
          </a:lnRef>
          <a:fillRef idx="0">
            <a:schemeClr val="accent1"/>
          </a:fillRef>
          <a:effectRef idx="1">
            <a:schemeClr val="accent1"/>
          </a:effectRef>
          <a:fontRef idx="minor">
            <a:schemeClr val="tx1"/>
          </a:fontRef>
        </p:style>
      </p:cxnSp>
      <p:cxnSp>
        <p:nvCxnSpPr>
          <p:cNvPr id="34" name="直線コネクタ 33">
            <a:extLst>
              <a:ext uri="{FF2B5EF4-FFF2-40B4-BE49-F238E27FC236}">
                <a16:creationId xmlns:a16="http://schemas.microsoft.com/office/drawing/2014/main" id="{BABAEDC7-69B8-90AF-CE1E-7CA132CE4301}"/>
              </a:ext>
            </a:extLst>
          </p:cNvPr>
          <p:cNvCxnSpPr>
            <a:cxnSpLocks/>
          </p:cNvCxnSpPr>
          <p:nvPr/>
        </p:nvCxnSpPr>
        <p:spPr>
          <a:xfrm>
            <a:off x="7108094" y="3925480"/>
            <a:ext cx="1032472" cy="0"/>
          </a:xfrm>
          <a:prstGeom prst="line">
            <a:avLst/>
          </a:prstGeom>
          <a:ln cap="rnd">
            <a:solidFill>
              <a:srgbClr val="8A7A00"/>
            </a:solidFill>
            <a:prstDash val="sysDash"/>
          </a:ln>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56D6747F-9451-010D-DF21-1C0AA94420C9}"/>
              </a:ext>
            </a:extLst>
          </p:cNvPr>
          <p:cNvCxnSpPr>
            <a:cxnSpLocks/>
          </p:cNvCxnSpPr>
          <p:nvPr/>
        </p:nvCxnSpPr>
        <p:spPr>
          <a:xfrm>
            <a:off x="6719119" y="3131345"/>
            <a:ext cx="965658" cy="0"/>
          </a:xfrm>
          <a:prstGeom prst="line">
            <a:avLst/>
          </a:prstGeom>
          <a:ln cap="rnd">
            <a:solidFill>
              <a:srgbClr val="8A7A00"/>
            </a:solidFill>
            <a:prstDash val="sysDash"/>
          </a:ln>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3043679D-9326-D041-7698-17117E6289C5}"/>
              </a:ext>
            </a:extLst>
          </p:cNvPr>
          <p:cNvCxnSpPr>
            <a:cxnSpLocks/>
          </p:cNvCxnSpPr>
          <p:nvPr/>
        </p:nvCxnSpPr>
        <p:spPr>
          <a:xfrm>
            <a:off x="6225742" y="2257607"/>
            <a:ext cx="866301" cy="0"/>
          </a:xfrm>
          <a:prstGeom prst="line">
            <a:avLst/>
          </a:prstGeom>
          <a:ln cap="rnd">
            <a:solidFill>
              <a:srgbClr val="8A7A00"/>
            </a:solidFill>
            <a:prstDash val="sysDash"/>
          </a:ln>
        </p:spPr>
        <p:style>
          <a:lnRef idx="2">
            <a:schemeClr val="accent1"/>
          </a:lnRef>
          <a:fillRef idx="0">
            <a:schemeClr val="accent1"/>
          </a:fillRef>
          <a:effectRef idx="1">
            <a:schemeClr val="accent1"/>
          </a:effectRef>
          <a:fontRef idx="minor">
            <a:schemeClr val="tx1"/>
          </a:fontRef>
        </p:style>
      </p:cxnSp>
      <p:sp>
        <p:nvSpPr>
          <p:cNvPr id="13" name="スライド番号プレースホルダー 12">
            <a:extLst>
              <a:ext uri="{FF2B5EF4-FFF2-40B4-BE49-F238E27FC236}">
                <a16:creationId xmlns:a16="http://schemas.microsoft.com/office/drawing/2014/main" id="{B94F81E0-7733-E3B4-734A-1D683B3E7037}"/>
              </a:ext>
            </a:extLst>
          </p:cNvPr>
          <p:cNvSpPr>
            <a:spLocks noGrp="1"/>
          </p:cNvSpPr>
          <p:nvPr>
            <p:ph type="sldNum" sz="quarter" idx="12"/>
          </p:nvPr>
        </p:nvSpPr>
        <p:spPr>
          <a:xfrm>
            <a:off x="9448800" y="6483149"/>
            <a:ext cx="2743200" cy="365125"/>
          </a:xfrm>
        </p:spPr>
        <p:txBody>
          <a:bodyPr/>
          <a:lstStyle/>
          <a:p>
            <a:fld id="{16BB9C2D-C3C8-4FA1-A4EC-65CAF1B033D9}" type="slidenum">
              <a:rPr lang="ja-JP" altLang="en-US" smtClean="0"/>
              <a:pPr/>
              <a:t>12</a:t>
            </a:fld>
            <a:endParaRPr lang="ja-JP" altLang="en-US" dirty="0"/>
          </a:p>
        </p:txBody>
      </p:sp>
      <p:grpSp>
        <p:nvGrpSpPr>
          <p:cNvPr id="18" name="グループ化 17">
            <a:extLst>
              <a:ext uri="{FF2B5EF4-FFF2-40B4-BE49-F238E27FC236}">
                <a16:creationId xmlns:a16="http://schemas.microsoft.com/office/drawing/2014/main" id="{3F89F5E4-F8AE-414B-3925-8C4BC69ECF1C}"/>
              </a:ext>
            </a:extLst>
          </p:cNvPr>
          <p:cNvGrpSpPr/>
          <p:nvPr/>
        </p:nvGrpSpPr>
        <p:grpSpPr>
          <a:xfrm>
            <a:off x="3138014" y="402324"/>
            <a:ext cx="8768236" cy="813186"/>
            <a:chOff x="7683571" y="189000"/>
            <a:chExt cx="4320000" cy="6545139"/>
          </a:xfrm>
          <a:solidFill>
            <a:srgbClr val="8A7A00"/>
          </a:solidFill>
        </p:grpSpPr>
        <p:sp>
          <p:nvSpPr>
            <p:cNvPr id="38" name="四角形: 角を丸くする 37">
              <a:extLst>
                <a:ext uri="{FF2B5EF4-FFF2-40B4-BE49-F238E27FC236}">
                  <a16:creationId xmlns:a16="http://schemas.microsoft.com/office/drawing/2014/main" id="{EEB3D690-E8E6-8A07-8C4B-134358190237}"/>
                </a:ext>
              </a:extLst>
            </p:cNvPr>
            <p:cNvSpPr/>
            <p:nvPr/>
          </p:nvSpPr>
          <p:spPr>
            <a:xfrm>
              <a:off x="7683571" y="189000"/>
              <a:ext cx="4320000" cy="6545139"/>
            </a:xfrm>
            <a:prstGeom prst="roundRect">
              <a:avLst>
                <a:gd name="adj" fmla="val 1750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EE72B6EB-F8D5-E05D-6AC6-074926596BC7}"/>
                </a:ext>
              </a:extLst>
            </p:cNvPr>
            <p:cNvSpPr/>
            <p:nvPr/>
          </p:nvSpPr>
          <p:spPr>
            <a:xfrm>
              <a:off x="7714308" y="822566"/>
              <a:ext cx="4251209" cy="5338260"/>
            </a:xfrm>
            <a:prstGeom prst="roundRect">
              <a:avLst>
                <a:gd name="adj" fmla="val 10404"/>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研究</a:t>
              </a:r>
              <a:r>
                <a:rPr lang="ja-JP" altLang="en-US" b="1" dirty="0">
                  <a:solidFill>
                    <a:schemeClr val="bg1"/>
                  </a:solidFill>
                  <a:latin typeface="BIZ UDPゴシック" panose="020B0400000000000000" pitchFamily="50" charset="-128"/>
                  <a:ea typeface="BIZ UDPゴシック" panose="020B0400000000000000" pitchFamily="50" charset="-128"/>
                </a:rPr>
                <a:t>にかかわる法体系</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4E59FE29-9A41-33BB-FFB7-C103EF753253}"/>
              </a:ext>
            </a:extLst>
          </p:cNvPr>
          <p:cNvGrpSpPr/>
          <p:nvPr/>
        </p:nvGrpSpPr>
        <p:grpSpPr>
          <a:xfrm>
            <a:off x="3246438" y="1543377"/>
            <a:ext cx="5175186" cy="4217343"/>
            <a:chOff x="3587504" y="1560310"/>
            <a:chExt cx="5091120" cy="5040000"/>
          </a:xfrm>
        </p:grpSpPr>
        <p:grpSp>
          <p:nvGrpSpPr>
            <p:cNvPr id="12" name="グループ化 11">
              <a:extLst>
                <a:ext uri="{FF2B5EF4-FFF2-40B4-BE49-F238E27FC236}">
                  <a16:creationId xmlns:a16="http://schemas.microsoft.com/office/drawing/2014/main" id="{F572B266-99BD-6E58-5345-0702D92C4A0E}"/>
                </a:ext>
              </a:extLst>
            </p:cNvPr>
            <p:cNvGrpSpPr/>
            <p:nvPr/>
          </p:nvGrpSpPr>
          <p:grpSpPr>
            <a:xfrm>
              <a:off x="3587504" y="1560310"/>
              <a:ext cx="5091120" cy="5040000"/>
              <a:chOff x="3248547" y="1670377"/>
              <a:chExt cx="5760000" cy="5040000"/>
            </a:xfrm>
          </p:grpSpPr>
          <p:sp>
            <p:nvSpPr>
              <p:cNvPr id="7" name="二等辺三角形 6">
                <a:extLst>
                  <a:ext uri="{FF2B5EF4-FFF2-40B4-BE49-F238E27FC236}">
                    <a16:creationId xmlns:a16="http://schemas.microsoft.com/office/drawing/2014/main" id="{DF281D7A-D076-5F6C-6A0F-500917091EA0}"/>
                  </a:ext>
                </a:extLst>
              </p:cNvPr>
              <p:cNvSpPr/>
              <p:nvPr/>
            </p:nvSpPr>
            <p:spPr>
              <a:xfrm>
                <a:off x="3248547" y="1670377"/>
                <a:ext cx="5760000" cy="5040000"/>
              </a:xfrm>
              <a:prstGeom prst="triangle">
                <a:avLst/>
              </a:prstGeom>
              <a:solidFill>
                <a:srgbClr val="F0F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a:extLst>
                  <a:ext uri="{FF2B5EF4-FFF2-40B4-BE49-F238E27FC236}">
                    <a16:creationId xmlns:a16="http://schemas.microsoft.com/office/drawing/2014/main" id="{D230D6A3-1E1B-3BE4-1F73-A92B252A0F08}"/>
                  </a:ext>
                </a:extLst>
              </p:cNvPr>
              <p:cNvSpPr/>
              <p:nvPr/>
            </p:nvSpPr>
            <p:spPr>
              <a:xfrm>
                <a:off x="3764042" y="1670377"/>
                <a:ext cx="4729009" cy="4140000"/>
              </a:xfrm>
              <a:prstGeom prst="triangle">
                <a:avLst/>
              </a:prstGeom>
              <a:solidFill>
                <a:srgbClr val="DFD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a:extLst>
                  <a:ext uri="{FF2B5EF4-FFF2-40B4-BE49-F238E27FC236}">
                    <a16:creationId xmlns:a16="http://schemas.microsoft.com/office/drawing/2014/main" id="{22C6559C-C7CB-9636-C17F-737BB8AD5683}"/>
                  </a:ext>
                </a:extLst>
              </p:cNvPr>
              <p:cNvSpPr/>
              <p:nvPr/>
            </p:nvSpPr>
            <p:spPr>
              <a:xfrm>
                <a:off x="4275667" y="1670377"/>
                <a:ext cx="3699933" cy="3240000"/>
              </a:xfrm>
              <a:prstGeom prst="triangle">
                <a:avLst/>
              </a:prstGeom>
              <a:solidFill>
                <a:srgbClr val="C0C0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a:extLst>
                  <a:ext uri="{FF2B5EF4-FFF2-40B4-BE49-F238E27FC236}">
                    <a16:creationId xmlns:a16="http://schemas.microsoft.com/office/drawing/2014/main" id="{0EB20BA4-2C9D-3EEE-25F5-B81F8D4449C8}"/>
                  </a:ext>
                </a:extLst>
              </p:cNvPr>
              <p:cNvSpPr/>
              <p:nvPr/>
            </p:nvSpPr>
            <p:spPr>
              <a:xfrm>
                <a:off x="4785397" y="1670377"/>
                <a:ext cx="2680472" cy="2340000"/>
              </a:xfrm>
              <a:prstGeom prst="triangle">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二等辺三角形 10">
                <a:extLst>
                  <a:ext uri="{FF2B5EF4-FFF2-40B4-BE49-F238E27FC236}">
                    <a16:creationId xmlns:a16="http://schemas.microsoft.com/office/drawing/2014/main" id="{D4233763-D8E9-0641-8F0C-9211A9B1E1CF}"/>
                  </a:ext>
                </a:extLst>
              </p:cNvPr>
              <p:cNvSpPr/>
              <p:nvPr/>
            </p:nvSpPr>
            <p:spPr>
              <a:xfrm>
                <a:off x="5304798" y="1670377"/>
                <a:ext cx="1654802" cy="1440000"/>
              </a:xfrm>
              <a:prstGeom prst="triangle">
                <a:avLst/>
              </a:prstGeom>
              <a:solidFill>
                <a:srgbClr val="9A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grpSp>
        <p:sp>
          <p:nvSpPr>
            <p:cNvPr id="14" name="テキスト ボックス 13">
              <a:extLst>
                <a:ext uri="{FF2B5EF4-FFF2-40B4-BE49-F238E27FC236}">
                  <a16:creationId xmlns:a16="http://schemas.microsoft.com/office/drawing/2014/main" id="{4D05A104-26AE-A108-7794-F7EA30F70C89}"/>
                </a:ext>
              </a:extLst>
            </p:cNvPr>
            <p:cNvSpPr txBox="1"/>
            <p:nvPr/>
          </p:nvSpPr>
          <p:spPr>
            <a:xfrm>
              <a:off x="5395566" y="3281033"/>
              <a:ext cx="1462638" cy="523220"/>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政令 ・ 施行令</a:t>
              </a:r>
              <a:endParaRPr kumimoji="1" lang="en-US" altLang="ja-JP" sz="1600" b="1"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（内閣府）</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DC602A-2059-04B1-490D-A9446E289E2F}"/>
                </a:ext>
              </a:extLst>
            </p:cNvPr>
            <p:cNvSpPr txBox="1"/>
            <p:nvPr/>
          </p:nvSpPr>
          <p:spPr>
            <a:xfrm>
              <a:off x="5348315" y="4155353"/>
              <a:ext cx="1557138" cy="523220"/>
            </a:xfrm>
            <a:prstGeom prst="rect">
              <a:avLst/>
            </a:prstGeom>
            <a:noFill/>
          </p:spPr>
          <p:txBody>
            <a:bodyPr wrap="square" rtlCol="0">
              <a:spAutoFit/>
            </a:bodyPr>
            <a:lstStyle/>
            <a:p>
              <a:pPr algn="ctr"/>
              <a:r>
                <a:rPr lang="ja-JP" altLang="en-US" sz="1600" b="1" dirty="0">
                  <a:latin typeface="BIZ UDPゴシック" panose="020B0400000000000000" pitchFamily="50" charset="-128"/>
                  <a:ea typeface="BIZ UDPゴシック" panose="020B0400000000000000" pitchFamily="50" charset="-128"/>
                </a:rPr>
                <a:t>省令・施行規則</a:t>
              </a:r>
              <a:endParaRPr lang="en-US" altLang="ja-JP" sz="1600" b="1"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（厚生労働省大臣）</a:t>
              </a:r>
              <a:endParaRPr lang="en-US" altLang="ja-JP"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4D1E9EC-C1D2-B701-CF3C-28AC5DC7582D}"/>
                </a:ext>
              </a:extLst>
            </p:cNvPr>
            <p:cNvSpPr txBox="1"/>
            <p:nvPr/>
          </p:nvSpPr>
          <p:spPr>
            <a:xfrm>
              <a:off x="4568517" y="4995247"/>
              <a:ext cx="3135547" cy="523220"/>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関連通知</a:t>
              </a:r>
              <a:br>
                <a:rPr kumimoji="1" lang="en-US" altLang="ja-JP" sz="1600" b="1"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（担当部局）</a:t>
              </a:r>
            </a:p>
          </p:txBody>
        </p:sp>
        <p:sp>
          <p:nvSpPr>
            <p:cNvPr id="20" name="テキスト ボックス 19">
              <a:extLst>
                <a:ext uri="{FF2B5EF4-FFF2-40B4-BE49-F238E27FC236}">
                  <a16:creationId xmlns:a16="http://schemas.microsoft.com/office/drawing/2014/main" id="{4315AA3A-BACE-2B29-6859-EC7BFC84ACD4}"/>
                </a:ext>
              </a:extLst>
            </p:cNvPr>
            <p:cNvSpPr txBox="1"/>
            <p:nvPr/>
          </p:nvSpPr>
          <p:spPr>
            <a:xfrm>
              <a:off x="5626736" y="5949389"/>
              <a:ext cx="1000299" cy="523220"/>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事務連絡</a:t>
              </a:r>
              <a:endParaRPr kumimoji="1" lang="en-US" altLang="ja-JP" sz="16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（担当部局）</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1ABD50FB-C060-0051-966B-F83355E5695E}"/>
                </a:ext>
              </a:extLst>
            </p:cNvPr>
            <p:cNvSpPr txBox="1"/>
            <p:nvPr/>
          </p:nvSpPr>
          <p:spPr>
            <a:xfrm>
              <a:off x="5735357" y="2391756"/>
              <a:ext cx="783055" cy="338554"/>
            </a:xfrm>
            <a:prstGeom prst="rect">
              <a:avLst/>
            </a:prstGeom>
            <a:noFill/>
          </p:spPr>
          <p:txBody>
            <a:bodyPr wrap="square">
              <a:spAutoFit/>
            </a:bodyPr>
            <a:lstStyle/>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法　律</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grpSp>
      <p:sp>
        <p:nvSpPr>
          <p:cNvPr id="27" name="テキスト ボックス 26">
            <a:extLst>
              <a:ext uri="{FF2B5EF4-FFF2-40B4-BE49-F238E27FC236}">
                <a16:creationId xmlns:a16="http://schemas.microsoft.com/office/drawing/2014/main" id="{AB549C17-D24A-CC8A-1711-1C823E0163E5}"/>
              </a:ext>
            </a:extLst>
          </p:cNvPr>
          <p:cNvSpPr txBox="1"/>
          <p:nvPr/>
        </p:nvSpPr>
        <p:spPr>
          <a:xfrm>
            <a:off x="7167351" y="2145854"/>
            <a:ext cx="1808508"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ex. </a:t>
            </a:r>
            <a:r>
              <a:rPr lang="ja-JP" altLang="en-US" sz="1200" dirty="0">
                <a:latin typeface="BIZ UDPゴシック" panose="020B0400000000000000" pitchFamily="50" charset="-128"/>
                <a:ea typeface="BIZ UDPゴシック" panose="020B0400000000000000" pitchFamily="50" charset="-128"/>
              </a:rPr>
              <a:t>薬機法、臨床研究法</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A02AAF79-BFDC-20FC-FC0A-13B193272F11}"/>
              </a:ext>
            </a:extLst>
          </p:cNvPr>
          <p:cNvSpPr txBox="1"/>
          <p:nvPr/>
        </p:nvSpPr>
        <p:spPr>
          <a:xfrm>
            <a:off x="7684777" y="2998501"/>
            <a:ext cx="1406154"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ex. </a:t>
            </a:r>
            <a:r>
              <a:rPr lang="ja-JP" altLang="en-US" sz="1200" dirty="0">
                <a:latin typeface="BIZ UDPゴシック" panose="020B0400000000000000" pitchFamily="50" charset="-128"/>
                <a:ea typeface="BIZ UDPゴシック" panose="020B0400000000000000" pitchFamily="50" charset="-128"/>
              </a:rPr>
              <a:t>薬機法施行令</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E13D86C2-2D2E-F14A-AD0C-619354372FF7}"/>
              </a:ext>
            </a:extLst>
          </p:cNvPr>
          <p:cNvSpPr txBox="1"/>
          <p:nvPr/>
        </p:nvSpPr>
        <p:spPr>
          <a:xfrm>
            <a:off x="8184742" y="3773954"/>
            <a:ext cx="2635658"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ex. </a:t>
            </a:r>
            <a:r>
              <a:rPr lang="en-US" altLang="ja-JP" sz="1200" dirty="0">
                <a:latin typeface="BIZ UDPゴシック" panose="020B0400000000000000" pitchFamily="50" charset="-128"/>
                <a:ea typeface="BIZ UDPゴシック" panose="020B0400000000000000" pitchFamily="50" charset="-128"/>
              </a:rPr>
              <a:t>GCP</a:t>
            </a:r>
            <a:r>
              <a:rPr lang="ja-JP" altLang="en-US" sz="1200" dirty="0">
                <a:latin typeface="BIZ UDPゴシック" panose="020B0400000000000000" pitchFamily="50" charset="-128"/>
                <a:ea typeface="BIZ UDPゴシック" panose="020B0400000000000000" pitchFamily="50" charset="-128"/>
              </a:rPr>
              <a:t>省令、臨床研究法施行規則</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429AA3AC-2A0C-3195-1D49-0A448B2A7420}"/>
              </a:ext>
            </a:extLst>
          </p:cNvPr>
          <p:cNvSpPr txBox="1"/>
          <p:nvPr/>
        </p:nvSpPr>
        <p:spPr>
          <a:xfrm>
            <a:off x="8690993" y="4400048"/>
            <a:ext cx="2743200" cy="830997"/>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ex.</a:t>
            </a:r>
            <a:r>
              <a:rPr kumimoji="1" lang="ja-JP" altLang="en-US" sz="1200" dirty="0">
                <a:latin typeface="BIZ UDPゴシック" panose="020B0400000000000000" pitchFamily="50" charset="-128"/>
                <a:ea typeface="BIZ UDPゴシック" panose="020B0400000000000000" pitchFamily="50" charset="-128"/>
              </a:rPr>
              <a:t>人を対象とする生命科学・医学系</a:t>
            </a:r>
            <a:endParaRPr kumimoji="1"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研究に関する倫理指針</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倫理指針ガイダンス</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局長通知・課長通知等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77" name="矢印: 上下 76">
            <a:extLst>
              <a:ext uri="{FF2B5EF4-FFF2-40B4-BE49-F238E27FC236}">
                <a16:creationId xmlns:a16="http://schemas.microsoft.com/office/drawing/2014/main" id="{8CA4A079-6A40-05DF-E8D6-D409531079B7}"/>
              </a:ext>
            </a:extLst>
          </p:cNvPr>
          <p:cNvSpPr/>
          <p:nvPr/>
        </p:nvSpPr>
        <p:spPr>
          <a:xfrm>
            <a:off x="3849307" y="1588765"/>
            <a:ext cx="319966" cy="2711149"/>
          </a:xfrm>
          <a:prstGeom prst="upDownArrow">
            <a:avLst>
              <a:gd name="adj1" fmla="val 100000"/>
              <a:gd name="adj2" fmla="val 80312"/>
            </a:avLst>
          </a:prstGeom>
          <a:gradFill flip="none" rotWithShape="1">
            <a:gsLst>
              <a:gs pos="0">
                <a:srgbClr val="8A7A00"/>
              </a:gs>
              <a:gs pos="98000">
                <a:srgbClr val="C0C05C"/>
              </a:gs>
              <a:gs pos="56000">
                <a:srgbClr val="CC990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50" b="1" dirty="0">
                <a:solidFill>
                  <a:schemeClr val="bg1"/>
                </a:solidFill>
                <a:latin typeface="BIZ UDPゴシック" panose="020B0400000000000000" pitchFamily="50" charset="-128"/>
                <a:ea typeface="BIZ UDPゴシック" panose="020B0400000000000000" pitchFamily="50" charset="-128"/>
              </a:rPr>
              <a:t>法</a:t>
            </a:r>
            <a:r>
              <a:rPr lang="ja-JP" altLang="en-US" sz="1050" b="1" dirty="0">
                <a:solidFill>
                  <a:schemeClr val="bg1"/>
                </a:solidFill>
                <a:latin typeface="BIZ UDPゴシック" panose="020B0400000000000000" pitchFamily="50" charset="-128"/>
                <a:ea typeface="BIZ UDPゴシック" panose="020B0400000000000000" pitchFamily="50" charset="-128"/>
              </a:rPr>
              <a:t>的拘束力</a:t>
            </a:r>
            <a:r>
              <a:rPr kumimoji="1" lang="ja-JP" altLang="en-US" sz="1050" b="1" dirty="0">
                <a:solidFill>
                  <a:schemeClr val="bg1"/>
                </a:solidFill>
                <a:latin typeface="BIZ UDPゴシック" panose="020B0400000000000000" pitchFamily="50" charset="-128"/>
                <a:ea typeface="BIZ UDPゴシック" panose="020B0400000000000000" pitchFamily="50" charset="-128"/>
              </a:rPr>
              <a:t>あり</a:t>
            </a:r>
          </a:p>
        </p:txBody>
      </p:sp>
      <p:cxnSp>
        <p:nvCxnSpPr>
          <p:cNvPr id="78" name="直線コネクタ 77">
            <a:extLst>
              <a:ext uri="{FF2B5EF4-FFF2-40B4-BE49-F238E27FC236}">
                <a16:creationId xmlns:a16="http://schemas.microsoft.com/office/drawing/2014/main" id="{494247E5-F34A-1D0F-76BE-FA0AAE110390}"/>
              </a:ext>
            </a:extLst>
          </p:cNvPr>
          <p:cNvCxnSpPr>
            <a:cxnSpLocks/>
          </p:cNvCxnSpPr>
          <p:nvPr/>
        </p:nvCxnSpPr>
        <p:spPr>
          <a:xfrm>
            <a:off x="4070333" y="4258529"/>
            <a:ext cx="3575255" cy="8536"/>
          </a:xfrm>
          <a:prstGeom prst="line">
            <a:avLst/>
          </a:prstGeom>
          <a:ln cap="rnd">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80" name="直線コネクタ 79">
            <a:extLst>
              <a:ext uri="{FF2B5EF4-FFF2-40B4-BE49-F238E27FC236}">
                <a16:creationId xmlns:a16="http://schemas.microsoft.com/office/drawing/2014/main" id="{A8748EFC-8417-4B49-2028-D126FF674CC0}"/>
              </a:ext>
            </a:extLst>
          </p:cNvPr>
          <p:cNvCxnSpPr>
            <a:cxnSpLocks/>
          </p:cNvCxnSpPr>
          <p:nvPr/>
        </p:nvCxnSpPr>
        <p:spPr>
          <a:xfrm>
            <a:off x="3849307" y="1543377"/>
            <a:ext cx="1992153" cy="0"/>
          </a:xfrm>
          <a:prstGeom prst="line">
            <a:avLst/>
          </a:prstGeom>
          <a:ln cap="rnd">
            <a:solidFill>
              <a:srgbClr val="C00000"/>
            </a:solidFill>
            <a:prstDash val="sysDash"/>
          </a:ln>
        </p:spPr>
        <p:style>
          <a:lnRef idx="2">
            <a:schemeClr val="accent1"/>
          </a:lnRef>
          <a:fillRef idx="0">
            <a:schemeClr val="accent1"/>
          </a:fillRef>
          <a:effectRef idx="1">
            <a:schemeClr val="accent1"/>
          </a:effectRef>
          <a:fontRef idx="minor">
            <a:schemeClr val="tx1"/>
          </a:fontRef>
        </p:style>
      </p:cxnSp>
      <p:grpSp>
        <p:nvGrpSpPr>
          <p:cNvPr id="2" name="グループ化 1">
            <a:extLst>
              <a:ext uri="{FF2B5EF4-FFF2-40B4-BE49-F238E27FC236}">
                <a16:creationId xmlns:a16="http://schemas.microsoft.com/office/drawing/2014/main" id="{6810B104-C9FA-C1A9-7C26-2A72F4C02D03}"/>
              </a:ext>
            </a:extLst>
          </p:cNvPr>
          <p:cNvGrpSpPr/>
          <p:nvPr/>
        </p:nvGrpSpPr>
        <p:grpSpPr>
          <a:xfrm>
            <a:off x="286524" y="2369271"/>
            <a:ext cx="2741657" cy="2100984"/>
            <a:chOff x="286524" y="2369271"/>
            <a:chExt cx="2741657" cy="2100984"/>
          </a:xfrm>
        </p:grpSpPr>
        <p:sp>
          <p:nvSpPr>
            <p:cNvPr id="3" name="テキスト ボックス 2">
              <a:extLst>
                <a:ext uri="{FF2B5EF4-FFF2-40B4-BE49-F238E27FC236}">
                  <a16:creationId xmlns:a16="http://schemas.microsoft.com/office/drawing/2014/main" id="{F1970E6E-4466-626A-7651-73EA0271CF09}"/>
                </a:ext>
              </a:extLst>
            </p:cNvPr>
            <p:cNvSpPr txBox="1">
              <a:spLocks noChangeAspect="1"/>
            </p:cNvSpPr>
            <p:nvPr/>
          </p:nvSpPr>
          <p:spPr>
            <a:xfrm>
              <a:off x="286524" y="2369271"/>
              <a:ext cx="2741657" cy="2100984"/>
            </a:xfrm>
            <a:custGeom>
              <a:avLst/>
              <a:gdLst/>
              <a:ahLst/>
              <a:cxnLst/>
              <a:rect l="l" t="t" r="r" b="b"/>
              <a:pathLst>
                <a:path w="3758225" h="2880000">
                  <a:moveTo>
                    <a:pt x="2318225" y="0"/>
                  </a:moveTo>
                  <a:cubicBezTo>
                    <a:pt x="3113515" y="0"/>
                    <a:pt x="3758225" y="644710"/>
                    <a:pt x="3758225" y="1440000"/>
                  </a:cubicBezTo>
                  <a:cubicBezTo>
                    <a:pt x="3758225" y="2235290"/>
                    <a:pt x="3113515" y="2880000"/>
                    <a:pt x="2318225" y="2880000"/>
                  </a:cubicBezTo>
                  <a:cubicBezTo>
                    <a:pt x="1920580" y="2880000"/>
                    <a:pt x="1560580" y="2718823"/>
                    <a:pt x="1299991" y="2458234"/>
                  </a:cubicBezTo>
                  <a:lnTo>
                    <a:pt x="1286355" y="2443230"/>
                  </a:lnTo>
                  <a:lnTo>
                    <a:pt x="1254482" y="2473737"/>
                  </a:lnTo>
                  <a:cubicBezTo>
                    <a:pt x="1099608" y="2591441"/>
                    <a:pt x="878137" y="2650294"/>
                    <a:pt x="590071" y="2650294"/>
                  </a:cubicBezTo>
                  <a:cubicBezTo>
                    <a:pt x="482692" y="2650294"/>
                    <a:pt x="376345" y="2641259"/>
                    <a:pt x="271030" y="2623191"/>
                  </a:cubicBezTo>
                  <a:cubicBezTo>
                    <a:pt x="165716" y="2605122"/>
                    <a:pt x="75372" y="2581116"/>
                    <a:pt x="0" y="2551174"/>
                  </a:cubicBezTo>
                  <a:lnTo>
                    <a:pt x="0" y="2033894"/>
                  </a:lnTo>
                  <a:cubicBezTo>
                    <a:pt x="69177" y="2075194"/>
                    <a:pt x="148163" y="2107717"/>
                    <a:pt x="236958" y="2131465"/>
                  </a:cubicBezTo>
                  <a:cubicBezTo>
                    <a:pt x="325753" y="2155212"/>
                    <a:pt x="415580" y="2167086"/>
                    <a:pt x="506439" y="2167086"/>
                  </a:cubicBezTo>
                  <a:cubicBezTo>
                    <a:pt x="611754" y="2167086"/>
                    <a:pt x="692546" y="2148243"/>
                    <a:pt x="748817" y="2110557"/>
                  </a:cubicBezTo>
                  <a:cubicBezTo>
                    <a:pt x="805088" y="2072871"/>
                    <a:pt x="833224" y="2018923"/>
                    <a:pt x="833224" y="1948713"/>
                  </a:cubicBezTo>
                  <a:cubicBezTo>
                    <a:pt x="833224" y="1877471"/>
                    <a:pt x="798635" y="1821716"/>
                    <a:pt x="729458" y="1781449"/>
                  </a:cubicBezTo>
                  <a:cubicBezTo>
                    <a:pt x="660281" y="1741182"/>
                    <a:pt x="563743" y="1721048"/>
                    <a:pt x="439843" y="1721048"/>
                  </a:cubicBezTo>
                  <a:lnTo>
                    <a:pt x="226117" y="1721048"/>
                  </a:lnTo>
                  <a:lnTo>
                    <a:pt x="226117" y="1234743"/>
                  </a:lnTo>
                  <a:lnTo>
                    <a:pt x="415063" y="1234743"/>
                  </a:lnTo>
                  <a:cubicBezTo>
                    <a:pt x="539995" y="1234743"/>
                    <a:pt x="632145" y="1215384"/>
                    <a:pt x="691514" y="1176665"/>
                  </a:cubicBezTo>
                  <a:cubicBezTo>
                    <a:pt x="750882" y="1137947"/>
                    <a:pt x="780567" y="1087612"/>
                    <a:pt x="780567" y="1025663"/>
                  </a:cubicBezTo>
                  <a:cubicBezTo>
                    <a:pt x="780567" y="966810"/>
                    <a:pt x="758110" y="920348"/>
                    <a:pt x="713196" y="886276"/>
                  </a:cubicBezTo>
                  <a:cubicBezTo>
                    <a:pt x="668283" y="852204"/>
                    <a:pt x="599364" y="835167"/>
                    <a:pt x="506439" y="835167"/>
                  </a:cubicBezTo>
                  <a:cubicBezTo>
                    <a:pt x="362922" y="835167"/>
                    <a:pt x="219405" y="876467"/>
                    <a:pt x="75889" y="959067"/>
                  </a:cubicBezTo>
                  <a:lnTo>
                    <a:pt x="75889" y="465018"/>
                  </a:lnTo>
                  <a:cubicBezTo>
                    <a:pt x="255543" y="390678"/>
                    <a:pt x="444489" y="353508"/>
                    <a:pt x="642728" y="353508"/>
                  </a:cubicBezTo>
                  <a:cubicBezTo>
                    <a:pt x="888462" y="353508"/>
                    <a:pt x="1081023" y="403584"/>
                    <a:pt x="1220409" y="503736"/>
                  </a:cubicBezTo>
                  <a:lnTo>
                    <a:pt x="1223204" y="506253"/>
                  </a:lnTo>
                  <a:lnTo>
                    <a:pt x="1299991" y="421766"/>
                  </a:lnTo>
                  <a:cubicBezTo>
                    <a:pt x="1560580" y="161178"/>
                    <a:pt x="1920580" y="0"/>
                    <a:pt x="2318225" y="0"/>
                  </a:cubicBezTo>
                  <a:close/>
                </a:path>
              </a:pathLst>
            </a:custGeom>
            <a:solidFill>
              <a:schemeClr val="bg1"/>
            </a:solidFill>
            <a:ln w="76200">
              <a:solidFill>
                <a:srgbClr val="8A7A00"/>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rgbClr val="8A7A00"/>
                  </a:solidFill>
                </a:ln>
                <a:solidFill>
                  <a:schemeClr val="bg1"/>
                </a:solidFill>
                <a:latin typeface="Segoe UI Black" panose="020B0A02040204020203" pitchFamily="34" charset="0"/>
              </a:endParaRPr>
            </a:p>
          </p:txBody>
        </p:sp>
        <p:sp>
          <p:nvSpPr>
            <p:cNvPr id="4" name="フローチャート: 結合子 3">
              <a:extLst>
                <a:ext uri="{FF2B5EF4-FFF2-40B4-BE49-F238E27FC236}">
                  <a16:creationId xmlns:a16="http://schemas.microsoft.com/office/drawing/2014/main" id="{1B92DA83-ED68-9677-4B5B-57332AB0FCC9}"/>
                </a:ext>
              </a:extLst>
            </p:cNvPr>
            <p:cNvSpPr/>
            <p:nvPr/>
          </p:nvSpPr>
          <p:spPr>
            <a:xfrm>
              <a:off x="1080000" y="2520000"/>
              <a:ext cx="1800000" cy="1800000"/>
            </a:xfrm>
            <a:prstGeom prst="flowChartConnector">
              <a:avLst/>
            </a:prstGeom>
            <a:solidFill>
              <a:srgbClr val="8A7A00"/>
            </a:solidFill>
            <a:ln w="76200">
              <a:solidFill>
                <a:srgbClr val="8A7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研究の</a:t>
              </a: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b="1" dirty="0">
                  <a:solidFill>
                    <a:schemeClr val="bg1"/>
                  </a:solidFill>
                  <a:latin typeface="BIZ UDPゴシック" panose="020B0400000000000000" pitchFamily="50" charset="-128"/>
                  <a:ea typeface="BIZ UDPゴシック" panose="020B0400000000000000" pitchFamily="50" charset="-128"/>
                </a:rPr>
                <a:t>種類</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sp>
        <p:nvSpPr>
          <p:cNvPr id="93" name="テキスト ボックス 92">
            <a:extLst>
              <a:ext uri="{FF2B5EF4-FFF2-40B4-BE49-F238E27FC236}">
                <a16:creationId xmlns:a16="http://schemas.microsoft.com/office/drawing/2014/main" id="{71D3243E-1C3F-7316-63F3-9F8CC8E2F0D2}"/>
              </a:ext>
            </a:extLst>
          </p:cNvPr>
          <p:cNvSpPr txBox="1"/>
          <p:nvPr/>
        </p:nvSpPr>
        <p:spPr>
          <a:xfrm>
            <a:off x="2953512" y="6010023"/>
            <a:ext cx="8768236" cy="707886"/>
          </a:xfrm>
          <a:prstGeom prst="rect">
            <a:avLst/>
          </a:prstGeom>
          <a:noFill/>
        </p:spPr>
        <p:txBody>
          <a:bodyPr wrap="square" rtlCol="0">
            <a:spAutoFit/>
          </a:bodyPr>
          <a:lstStyle/>
          <a:p>
            <a:r>
              <a:rPr kumimoji="1" lang="en-US" altLang="ja-JP"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国内では研究の種類ごとに法規制が異なるが、その基盤となる国際基準が </a:t>
            </a:r>
            <a:r>
              <a:rPr kumimoji="1" lang="en-US" altLang="ja-JP" sz="2000" b="1" dirty="0">
                <a:solidFill>
                  <a:srgbClr val="FF0000"/>
                </a:solidFill>
                <a:latin typeface="BIZ UDPゴシック" panose="020B0400000000000000" pitchFamily="50" charset="-128"/>
                <a:ea typeface="BIZ UDPゴシック" panose="020B0400000000000000" pitchFamily="50" charset="-128"/>
              </a:rPr>
              <a:t>ICH-E6</a:t>
            </a:r>
            <a:r>
              <a:rPr kumimoji="1" lang="ja-JP" altLang="en-US" sz="2000" dirty="0">
                <a:solidFill>
                  <a:srgbClr val="FF0000"/>
                </a:solidFill>
                <a:latin typeface="BIZ UDPゴシック" panose="020B0400000000000000" pitchFamily="50" charset="-128"/>
                <a:ea typeface="BIZ UDPゴシック" panose="020B0400000000000000" pitchFamily="50" charset="-128"/>
              </a:rPr>
              <a:t>（</a:t>
            </a:r>
            <a:r>
              <a:rPr kumimoji="1" lang="en-US" altLang="ja-JP" sz="2000" dirty="0">
                <a:solidFill>
                  <a:srgbClr val="FF0000"/>
                </a:solidFill>
                <a:latin typeface="BIZ UDPゴシック" panose="020B0400000000000000" pitchFamily="50" charset="-128"/>
                <a:ea typeface="BIZ UDPゴシック" panose="020B0400000000000000" pitchFamily="50" charset="-128"/>
              </a:rPr>
              <a:t>ICH-GCP</a:t>
            </a:r>
            <a:r>
              <a:rPr kumimoji="1" lang="ja-JP" altLang="en-US" sz="2000" dirty="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である。</a:t>
            </a:r>
          </a:p>
        </p:txBody>
      </p:sp>
    </p:spTree>
    <p:extLst>
      <p:ext uri="{BB962C8B-B14F-4D97-AF65-F5344CB8AC3E}">
        <p14:creationId xmlns:p14="http://schemas.microsoft.com/office/powerpoint/2010/main" val="399367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6A211-CF67-9BD2-755A-20A7E51995A2}"/>
            </a:ext>
          </a:extLst>
        </p:cNvPr>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212CFDA-5FB2-B3D2-766D-2F8A6960CD35}"/>
              </a:ext>
            </a:extLst>
          </p:cNvPr>
          <p:cNvGrpSpPr/>
          <p:nvPr/>
        </p:nvGrpSpPr>
        <p:grpSpPr>
          <a:xfrm>
            <a:off x="115877" y="2371720"/>
            <a:ext cx="2908800" cy="2096087"/>
            <a:chOff x="115877" y="2371720"/>
            <a:chExt cx="2908800" cy="2096087"/>
          </a:xfrm>
        </p:grpSpPr>
        <p:sp>
          <p:nvSpPr>
            <p:cNvPr id="16" name="テキスト ボックス 15">
              <a:extLst>
                <a:ext uri="{FF2B5EF4-FFF2-40B4-BE49-F238E27FC236}">
                  <a16:creationId xmlns:a16="http://schemas.microsoft.com/office/drawing/2014/main" id="{A577A7CE-53B3-DBBB-9ED0-1F50B24EA954}"/>
                </a:ext>
              </a:extLst>
            </p:cNvPr>
            <p:cNvSpPr txBox="1">
              <a:spLocks noChangeAspect="1"/>
            </p:cNvSpPr>
            <p:nvPr/>
          </p:nvSpPr>
          <p:spPr>
            <a:xfrm>
              <a:off x="115877" y="2371720"/>
              <a:ext cx="2908800" cy="2096087"/>
            </a:xfrm>
            <a:custGeom>
              <a:avLst/>
              <a:gdLst/>
              <a:ahLst/>
              <a:cxnLst/>
              <a:rect l="l" t="t" r="r" b="b"/>
              <a:pathLst>
                <a:path w="3996662" h="2880000">
                  <a:moveTo>
                    <a:pt x="938538" y="1140270"/>
                  </a:moveTo>
                  <a:cubicBezTo>
                    <a:pt x="843548" y="1349866"/>
                    <a:pt x="712938" y="1566690"/>
                    <a:pt x="546706" y="1790742"/>
                  </a:cubicBezTo>
                  <a:lnTo>
                    <a:pt x="938538" y="1790742"/>
                  </a:lnTo>
                  <a:close/>
                  <a:moveTo>
                    <a:pt x="2556662" y="0"/>
                  </a:moveTo>
                  <a:cubicBezTo>
                    <a:pt x="3351952" y="0"/>
                    <a:pt x="3996662" y="644710"/>
                    <a:pt x="3996662" y="1440000"/>
                  </a:cubicBezTo>
                  <a:cubicBezTo>
                    <a:pt x="3996662" y="2235290"/>
                    <a:pt x="3351952" y="2880000"/>
                    <a:pt x="2556662" y="2880000"/>
                  </a:cubicBezTo>
                  <a:cubicBezTo>
                    <a:pt x="2159017" y="2880000"/>
                    <a:pt x="1799017" y="2718823"/>
                    <a:pt x="1538428" y="2458234"/>
                  </a:cubicBezTo>
                  <a:lnTo>
                    <a:pt x="1520865" y="2438909"/>
                  </a:lnTo>
                  <a:lnTo>
                    <a:pt x="1520865" y="2611575"/>
                  </a:lnTo>
                  <a:lnTo>
                    <a:pt x="940086" y="2611575"/>
                  </a:lnTo>
                  <a:lnTo>
                    <a:pt x="940086" y="2230584"/>
                  </a:lnTo>
                  <a:lnTo>
                    <a:pt x="0" y="2230584"/>
                  </a:lnTo>
                  <a:lnTo>
                    <a:pt x="0" y="1773705"/>
                  </a:lnTo>
                  <a:cubicBezTo>
                    <a:pt x="165199" y="1583726"/>
                    <a:pt x="329624" y="1363289"/>
                    <a:pt x="493274" y="1112392"/>
                  </a:cubicBezTo>
                  <a:cubicBezTo>
                    <a:pt x="656925" y="861496"/>
                    <a:pt x="789858" y="620925"/>
                    <a:pt x="892075" y="390678"/>
                  </a:cubicBezTo>
                  <a:lnTo>
                    <a:pt x="1522414" y="390678"/>
                  </a:lnTo>
                  <a:lnTo>
                    <a:pt x="1522414" y="439387"/>
                  </a:lnTo>
                  <a:lnTo>
                    <a:pt x="1538428" y="421766"/>
                  </a:lnTo>
                  <a:cubicBezTo>
                    <a:pt x="1799017" y="161178"/>
                    <a:pt x="2159017" y="0"/>
                    <a:pt x="2556662" y="0"/>
                  </a:cubicBezTo>
                  <a:close/>
                </a:path>
              </a:pathLst>
            </a:custGeom>
            <a:solidFill>
              <a:schemeClr val="bg1"/>
            </a:solidFill>
            <a:ln w="76200">
              <a:solidFill>
                <a:srgbClr val="853F05"/>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5000" b="0" i="0" u="none" strike="noStrike" kern="1200" cap="none" spc="0" normalizeH="0" baseline="0" noProof="0" dirty="0">
                <a:ln w="76200">
                  <a:solidFill>
                    <a:srgbClr val="853F05"/>
                  </a:solidFill>
                </a:ln>
                <a:solidFill>
                  <a:prstClr val="white"/>
                </a:solidFill>
                <a:effectLst/>
                <a:uLnTx/>
                <a:uFillTx/>
                <a:latin typeface="Segoe UI Black" panose="020B0A02040204020203" pitchFamily="34" charset="0"/>
                <a:ea typeface="游ゴシック" panose="020B0400000000000000" pitchFamily="50" charset="-128"/>
                <a:cs typeface="+mn-cs"/>
              </a:endParaRPr>
            </a:p>
          </p:txBody>
        </p:sp>
        <p:sp>
          <p:nvSpPr>
            <p:cNvPr id="15" name="フローチャート: 結合子 14">
              <a:extLst>
                <a:ext uri="{FF2B5EF4-FFF2-40B4-BE49-F238E27FC236}">
                  <a16:creationId xmlns:a16="http://schemas.microsoft.com/office/drawing/2014/main" id="{23F414E7-196B-38CD-E377-997104C36575}"/>
                </a:ext>
              </a:extLst>
            </p:cNvPr>
            <p:cNvSpPr/>
            <p:nvPr/>
          </p:nvSpPr>
          <p:spPr>
            <a:xfrm>
              <a:off x="1080000" y="2520000"/>
              <a:ext cx="1800000" cy="1800000"/>
            </a:xfrm>
            <a:prstGeom prst="flowChartConnector">
              <a:avLst/>
            </a:prstGeom>
            <a:solidFill>
              <a:srgbClr val="853F05"/>
            </a:solidFill>
            <a:ln w="76200">
              <a:solidFill>
                <a:srgbClr val="853F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ICH E6</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 </a:t>
              </a:r>
              <a:r>
                <a:rPr lang="ja-JP" altLang="en-US" b="1" dirty="0">
                  <a:solidFill>
                    <a:prstClr val="white"/>
                  </a:solidFill>
                  <a:latin typeface="BIZ UDゴシック" panose="020B0400000000000000" pitchFamily="49" charset="-128"/>
                  <a:ea typeface="BIZ UDゴシック" panose="020B0400000000000000" pitchFamily="49" charset="-128"/>
                </a:rPr>
                <a:t> とは</a:t>
              </a:r>
              <a:endPar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grpSp>
      <p:grpSp>
        <p:nvGrpSpPr>
          <p:cNvPr id="3" name="グループ化 2">
            <a:extLst>
              <a:ext uri="{FF2B5EF4-FFF2-40B4-BE49-F238E27FC236}">
                <a16:creationId xmlns:a16="http://schemas.microsoft.com/office/drawing/2014/main" id="{A29F77BE-F334-6A2A-9E9A-F0C0C8631790}"/>
              </a:ext>
            </a:extLst>
          </p:cNvPr>
          <p:cNvGrpSpPr/>
          <p:nvPr/>
        </p:nvGrpSpPr>
        <p:grpSpPr>
          <a:xfrm>
            <a:off x="3238419" y="273494"/>
            <a:ext cx="8794540" cy="2382405"/>
            <a:chOff x="3266153" y="216862"/>
            <a:chExt cx="8794540" cy="2382405"/>
          </a:xfrm>
        </p:grpSpPr>
        <p:sp>
          <p:nvSpPr>
            <p:cNvPr id="18" name="四角形: 角を丸くする 17">
              <a:extLst>
                <a:ext uri="{FF2B5EF4-FFF2-40B4-BE49-F238E27FC236}">
                  <a16:creationId xmlns:a16="http://schemas.microsoft.com/office/drawing/2014/main" id="{D758C379-5A0A-ADE7-D46E-65A78375223D}"/>
                </a:ext>
              </a:extLst>
            </p:cNvPr>
            <p:cNvSpPr/>
            <p:nvPr/>
          </p:nvSpPr>
          <p:spPr>
            <a:xfrm>
              <a:off x="3266153" y="216862"/>
              <a:ext cx="8794540" cy="2382405"/>
            </a:xfrm>
            <a:prstGeom prst="roundRect">
              <a:avLst>
                <a:gd name="adj" fmla="val 2285"/>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4A90D913-B82B-D6EC-E981-E856A42A1955}"/>
                </a:ext>
              </a:extLst>
            </p:cNvPr>
            <p:cNvSpPr/>
            <p:nvPr/>
          </p:nvSpPr>
          <p:spPr>
            <a:xfrm>
              <a:off x="3346818" y="291990"/>
              <a:ext cx="8644468" cy="2232147"/>
            </a:xfrm>
            <a:prstGeom prst="roundRect">
              <a:avLst>
                <a:gd name="adj" fmla="val 1717"/>
              </a:avLst>
            </a:prstGeom>
            <a:solidFill>
              <a:schemeClr val="accent2">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5DE82AAA-EE74-E121-3142-4318F5100E22}"/>
                </a:ext>
              </a:extLst>
            </p:cNvPr>
            <p:cNvSpPr txBox="1"/>
            <p:nvPr/>
          </p:nvSpPr>
          <p:spPr>
            <a:xfrm>
              <a:off x="3446878" y="412760"/>
              <a:ext cx="8482655" cy="2092881"/>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BIZ UDPゴシック" panose="020B0400000000000000" pitchFamily="50" charset="-128"/>
                <a:buChar char="▶"/>
                <a:tabLst/>
                <a:defRPr/>
              </a:pP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ICH</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とは、</a:t>
              </a:r>
              <a:r>
                <a:rPr kumimoji="1" lang="en-US" altLang="ja-JP"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International Council for </a:t>
              </a:r>
              <a:r>
                <a:rPr kumimoji="1" lang="en-US" altLang="ja-JP" sz="110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Harmonisation</a:t>
              </a:r>
              <a:r>
                <a:rPr kumimoji="1" lang="en-US" altLang="ja-JP"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of Technical Requirements for Pharmaceuticals for Human Use</a:t>
              </a:r>
              <a:r>
                <a:rPr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（医薬品規制調和国際会議） の略称で、医薬品規制当局と製薬業界の代表者が協働して、医薬品規制に関するガイドラインを科学的・技術的な観点から作成する国際会議</a:t>
              </a:r>
            </a:p>
            <a:p>
              <a:pPr marL="171450" marR="0" lvl="0" indent="-171450" algn="l" defTabSz="914400" rtl="0" eaLnBrk="1" fontAlgn="auto" latinLnBrk="0" hangingPunct="1">
                <a:lnSpc>
                  <a:spcPct val="100000"/>
                </a:lnSpc>
                <a:spcBef>
                  <a:spcPts val="0"/>
                </a:spcBef>
                <a:spcAft>
                  <a:spcPts val="0"/>
                </a:spcAft>
                <a:buClrTx/>
                <a:buSzTx/>
                <a:buFont typeface="BIZ UDPゴシック" panose="020B0400000000000000" pitchFamily="50" charset="-128"/>
                <a:buChar char="▶"/>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BIZ UDPゴシック" panose="020B0400000000000000" pitchFamily="50" charset="-128"/>
                <a:buChar char="▶"/>
                <a:tabLst/>
                <a:defRPr/>
              </a:pP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ICH</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ガイドライン</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は、医薬品の</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品質 </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a:t>
              </a:r>
              <a:r>
                <a:rPr kumimoji="1" lang="en-US" altLang="ja-JP"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Quality</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安全性 </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a:t>
              </a:r>
              <a:r>
                <a:rPr kumimoji="1" lang="en-US" altLang="ja-JP"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Safety</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有効性 </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a:t>
              </a:r>
              <a:r>
                <a:rPr kumimoji="1" lang="en-US" altLang="ja-JP"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Efficacy</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複合領域 </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a:t>
              </a:r>
              <a:r>
                <a:rPr kumimoji="1" lang="en-US" altLang="ja-JP"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Multidisciplinary</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）の４つの分野に分けられる。</a:t>
              </a:r>
              <a:endParaRPr kumimoji="1" lang="en-US" altLang="ja-JP"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a:p>
              <a:pPr marL="171450" marR="0" lvl="0" indent="-171450" algn="l" defTabSz="914400" rtl="0" eaLnBrk="1" fontAlgn="auto" latinLnBrk="0" hangingPunct="1">
                <a:lnSpc>
                  <a:spcPct val="100000"/>
                </a:lnSpc>
                <a:spcBef>
                  <a:spcPts val="0"/>
                </a:spcBef>
                <a:spcAft>
                  <a:spcPts val="0"/>
                </a:spcAft>
                <a:buClrTx/>
                <a:buSzTx/>
                <a:buFont typeface="BIZ UDPゴシック" panose="020B0400000000000000" pitchFamily="50" charset="-128"/>
                <a:buChar char="▶"/>
                <a:tabLst/>
                <a:defRPr/>
              </a:pPr>
              <a:endParaRPr lang="en-US" altLang="ja-JP" sz="1100" dirty="0">
                <a:solidFill>
                  <a:prstClr val="black"/>
                </a:solidFill>
                <a:latin typeface="BIZ UDPゴシック" panose="020B0400000000000000" pitchFamily="50" charset="-128"/>
                <a:ea typeface="BIZ UDPゴシック"/>
              </a:endParaRPr>
            </a:p>
            <a:p>
              <a:pPr marL="171450" marR="0" lvl="0" indent="-171450" algn="l" defTabSz="914400" rtl="0" eaLnBrk="1" fontAlgn="auto" latinLnBrk="0" hangingPunct="1">
                <a:lnSpc>
                  <a:spcPct val="100000"/>
                </a:lnSpc>
                <a:spcBef>
                  <a:spcPts val="0"/>
                </a:spcBef>
                <a:spcAft>
                  <a:spcPts val="0"/>
                </a:spcAft>
                <a:buClrTx/>
                <a:buSzTx/>
                <a:buFont typeface="BIZ UDPゴシック" panose="020B0400000000000000" pitchFamily="50" charset="-128"/>
                <a:buChar char="▶"/>
                <a:tabLst/>
                <a:defRPr/>
              </a:pPr>
              <a:r>
                <a:rPr lang="en-US" altLang="ja-JP" sz="1100" b="1" dirty="0">
                  <a:effectLst/>
                  <a:latin typeface="BIZ UDPゴシック" panose="020B0400000000000000" pitchFamily="50" charset="-128"/>
                  <a:ea typeface="BIZ UDPゴシック" panose="020B0400000000000000" pitchFamily="50" charset="-128"/>
                </a:rPr>
                <a:t>ICH E6</a:t>
              </a:r>
              <a:r>
                <a:rPr lang="ja-JP" altLang="en-US" sz="1100" dirty="0">
                  <a:effectLst/>
                  <a:latin typeface="BIZ UDPゴシック" panose="020B0400000000000000" pitchFamily="50" charset="-128"/>
                  <a:ea typeface="BIZ UDPゴシック" panose="020B0400000000000000" pitchFamily="50" charset="-128"/>
                </a:rPr>
                <a:t>は</a:t>
              </a:r>
              <a:r>
                <a:rPr lang="ja-JP" altLang="en-US" sz="1100" dirty="0">
                  <a:latin typeface="BIZ UDPゴシック" panose="020B0400000000000000" pitchFamily="50" charset="-128"/>
                  <a:ea typeface="BIZ UDPゴシック" panose="020B0400000000000000" pitchFamily="50" charset="-128"/>
                </a:rPr>
                <a:t>、</a:t>
              </a:r>
              <a:r>
                <a:rPr lang="ja-JP" altLang="en-US" sz="1100" dirty="0">
                  <a:effectLst/>
                  <a:latin typeface="BIZ UDPゴシック" panose="020B0400000000000000" pitchFamily="50" charset="-128"/>
                  <a:ea typeface="BIZ UDPゴシック" panose="020B0400000000000000" pitchFamily="50" charset="-128"/>
                </a:rPr>
                <a:t>「医薬品の臨床試験の実施基準 （</a:t>
              </a:r>
              <a:r>
                <a:rPr lang="en-US" altLang="ja-JP" sz="1100" dirty="0">
                  <a:effectLst/>
                  <a:latin typeface="BIZ UDPゴシック" panose="020B0400000000000000" pitchFamily="50" charset="-128"/>
                  <a:ea typeface="BIZ UDPゴシック" panose="020B0400000000000000" pitchFamily="50" charset="-128"/>
                </a:rPr>
                <a:t>Good Clinical Practice</a:t>
              </a:r>
              <a:r>
                <a:rPr lang="ja-JP" altLang="en-US" sz="1100" dirty="0">
                  <a:effectLst/>
                  <a:latin typeface="BIZ UDPゴシック" panose="020B0400000000000000" pitchFamily="50" charset="-128"/>
                  <a:ea typeface="BIZ UDPゴシック" panose="020B0400000000000000" pitchFamily="50" charset="-128"/>
                </a:rPr>
                <a:t>：</a:t>
              </a:r>
              <a:r>
                <a:rPr lang="en-US" altLang="ja-JP" sz="1100" b="1" dirty="0">
                  <a:effectLst/>
                  <a:latin typeface="BIZ UDPゴシック" panose="020B0400000000000000" pitchFamily="50" charset="-128"/>
                  <a:ea typeface="BIZ UDPゴシック" panose="020B0400000000000000" pitchFamily="50" charset="-128"/>
                </a:rPr>
                <a:t>GCP</a:t>
              </a:r>
              <a:r>
                <a:rPr lang="ja-JP" altLang="en-US" sz="1100" dirty="0">
                  <a:effectLst/>
                  <a:latin typeface="BIZ UDPゴシック" panose="020B0400000000000000" pitchFamily="50" charset="-128"/>
                  <a:ea typeface="BIZ UDPゴシック" panose="020B0400000000000000" pitchFamily="50" charset="-128"/>
                </a:rPr>
                <a:t>）」に関するガイドラインであり、</a:t>
              </a:r>
              <a:r>
                <a:rPr lang="en-US" altLang="ja-JP" sz="1100" b="1" dirty="0">
                  <a:effectLst/>
                  <a:latin typeface="BIZ UDPゴシック" panose="020B0400000000000000" pitchFamily="50" charset="-128"/>
                  <a:ea typeface="BIZ UDPゴシック" panose="020B0400000000000000" pitchFamily="50" charset="-128"/>
                </a:rPr>
                <a:t>ICH-GCP</a:t>
              </a:r>
              <a:r>
                <a:rPr lang="ja-JP" altLang="en-US" sz="1100" dirty="0">
                  <a:effectLst/>
                  <a:latin typeface="BIZ UDPゴシック" panose="020B0400000000000000" pitchFamily="50" charset="-128"/>
                  <a:ea typeface="BIZ UDPゴシック" panose="020B0400000000000000" pitchFamily="50" charset="-128"/>
                </a:rPr>
                <a:t>とも言われる。</a:t>
              </a:r>
              <a:r>
                <a:rPr lang="ja-JP" altLang="en-US" sz="1100" dirty="0">
                  <a:solidFill>
                    <a:prstClr val="black"/>
                  </a:solidFill>
                  <a:effectLst/>
                  <a:latin typeface="BIZ UDPゴシック" panose="020B0400000000000000" pitchFamily="50" charset="-128"/>
                  <a:ea typeface="BIZ UDPゴシック" panose="020B0400000000000000" pitchFamily="50" charset="-128"/>
                </a:rPr>
                <a:t>薬機法に基づく国内規制として取り入れられ、「医薬品の臨床試験の実施の基準に関する省令」（</a:t>
              </a:r>
              <a:r>
                <a:rPr lang="en-US" altLang="ja-JP" sz="1100" b="1" dirty="0">
                  <a:solidFill>
                    <a:prstClr val="black"/>
                  </a:solidFill>
                  <a:effectLst/>
                  <a:latin typeface="BIZ UDPゴシック" panose="020B0400000000000000" pitchFamily="50" charset="-128"/>
                  <a:ea typeface="BIZ UDPゴシック" panose="020B0400000000000000" pitchFamily="50" charset="-128"/>
                </a:rPr>
                <a:t>GCP</a:t>
              </a:r>
              <a:r>
                <a:rPr lang="ja-JP" altLang="en-US" sz="1100" b="1" dirty="0">
                  <a:solidFill>
                    <a:prstClr val="black"/>
                  </a:solidFill>
                  <a:effectLst/>
                  <a:latin typeface="BIZ UDPゴシック" panose="020B0400000000000000" pitchFamily="50" charset="-128"/>
                  <a:ea typeface="BIZ UDPゴシック" panose="020B0400000000000000" pitchFamily="50" charset="-128"/>
                </a:rPr>
                <a:t>省令</a:t>
              </a:r>
              <a:r>
                <a:rPr lang="ja-JP" altLang="en-US" sz="1100" dirty="0">
                  <a:solidFill>
                    <a:prstClr val="black"/>
                  </a:solidFill>
                  <a:effectLst/>
                  <a:latin typeface="BIZ UDPゴシック" panose="020B0400000000000000" pitchFamily="50" charset="-128"/>
                  <a:ea typeface="BIZ UDPゴシック" panose="020B0400000000000000" pitchFamily="50" charset="-128"/>
                </a:rPr>
                <a:t>）が制定されている。</a:t>
              </a:r>
              <a:r>
                <a:rPr lang="en-US" altLang="ja-JP" sz="1100" dirty="0">
                  <a:solidFill>
                    <a:prstClr val="black"/>
                  </a:solidFill>
                  <a:effectLst/>
                  <a:latin typeface="BIZ UDPゴシック" panose="020B0400000000000000" pitchFamily="50" charset="-128"/>
                  <a:ea typeface="BIZ UDPゴシック" panose="020B0400000000000000" pitchFamily="50" charset="-128"/>
                </a:rPr>
                <a:t>ICH-GCP</a:t>
              </a:r>
              <a:r>
                <a:rPr lang="ja-JP" altLang="en-US" sz="1100" dirty="0">
                  <a:solidFill>
                    <a:prstClr val="black"/>
                  </a:solidFill>
                  <a:effectLst/>
                  <a:latin typeface="BIZ UDPゴシック" panose="020B0400000000000000" pitchFamily="50" charset="-128"/>
                  <a:ea typeface="BIZ UDPゴシック" panose="020B0400000000000000" pitchFamily="50" charset="-128"/>
                </a:rPr>
                <a:t>と区別して、</a:t>
              </a:r>
              <a:r>
                <a:rPr lang="en-US" altLang="ja-JP" sz="1100" b="1" dirty="0">
                  <a:solidFill>
                    <a:prstClr val="black"/>
                  </a:solidFill>
                  <a:effectLst/>
                  <a:latin typeface="BIZ UDPゴシック" panose="020B0400000000000000" pitchFamily="50" charset="-128"/>
                  <a:ea typeface="BIZ UDPゴシック" panose="020B0400000000000000" pitchFamily="50" charset="-128"/>
                </a:rPr>
                <a:t>J-GCP</a:t>
              </a:r>
              <a:r>
                <a:rPr lang="ja-JP" altLang="en-US" sz="1100" dirty="0">
                  <a:solidFill>
                    <a:prstClr val="black"/>
                  </a:solidFill>
                  <a:effectLst/>
                  <a:latin typeface="BIZ UDPゴシック" panose="020B0400000000000000" pitchFamily="50" charset="-128"/>
                  <a:ea typeface="BIZ UDPゴシック" panose="020B0400000000000000" pitchFamily="50" charset="-128"/>
                </a:rPr>
                <a:t>と言われる。</a:t>
              </a:r>
              <a:endParaRPr lang="en-US" altLang="ja-JP" sz="1100" dirty="0">
                <a:solidFill>
                  <a:prstClr val="black"/>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prstClr val="black"/>
                  </a:solidFill>
                  <a:latin typeface="BIZ UDPゴシック" panose="020B0400000000000000" pitchFamily="50" charset="-128"/>
                  <a:ea typeface="BIZ UDPゴシック" panose="020B0400000000000000" pitchFamily="50" charset="-128"/>
                </a:rPr>
                <a:t>ICH</a:t>
              </a:r>
              <a:r>
                <a:rPr lang="ja-JP" altLang="en-US" sz="900" dirty="0">
                  <a:solidFill>
                    <a:prstClr val="black"/>
                  </a:solidFill>
                  <a:latin typeface="BIZ UDPゴシック" panose="020B0400000000000000" pitchFamily="50" charset="-128"/>
                  <a:ea typeface="BIZ UDPゴシック" panose="020B0400000000000000" pitchFamily="50" charset="-128"/>
                </a:rPr>
                <a:t>の詳細：</a:t>
              </a:r>
              <a:r>
                <a:rPr lang="en-US" altLang="ja-JP" sz="900" dirty="0">
                  <a:solidFill>
                    <a:prstClr val="black"/>
                  </a:solidFill>
                  <a:latin typeface="BIZ UDPゴシック" panose="020B0400000000000000" pitchFamily="50" charset="-128"/>
                  <a:ea typeface="BIZ UDPゴシック" panose="020B0400000000000000" pitchFamily="50" charset="-128"/>
                </a:rPr>
                <a:t>PMDA</a:t>
              </a:r>
              <a:r>
                <a:rPr lang="ja-JP" altLang="en-US" sz="900" dirty="0">
                  <a:solidFill>
                    <a:prstClr val="black"/>
                  </a:solidFill>
                  <a:latin typeface="BIZ UDPゴシック" panose="020B0400000000000000" pitchFamily="50" charset="-128"/>
                  <a:ea typeface="BIZ UDPゴシック" panose="020B0400000000000000" pitchFamily="50" charset="-128"/>
                </a:rPr>
                <a:t>サイト ➤</a:t>
              </a:r>
              <a:r>
                <a:rPr lang="en-US" altLang="ja-JP" sz="900" dirty="0">
                  <a:solidFill>
                    <a:prstClr val="black"/>
                  </a:solidFill>
                  <a:latin typeface="BIZ UDPゴシック" panose="020B0400000000000000" pitchFamily="50" charset="-128"/>
                  <a:ea typeface="BIZ UDPゴシック" panose="020B0400000000000000" pitchFamily="50" charset="-128"/>
                </a:rPr>
                <a:t> </a:t>
              </a:r>
              <a:r>
                <a:rPr lang="en-US" altLang="ja-JP" sz="800" dirty="0">
                  <a:solidFill>
                    <a:prstClr val="black"/>
                  </a:solidFill>
                  <a:effectLst/>
                  <a:latin typeface="BIZ UDPゴシック" panose="020B0400000000000000" pitchFamily="50" charset="-128"/>
                  <a:ea typeface="BIZ UDPゴシック" panose="020B0400000000000000" pitchFamily="50" charset="-128"/>
                  <a:hlinkClick r:id="rId2"/>
                </a:rPr>
                <a:t>https://www.pmda.go.jp/int-activities/int-harmony/ich/0014.html</a:t>
              </a:r>
              <a:endParaRPr lang="ja-JP" altLang="en-US" sz="800" dirty="0">
                <a:solidFill>
                  <a:prstClr val="black"/>
                </a:solidFill>
                <a:effectLst/>
                <a:latin typeface="BIZ UDPゴシック" panose="020B0400000000000000" pitchFamily="50" charset="-128"/>
                <a:ea typeface="BIZ UDPゴシック" panose="020B0400000000000000" pitchFamily="50" charset="-128"/>
              </a:endParaRPr>
            </a:p>
          </p:txBody>
        </p:sp>
      </p:grpSp>
      <p:sp>
        <p:nvSpPr>
          <p:cNvPr id="24" name="四角形: 角を丸くする 23">
            <a:extLst>
              <a:ext uri="{FF2B5EF4-FFF2-40B4-BE49-F238E27FC236}">
                <a16:creationId xmlns:a16="http://schemas.microsoft.com/office/drawing/2014/main" id="{14C60388-2646-0FD9-2EEE-7AA22B0B325D}"/>
              </a:ext>
            </a:extLst>
          </p:cNvPr>
          <p:cNvSpPr/>
          <p:nvPr/>
        </p:nvSpPr>
        <p:spPr>
          <a:xfrm>
            <a:off x="3238419" y="2701206"/>
            <a:ext cx="8794540" cy="3773572"/>
          </a:xfrm>
          <a:prstGeom prst="roundRect">
            <a:avLst>
              <a:gd name="adj" fmla="val 2695"/>
            </a:avLst>
          </a:prstGeom>
          <a:solidFill>
            <a:schemeClr val="accent2">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13" name="スライド番号プレースホルダー 12">
            <a:extLst>
              <a:ext uri="{FF2B5EF4-FFF2-40B4-BE49-F238E27FC236}">
                <a16:creationId xmlns:a16="http://schemas.microsoft.com/office/drawing/2014/main" id="{05DCC826-E9CC-9153-75CC-F1D02FAB5E7F}"/>
              </a:ext>
            </a:extLst>
          </p:cNvPr>
          <p:cNvSpPr>
            <a:spLocks noGrp="1"/>
          </p:cNvSpPr>
          <p:nvPr>
            <p:ph type="sldNum" sz="quarter" idx="12"/>
          </p:nvPr>
        </p:nvSpPr>
        <p:spPr>
          <a:xfrm>
            <a:off x="9289759" y="642980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B9C2D-C3C8-4FA1-A4EC-65CAF1B033D9}" type="slidenum">
              <a:rPr kumimoji="1" lang="ja-JP" altLang="en-US" sz="1200" b="0" i="0" u="none" strike="noStrike" kern="1200" cap="none" spc="0" normalizeH="0" baseline="0" noProof="0" smtClean="0">
                <a:ln>
                  <a:noFill/>
                </a:ln>
                <a:solidFill>
                  <a:prstClr val="black">
                    <a:tint val="82000"/>
                  </a:prstClr>
                </a:solidFill>
                <a:effectLst/>
                <a:uLnTx/>
                <a:uFillTx/>
                <a:ea typeface="BIZ UDP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82000"/>
                </a:prstClr>
              </a:solidFill>
              <a:effectLst/>
              <a:uLnTx/>
              <a:uFillTx/>
              <a:ea typeface="BIZ UDPゴシック" panose="020B0400000000000000" pitchFamily="50" charset="-128"/>
              <a:cs typeface="+mn-cs"/>
            </a:endParaRPr>
          </a:p>
        </p:txBody>
      </p:sp>
      <p:graphicFrame>
        <p:nvGraphicFramePr>
          <p:cNvPr id="42" name="表 41">
            <a:extLst>
              <a:ext uri="{FF2B5EF4-FFF2-40B4-BE49-F238E27FC236}">
                <a16:creationId xmlns:a16="http://schemas.microsoft.com/office/drawing/2014/main" id="{B5448F63-5F51-4734-285A-0772B54F0858}"/>
              </a:ext>
            </a:extLst>
          </p:cNvPr>
          <p:cNvGraphicFramePr>
            <a:graphicFrameLocks noGrp="1"/>
          </p:cNvGraphicFramePr>
          <p:nvPr/>
        </p:nvGraphicFramePr>
        <p:xfrm>
          <a:off x="3346818" y="3116128"/>
          <a:ext cx="8582715" cy="3248149"/>
        </p:xfrm>
        <a:graphic>
          <a:graphicData uri="http://schemas.openxmlformats.org/drawingml/2006/table">
            <a:tbl>
              <a:tblPr firstRow="1" bandRow="1">
                <a:tableStyleId>{21E4AEA4-8DFA-4A89-87EB-49C32662AFE0}</a:tableStyleId>
              </a:tblPr>
              <a:tblGrid>
                <a:gridCol w="1298162">
                  <a:extLst>
                    <a:ext uri="{9D8B030D-6E8A-4147-A177-3AD203B41FA5}">
                      <a16:colId xmlns:a16="http://schemas.microsoft.com/office/drawing/2014/main" val="3062239663"/>
                    </a:ext>
                  </a:extLst>
                </a:gridCol>
                <a:gridCol w="2570610">
                  <a:extLst>
                    <a:ext uri="{9D8B030D-6E8A-4147-A177-3AD203B41FA5}">
                      <a16:colId xmlns:a16="http://schemas.microsoft.com/office/drawing/2014/main" val="999711439"/>
                    </a:ext>
                  </a:extLst>
                </a:gridCol>
                <a:gridCol w="2894015">
                  <a:extLst>
                    <a:ext uri="{9D8B030D-6E8A-4147-A177-3AD203B41FA5}">
                      <a16:colId xmlns:a16="http://schemas.microsoft.com/office/drawing/2014/main" val="165398357"/>
                    </a:ext>
                  </a:extLst>
                </a:gridCol>
                <a:gridCol w="1819928">
                  <a:extLst>
                    <a:ext uri="{9D8B030D-6E8A-4147-A177-3AD203B41FA5}">
                      <a16:colId xmlns:a16="http://schemas.microsoft.com/office/drawing/2014/main" val="431340491"/>
                    </a:ext>
                  </a:extLst>
                </a:gridCol>
              </a:tblGrid>
              <a:tr h="355600">
                <a:tc>
                  <a:txBody>
                    <a:bodyPr/>
                    <a:lstStyle/>
                    <a:p>
                      <a:pPr algn="ctr"/>
                      <a:r>
                        <a:rPr kumimoji="1" lang="en-US" altLang="ja-JP" sz="1000" b="1" dirty="0">
                          <a:latin typeface="BIZ UDPゴシック" panose="020B0400000000000000" pitchFamily="50" charset="-128"/>
                          <a:ea typeface="BIZ UDPゴシック" panose="020B0400000000000000" pitchFamily="50" charset="-128"/>
                        </a:rPr>
                        <a:t>PRINCIPLE</a:t>
                      </a:r>
                      <a:endParaRPr kumimoji="1" lang="ja-JP" altLang="en-US" sz="1000" b="1" dirty="0">
                        <a:latin typeface="BIZ UDPゴシック" panose="020B0400000000000000" pitchFamily="50" charset="-128"/>
                        <a:ea typeface="BIZ UDPゴシック" panose="020B0400000000000000" pitchFamily="50" charset="-128"/>
                      </a:endParaRPr>
                    </a:p>
                  </a:txBody>
                  <a:tcPr anchor="ctr"/>
                </a:tc>
                <a:tc gridSpan="2">
                  <a:txBody>
                    <a:bodyPr/>
                    <a:lstStyle/>
                    <a:p>
                      <a:pPr algn="ctr"/>
                      <a:r>
                        <a:rPr kumimoji="1" lang="en-US" altLang="ja-JP" sz="1000" b="1" dirty="0">
                          <a:latin typeface="BIZ UDPゴシック" panose="020B0400000000000000" pitchFamily="50" charset="-128"/>
                          <a:ea typeface="BIZ UDPゴシック" panose="020B0400000000000000" pitchFamily="50" charset="-128"/>
                        </a:rPr>
                        <a:t>TOPIC</a:t>
                      </a:r>
                      <a:endParaRPr kumimoji="1" lang="ja-JP" altLang="en-US" sz="1000" b="1" dirty="0">
                        <a:latin typeface="BIZ UDPゴシック" panose="020B0400000000000000" pitchFamily="50" charset="-128"/>
                        <a:ea typeface="BIZ UDPゴシック" panose="020B0400000000000000" pitchFamily="50" charset="-128"/>
                      </a:endParaRPr>
                    </a:p>
                  </a:txBody>
                  <a:tcPr anchor="ctr"/>
                </a:tc>
                <a:tc hMerge="1">
                  <a:txBody>
                    <a:bodyPr/>
                    <a:lstStyle/>
                    <a:p>
                      <a:endParaRPr kumimoji="1" lang="ja-JP" altLang="en-US" dirty="0"/>
                    </a:p>
                  </a:txBody>
                  <a:tcPr/>
                </a:tc>
                <a:tc>
                  <a:txBody>
                    <a:bodyPr/>
                    <a:lstStyle/>
                    <a:p>
                      <a:pPr algn="ctr"/>
                      <a:r>
                        <a:rPr kumimoji="1" lang="ja-JP" altLang="en-US" sz="1000" b="1" dirty="0">
                          <a:latin typeface="BIZ UDPゴシック" panose="020B0400000000000000" pitchFamily="50" charset="-128"/>
                          <a:ea typeface="BIZ UDPゴシック" panose="020B0400000000000000" pitchFamily="50" charset="-128"/>
                        </a:rPr>
                        <a:t>重要項目</a:t>
                      </a:r>
                    </a:p>
                  </a:txBody>
                  <a:tcPr anchor="ctr"/>
                </a:tc>
                <a:extLst>
                  <a:ext uri="{0D108BD9-81ED-4DB2-BD59-A6C34878D82A}">
                    <a16:rowId xmlns:a16="http://schemas.microsoft.com/office/drawing/2014/main" val="2806096254"/>
                  </a:ext>
                </a:extLst>
              </a:tr>
              <a:tr h="262959">
                <a:tc>
                  <a:txBody>
                    <a:bodyPr/>
                    <a:lstStyle/>
                    <a:p>
                      <a:pPr algn="ctr"/>
                      <a:r>
                        <a:rPr kumimoji="1" lang="en-US" altLang="ja-JP" sz="1000" b="0">
                          <a:latin typeface="BIZ UDPゴシック" panose="020B0400000000000000" pitchFamily="50" charset="-128"/>
                          <a:ea typeface="BIZ UDPゴシック" panose="020B0400000000000000" pitchFamily="50" charset="-128"/>
                        </a:rPr>
                        <a:t>1</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a:latin typeface="BIZ UDPゴシック" panose="020B0400000000000000" pitchFamily="50" charset="-128"/>
                          <a:ea typeface="BIZ UDPゴシック" panose="020B0400000000000000" pitchFamily="50" charset="-128"/>
                        </a:rPr>
                        <a:t>Ethical Principles</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b="0">
                          <a:latin typeface="BIZ UDPゴシック" panose="020B0400000000000000" pitchFamily="50" charset="-128"/>
                          <a:ea typeface="BIZ UDPゴシック" panose="020B0400000000000000" pitchFamily="50" charset="-128"/>
                        </a:rPr>
                        <a:t>倫理的原則</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1.1</a:t>
                      </a:r>
                      <a:r>
                        <a:rPr kumimoji="1" lang="ja-JP" altLang="en-US" sz="1000" b="0" dirty="0">
                          <a:latin typeface="BIZ UDPゴシック" panose="020B0400000000000000" pitchFamily="50" charset="-128"/>
                          <a:ea typeface="BIZ UDPゴシック" panose="020B0400000000000000" pitchFamily="50" charset="-128"/>
                        </a:rPr>
                        <a:t>，</a:t>
                      </a:r>
                      <a:r>
                        <a:rPr kumimoji="1" lang="en-US" altLang="ja-JP" sz="1000" b="0" dirty="0">
                          <a:latin typeface="BIZ UDPゴシック" panose="020B0400000000000000" pitchFamily="50" charset="-128"/>
                          <a:ea typeface="BIZ UDPゴシック" panose="020B0400000000000000" pitchFamily="50" charset="-128"/>
                        </a:rPr>
                        <a:t>1.3</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046563059"/>
                  </a:ext>
                </a:extLst>
              </a:tr>
              <a:tr h="262959">
                <a:tc>
                  <a:txBody>
                    <a:bodyPr/>
                    <a:lstStyle/>
                    <a:p>
                      <a:pPr algn="ctr"/>
                      <a:r>
                        <a:rPr kumimoji="1" lang="en-US" altLang="ja-JP" sz="1000" b="0">
                          <a:latin typeface="BIZ UDPゴシック" panose="020B0400000000000000" pitchFamily="50" charset="-128"/>
                          <a:ea typeface="BIZ UDPゴシック" panose="020B0400000000000000" pitchFamily="50" charset="-128"/>
                        </a:rPr>
                        <a:t>2</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a:latin typeface="BIZ UDPゴシック" panose="020B0400000000000000" pitchFamily="50" charset="-128"/>
                          <a:ea typeface="BIZ UDPゴシック" panose="020B0400000000000000" pitchFamily="50" charset="-128"/>
                        </a:rPr>
                        <a:t>Informed Consent</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b="0">
                          <a:latin typeface="BIZ UDPゴシック" panose="020B0400000000000000" pitchFamily="50" charset="-128"/>
                          <a:ea typeface="BIZ UDPゴシック" panose="020B0400000000000000" pitchFamily="50" charset="-128"/>
                        </a:rPr>
                        <a:t>インフォームド・コンセント</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2.1</a:t>
                      </a:r>
                      <a:r>
                        <a:rPr kumimoji="1" lang="ja-JP" altLang="en-US" sz="1000" b="0" dirty="0">
                          <a:latin typeface="BIZ UDPゴシック" panose="020B0400000000000000" pitchFamily="50" charset="-128"/>
                          <a:ea typeface="BIZ UDPゴシック" panose="020B0400000000000000" pitchFamily="50" charset="-128"/>
                        </a:rPr>
                        <a:t>，</a:t>
                      </a:r>
                      <a:r>
                        <a:rPr kumimoji="1" lang="en-US" altLang="ja-JP" sz="1000" b="0" dirty="0">
                          <a:latin typeface="BIZ UDPゴシック" panose="020B0400000000000000" pitchFamily="50" charset="-128"/>
                          <a:ea typeface="BIZ UDPゴシック" panose="020B0400000000000000" pitchFamily="50" charset="-128"/>
                        </a:rPr>
                        <a:t>2.2</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003599535"/>
                  </a:ext>
                </a:extLst>
              </a:tr>
              <a:tr h="262959">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3</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IRB/IEC Review</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IRB/IEC</a:t>
                      </a:r>
                      <a:r>
                        <a:rPr kumimoji="1" lang="ja-JP" altLang="en-US" sz="1000" b="0" dirty="0">
                          <a:latin typeface="BIZ UDPゴシック" panose="020B0400000000000000" pitchFamily="50" charset="-128"/>
                          <a:ea typeface="BIZ UDPゴシック" panose="020B0400000000000000" pitchFamily="50" charset="-128"/>
                        </a:rPr>
                        <a:t>による審査</a:t>
                      </a: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3.1</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818191614"/>
                  </a:ext>
                </a:extLst>
              </a:tr>
              <a:tr h="262959">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4</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a:latin typeface="BIZ UDPゴシック" panose="020B0400000000000000" pitchFamily="50" charset="-128"/>
                          <a:ea typeface="BIZ UDPゴシック" panose="020B0400000000000000" pitchFamily="50" charset="-128"/>
                        </a:rPr>
                        <a:t>Science</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b="0" dirty="0">
                          <a:latin typeface="BIZ UDPゴシック" panose="020B0400000000000000" pitchFamily="50" charset="-128"/>
                          <a:ea typeface="BIZ UDPゴシック" panose="020B0400000000000000" pitchFamily="50" charset="-128"/>
                        </a:rPr>
                        <a:t>科学（科学的妥当性）</a:t>
                      </a: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4.1</a:t>
                      </a:r>
                      <a:r>
                        <a:rPr kumimoji="1" lang="ja-JP" altLang="en-US" sz="1000" b="0" dirty="0">
                          <a:latin typeface="BIZ UDPゴシック" panose="020B0400000000000000" pitchFamily="50" charset="-128"/>
                          <a:ea typeface="BIZ UDPゴシック" panose="020B0400000000000000" pitchFamily="50" charset="-128"/>
                        </a:rPr>
                        <a:t>，</a:t>
                      </a:r>
                      <a:r>
                        <a:rPr kumimoji="1" lang="en-US" altLang="ja-JP" sz="1000" b="0" dirty="0">
                          <a:latin typeface="BIZ UDPゴシック" panose="020B0400000000000000" pitchFamily="50" charset="-128"/>
                          <a:ea typeface="BIZ UDPゴシック" panose="020B0400000000000000" pitchFamily="50" charset="-128"/>
                        </a:rPr>
                        <a:t>4.2</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23775749"/>
                  </a:ext>
                </a:extLst>
              </a:tr>
              <a:tr h="262959">
                <a:tc>
                  <a:txBody>
                    <a:bodyPr/>
                    <a:lstStyle/>
                    <a:p>
                      <a:pPr algn="ctr"/>
                      <a:r>
                        <a:rPr kumimoji="1" lang="en-US" altLang="ja-JP" sz="1000" b="0">
                          <a:latin typeface="BIZ UDPゴシック" panose="020B0400000000000000" pitchFamily="50" charset="-128"/>
                          <a:ea typeface="BIZ UDPゴシック" panose="020B0400000000000000" pitchFamily="50" charset="-128"/>
                        </a:rPr>
                        <a:t>5</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a:latin typeface="BIZ UDPゴシック" panose="020B0400000000000000" pitchFamily="50" charset="-128"/>
                          <a:ea typeface="BIZ UDPゴシック" panose="020B0400000000000000" pitchFamily="50" charset="-128"/>
                        </a:rPr>
                        <a:t>Qualified Individuals</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b="0" dirty="0">
                          <a:latin typeface="BIZ UDPゴシック" panose="020B0400000000000000" pitchFamily="50" charset="-128"/>
                          <a:ea typeface="BIZ UDPゴシック" panose="020B0400000000000000" pitchFamily="50" charset="-128"/>
                        </a:rPr>
                        <a:t>適格な者</a:t>
                      </a: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5.1</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91166796"/>
                  </a:ext>
                </a:extLst>
              </a:tr>
              <a:tr h="262959">
                <a:tc>
                  <a:txBody>
                    <a:bodyPr/>
                    <a:lstStyle/>
                    <a:p>
                      <a:pPr algn="ctr"/>
                      <a:r>
                        <a:rPr kumimoji="1" lang="en-US" altLang="ja-JP" sz="1000" b="0">
                          <a:latin typeface="BIZ UDPゴシック" panose="020B0400000000000000" pitchFamily="50" charset="-128"/>
                          <a:ea typeface="BIZ UDPゴシック" panose="020B0400000000000000" pitchFamily="50" charset="-128"/>
                        </a:rPr>
                        <a:t>6</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a:latin typeface="BIZ UDPゴシック" panose="020B0400000000000000" pitchFamily="50" charset="-128"/>
                          <a:ea typeface="BIZ UDPゴシック" panose="020B0400000000000000" pitchFamily="50" charset="-128"/>
                        </a:rPr>
                        <a:t>Quality</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b="0" dirty="0">
                          <a:latin typeface="BIZ UDPゴシック" panose="020B0400000000000000" pitchFamily="50" charset="-128"/>
                          <a:ea typeface="BIZ UDPゴシック" panose="020B0400000000000000" pitchFamily="50" charset="-128"/>
                        </a:rPr>
                        <a:t>質</a:t>
                      </a: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6.1</a:t>
                      </a:r>
                      <a:r>
                        <a:rPr kumimoji="1" lang="ja-JP" altLang="en-US" sz="1000" b="0" dirty="0">
                          <a:latin typeface="BIZ UDPゴシック" panose="020B0400000000000000" pitchFamily="50" charset="-128"/>
                          <a:ea typeface="BIZ UDPゴシック" panose="020B0400000000000000" pitchFamily="50" charset="-128"/>
                        </a:rPr>
                        <a:t>，</a:t>
                      </a:r>
                      <a:r>
                        <a:rPr kumimoji="1" lang="en-US" altLang="ja-JP" sz="1000" b="0" dirty="0">
                          <a:latin typeface="BIZ UDPゴシック" panose="020B0400000000000000" pitchFamily="50" charset="-128"/>
                          <a:ea typeface="BIZ UDPゴシック" panose="020B0400000000000000" pitchFamily="50" charset="-128"/>
                        </a:rPr>
                        <a:t>6.2</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62439539"/>
                  </a:ext>
                </a:extLst>
              </a:tr>
              <a:tr h="262959">
                <a:tc>
                  <a:txBody>
                    <a:bodyPr/>
                    <a:lstStyle/>
                    <a:p>
                      <a:pPr algn="ctr"/>
                      <a:r>
                        <a:rPr kumimoji="1" lang="en-US" altLang="ja-JP" sz="1000" b="0">
                          <a:latin typeface="BIZ UDPゴシック" panose="020B0400000000000000" pitchFamily="50" charset="-128"/>
                          <a:ea typeface="BIZ UDPゴシック" panose="020B0400000000000000" pitchFamily="50" charset="-128"/>
                        </a:rPr>
                        <a:t>7</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Risk Proportionality</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b="0" dirty="0">
                          <a:latin typeface="BIZ UDPゴシック" panose="020B0400000000000000" pitchFamily="50" charset="-128"/>
                          <a:ea typeface="BIZ UDPゴシック" panose="020B0400000000000000" pitchFamily="50" charset="-128"/>
                        </a:rPr>
                        <a:t>リスクに見合ったアプローチ</a:t>
                      </a: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7.1</a:t>
                      </a:r>
                      <a:r>
                        <a:rPr kumimoji="1" lang="ja-JP" altLang="en-US" sz="1000" b="0" dirty="0">
                          <a:latin typeface="BIZ UDPゴシック" panose="020B0400000000000000" pitchFamily="50" charset="-128"/>
                          <a:ea typeface="BIZ UDPゴシック" panose="020B0400000000000000" pitchFamily="50" charset="-128"/>
                        </a:rPr>
                        <a:t>，</a:t>
                      </a:r>
                      <a:r>
                        <a:rPr kumimoji="1" lang="en-US" altLang="ja-JP" sz="1000" b="0" dirty="0">
                          <a:latin typeface="BIZ UDPゴシック" panose="020B0400000000000000" pitchFamily="50" charset="-128"/>
                          <a:ea typeface="BIZ UDPゴシック" panose="020B0400000000000000" pitchFamily="50" charset="-128"/>
                        </a:rPr>
                        <a:t>7.3</a:t>
                      </a:r>
                      <a:r>
                        <a:rPr kumimoji="1" lang="ja-JP" altLang="en-US" sz="1000" b="0" dirty="0">
                          <a:latin typeface="BIZ UDPゴシック" panose="020B0400000000000000" pitchFamily="50" charset="-128"/>
                          <a:ea typeface="BIZ UDPゴシック" panose="020B0400000000000000" pitchFamily="50" charset="-128"/>
                        </a:rPr>
                        <a:t>，</a:t>
                      </a:r>
                      <a:r>
                        <a:rPr kumimoji="1" lang="en-US" altLang="ja-JP" sz="1000" b="0" dirty="0">
                          <a:latin typeface="BIZ UDPゴシック" panose="020B0400000000000000" pitchFamily="50" charset="-128"/>
                          <a:ea typeface="BIZ UDPゴシック" panose="020B0400000000000000" pitchFamily="50" charset="-128"/>
                        </a:rPr>
                        <a:t>7.4</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055192993"/>
                  </a:ext>
                </a:extLst>
              </a:tr>
              <a:tr h="262959">
                <a:tc>
                  <a:txBody>
                    <a:bodyPr/>
                    <a:lstStyle/>
                    <a:p>
                      <a:pPr algn="ctr"/>
                      <a:r>
                        <a:rPr kumimoji="1" lang="en-US" altLang="ja-JP" sz="1000" b="0">
                          <a:latin typeface="BIZ UDPゴシック" panose="020B0400000000000000" pitchFamily="50" charset="-128"/>
                          <a:ea typeface="BIZ UDPゴシック" panose="020B0400000000000000" pitchFamily="50" charset="-128"/>
                        </a:rPr>
                        <a:t>8</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Protocol</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b="0" dirty="0">
                          <a:latin typeface="BIZ UDPゴシック" panose="020B0400000000000000" pitchFamily="50" charset="-128"/>
                          <a:ea typeface="BIZ UDPゴシック" panose="020B0400000000000000" pitchFamily="50" charset="-128"/>
                        </a:rPr>
                        <a:t>実施計画書</a:t>
                      </a: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8.1</a:t>
                      </a:r>
                      <a:r>
                        <a:rPr kumimoji="1" lang="ja-JP" altLang="en-US" sz="1000" b="0" dirty="0">
                          <a:latin typeface="BIZ UDPゴシック" panose="020B0400000000000000" pitchFamily="50" charset="-128"/>
                          <a:ea typeface="BIZ UDPゴシック" panose="020B0400000000000000" pitchFamily="50" charset="-128"/>
                        </a:rPr>
                        <a:t>，</a:t>
                      </a:r>
                      <a:r>
                        <a:rPr kumimoji="1" lang="en-US" altLang="ja-JP" sz="1000" b="0" dirty="0">
                          <a:latin typeface="BIZ UDPゴシック" panose="020B0400000000000000" pitchFamily="50" charset="-128"/>
                          <a:ea typeface="BIZ UDPゴシック" panose="020B0400000000000000" pitchFamily="50" charset="-128"/>
                        </a:rPr>
                        <a:t>8.3</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378244213"/>
                  </a:ext>
                </a:extLst>
              </a:tr>
              <a:tr h="262959">
                <a:tc>
                  <a:txBody>
                    <a:bodyPr/>
                    <a:lstStyle/>
                    <a:p>
                      <a:pPr algn="ctr"/>
                      <a:r>
                        <a:rPr kumimoji="1" lang="en-US" altLang="ja-JP" sz="1000" b="0">
                          <a:latin typeface="BIZ UDPゴシック" panose="020B0400000000000000" pitchFamily="50" charset="-128"/>
                          <a:ea typeface="BIZ UDPゴシック" panose="020B0400000000000000" pitchFamily="50" charset="-128"/>
                        </a:rPr>
                        <a:t>9</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Reliable Results</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b="0">
                          <a:latin typeface="BIZ UDPゴシック" panose="020B0400000000000000" pitchFamily="50" charset="-128"/>
                          <a:ea typeface="BIZ UDPゴシック" panose="020B0400000000000000" pitchFamily="50" charset="-128"/>
                        </a:rPr>
                        <a:t>信頼できる</a:t>
                      </a:r>
                      <a:r>
                        <a:rPr kumimoji="1" lang="ja-JP" altLang="en-US" sz="1000" b="0" dirty="0">
                          <a:latin typeface="BIZ UDPゴシック" panose="020B0400000000000000" pitchFamily="50" charset="-128"/>
                          <a:ea typeface="BIZ UDPゴシック" panose="020B0400000000000000" pitchFamily="50" charset="-128"/>
                        </a:rPr>
                        <a:t>結果</a:t>
                      </a: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9.1</a:t>
                      </a:r>
                      <a:r>
                        <a:rPr kumimoji="1" lang="ja-JP" altLang="en-US" sz="1000" b="0" dirty="0">
                          <a:latin typeface="BIZ UDPゴシック" panose="020B0400000000000000" pitchFamily="50" charset="-128"/>
                          <a:ea typeface="BIZ UDPゴシック" panose="020B0400000000000000" pitchFamily="50" charset="-128"/>
                        </a:rPr>
                        <a:t>，</a:t>
                      </a:r>
                      <a:r>
                        <a:rPr kumimoji="1" lang="en-US" altLang="ja-JP" sz="1000" b="0" dirty="0">
                          <a:latin typeface="BIZ UDPゴシック" panose="020B0400000000000000" pitchFamily="50" charset="-128"/>
                          <a:ea typeface="BIZ UDPゴシック" panose="020B0400000000000000" pitchFamily="50" charset="-128"/>
                        </a:rPr>
                        <a:t>9.4</a:t>
                      </a:r>
                      <a:r>
                        <a:rPr kumimoji="1" lang="ja-JP" altLang="en-US" sz="1000" b="0" dirty="0">
                          <a:latin typeface="BIZ UDPゴシック" panose="020B0400000000000000" pitchFamily="50" charset="-128"/>
                          <a:ea typeface="BIZ UDPゴシック" panose="020B0400000000000000" pitchFamily="50" charset="-128"/>
                        </a:rPr>
                        <a:t>，</a:t>
                      </a:r>
                      <a:r>
                        <a:rPr kumimoji="1" lang="en-US" altLang="ja-JP" sz="1000" b="0" dirty="0">
                          <a:latin typeface="BIZ UDPゴシック" panose="020B0400000000000000" pitchFamily="50" charset="-128"/>
                          <a:ea typeface="BIZ UDPゴシック" panose="020B0400000000000000" pitchFamily="50" charset="-128"/>
                        </a:rPr>
                        <a:t>9.6</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414001218"/>
                  </a:ext>
                </a:extLst>
              </a:tr>
              <a:tr h="262959">
                <a:tc>
                  <a:txBody>
                    <a:bodyPr/>
                    <a:lstStyle/>
                    <a:p>
                      <a:pPr algn="ctr"/>
                      <a:r>
                        <a:rPr kumimoji="1" lang="en-US" altLang="ja-JP" sz="1000" b="0">
                          <a:latin typeface="BIZ UDPゴシック" panose="020B0400000000000000" pitchFamily="50" charset="-128"/>
                          <a:ea typeface="BIZ UDPゴシック" panose="020B0400000000000000" pitchFamily="50" charset="-128"/>
                        </a:rPr>
                        <a:t>10</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Roles and Responsibilities</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b="0" dirty="0">
                          <a:latin typeface="BIZ UDPゴシック" panose="020B0400000000000000" pitchFamily="50" charset="-128"/>
                          <a:ea typeface="BIZ UDPゴシック" panose="020B0400000000000000" pitchFamily="50" charset="-128"/>
                        </a:rPr>
                        <a:t>役割と責任</a:t>
                      </a: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10.1</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578572286"/>
                  </a:ext>
                </a:extLst>
              </a:tr>
              <a:tr h="262959">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11</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Investigational Products</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00" b="0" dirty="0">
                          <a:latin typeface="BIZ UDPゴシック" panose="020B0400000000000000" pitchFamily="50" charset="-128"/>
                          <a:ea typeface="BIZ UDPゴシック" panose="020B0400000000000000" pitchFamily="50" charset="-128"/>
                        </a:rPr>
                        <a:t>臨床試験薬</a:t>
                      </a:r>
                    </a:p>
                  </a:txBody>
                  <a:tcPr anchor="ctr"/>
                </a:tc>
                <a:tc>
                  <a:txBody>
                    <a:bodyPr/>
                    <a:lstStyle/>
                    <a:p>
                      <a:pPr algn="ctr"/>
                      <a:r>
                        <a:rPr kumimoji="1" lang="en-US" altLang="ja-JP" sz="1000" b="0" dirty="0">
                          <a:latin typeface="BIZ UDPゴシック" panose="020B0400000000000000" pitchFamily="50" charset="-128"/>
                          <a:ea typeface="BIZ UDPゴシック" panose="020B0400000000000000" pitchFamily="50" charset="-128"/>
                        </a:rPr>
                        <a:t>11.2</a:t>
                      </a:r>
                      <a:r>
                        <a:rPr kumimoji="1" lang="ja-JP" altLang="en-US" sz="1000" b="0" dirty="0">
                          <a:latin typeface="BIZ UDPゴシック" panose="020B0400000000000000" pitchFamily="50" charset="-128"/>
                          <a:ea typeface="BIZ UDPゴシック" panose="020B0400000000000000" pitchFamily="50" charset="-128"/>
                        </a:rPr>
                        <a:t>，</a:t>
                      </a:r>
                      <a:r>
                        <a:rPr kumimoji="1" lang="en-US" altLang="ja-JP" sz="1000" b="0" dirty="0">
                          <a:latin typeface="BIZ UDPゴシック" panose="020B0400000000000000" pitchFamily="50" charset="-128"/>
                          <a:ea typeface="BIZ UDPゴシック" panose="020B0400000000000000" pitchFamily="50" charset="-128"/>
                        </a:rPr>
                        <a:t>11.3</a:t>
                      </a:r>
                      <a:endParaRPr kumimoji="1" lang="ja-JP" altLang="en-US" sz="10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094815091"/>
                  </a:ext>
                </a:extLst>
              </a:tr>
            </a:tbl>
          </a:graphicData>
        </a:graphic>
      </p:graphicFrame>
      <p:sp>
        <p:nvSpPr>
          <p:cNvPr id="2" name="テキスト ボックス 1">
            <a:extLst>
              <a:ext uri="{FF2B5EF4-FFF2-40B4-BE49-F238E27FC236}">
                <a16:creationId xmlns:a16="http://schemas.microsoft.com/office/drawing/2014/main" id="{9207C72E-95A6-4DC1-1C87-44E4CF8E752E}"/>
              </a:ext>
            </a:extLst>
          </p:cNvPr>
          <p:cNvSpPr txBox="1"/>
          <p:nvPr/>
        </p:nvSpPr>
        <p:spPr>
          <a:xfrm>
            <a:off x="3318935" y="2821463"/>
            <a:ext cx="2777065" cy="276999"/>
          </a:xfrm>
          <a:prstGeom prst="rect">
            <a:avLst/>
          </a:prstGeom>
          <a:noFill/>
        </p:spPr>
        <p:txBody>
          <a:bodyPr wrap="square" rtlCol="0">
            <a:spAutoFit/>
          </a:bodyPr>
          <a:lstStyle/>
          <a:p>
            <a:r>
              <a:rPr kumimoji="1" lang="en-US" altLang="ja-JP" sz="1200" b="1" dirty="0">
                <a:latin typeface="BIZ UDPゴシック" panose="020B0400000000000000" pitchFamily="50" charset="-128"/>
                <a:ea typeface="BIZ UDPゴシック" panose="020B0400000000000000" pitchFamily="50" charset="-128"/>
              </a:rPr>
              <a:t>ICH E6</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R3</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Principles </a:t>
            </a:r>
            <a:r>
              <a:rPr kumimoji="1" lang="ja-JP" altLang="en-US" sz="1200" b="1" dirty="0">
                <a:latin typeface="BIZ UDPゴシック" panose="020B0400000000000000" pitchFamily="50" charset="-128"/>
                <a:ea typeface="BIZ UDPゴシック" panose="020B0400000000000000" pitchFamily="50" charset="-128"/>
              </a:rPr>
              <a:t>（原則）</a:t>
            </a:r>
          </a:p>
        </p:txBody>
      </p:sp>
      <p:sp>
        <p:nvSpPr>
          <p:cNvPr id="5" name="テキスト ボックス 4">
            <a:extLst>
              <a:ext uri="{FF2B5EF4-FFF2-40B4-BE49-F238E27FC236}">
                <a16:creationId xmlns:a16="http://schemas.microsoft.com/office/drawing/2014/main" id="{224F2E57-EE8F-CE06-11C2-3F46D88713B9}"/>
              </a:ext>
            </a:extLst>
          </p:cNvPr>
          <p:cNvSpPr txBox="1"/>
          <p:nvPr/>
        </p:nvSpPr>
        <p:spPr>
          <a:xfrm>
            <a:off x="3318934" y="6483149"/>
            <a:ext cx="4980335" cy="261610"/>
          </a:xfrm>
          <a:prstGeom prst="rect">
            <a:avLst/>
          </a:prstGeom>
          <a:noFill/>
        </p:spPr>
        <p:txBody>
          <a:bodyPr wrap="square" lIns="91440" tIns="45720" rIns="91440" bIns="45720" rtlCol="0" anchor="t">
            <a:spAutoFit/>
          </a:bodyPr>
          <a:lstStyle/>
          <a:p>
            <a:r>
              <a:rPr lang="en-US" altLang="ja-JP" sz="1100" dirty="0">
                <a:solidFill>
                  <a:prstClr val="black"/>
                </a:solidFill>
                <a:latin typeface="MS PGothic"/>
                <a:ea typeface="BIZ UDPゴシック"/>
              </a:rPr>
              <a:t>※</a:t>
            </a:r>
            <a:r>
              <a:rPr lang="ja-JP" altLang="en-US" sz="1100" dirty="0">
                <a:solidFill>
                  <a:prstClr val="black"/>
                </a:solidFill>
                <a:latin typeface="BIZ UDPゴシック" panose="020B0400000000000000" pitchFamily="50" charset="-128"/>
                <a:ea typeface="BIZ UDPゴシック"/>
              </a:rPr>
              <a:t>別添に本グループで翻訳した参考和訳あり</a:t>
            </a:r>
          </a:p>
        </p:txBody>
      </p:sp>
    </p:spTree>
    <p:extLst>
      <p:ext uri="{BB962C8B-B14F-4D97-AF65-F5344CB8AC3E}">
        <p14:creationId xmlns:p14="http://schemas.microsoft.com/office/powerpoint/2010/main" val="610470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4EC0D-EFC8-F003-FAF3-C45299E94F01}"/>
            </a:ext>
          </a:extLst>
        </p:cNvPr>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9E265DCD-060C-4C93-85C0-ABA13CA59C27}"/>
              </a:ext>
            </a:extLst>
          </p:cNvPr>
          <p:cNvGrpSpPr/>
          <p:nvPr/>
        </p:nvGrpSpPr>
        <p:grpSpPr>
          <a:xfrm>
            <a:off x="268686" y="2371812"/>
            <a:ext cx="2754000" cy="2095904"/>
            <a:chOff x="268686" y="2371812"/>
            <a:chExt cx="2754000" cy="2095904"/>
          </a:xfrm>
        </p:grpSpPr>
        <p:sp>
          <p:nvSpPr>
            <p:cNvPr id="19" name="テキスト ボックス 18">
              <a:extLst>
                <a:ext uri="{FF2B5EF4-FFF2-40B4-BE49-F238E27FC236}">
                  <a16:creationId xmlns:a16="http://schemas.microsoft.com/office/drawing/2014/main" id="{DC5721A6-682B-6124-F4F7-6F9DE6813A95}"/>
                </a:ext>
              </a:extLst>
            </p:cNvPr>
            <p:cNvSpPr txBox="1">
              <a:spLocks noChangeAspect="1"/>
            </p:cNvSpPr>
            <p:nvPr/>
          </p:nvSpPr>
          <p:spPr>
            <a:xfrm>
              <a:off x="268686" y="2371812"/>
              <a:ext cx="2754000" cy="2095904"/>
            </a:xfrm>
            <a:custGeom>
              <a:avLst/>
              <a:gdLst/>
              <a:ahLst/>
              <a:cxnLst/>
              <a:rect l="l" t="t" r="r" b="b"/>
              <a:pathLst>
                <a:path w="3784297" h="2880000">
                  <a:moveTo>
                    <a:pt x="648923" y="891982"/>
                  </a:moveTo>
                  <a:lnTo>
                    <a:pt x="627241" y="1203279"/>
                  </a:lnTo>
                  <a:cubicBezTo>
                    <a:pt x="687126" y="1197084"/>
                    <a:pt x="743397" y="1193987"/>
                    <a:pt x="796054" y="1193987"/>
                  </a:cubicBezTo>
                  <a:lnTo>
                    <a:pt x="925398" y="1203225"/>
                  </a:lnTo>
                  <a:lnTo>
                    <a:pt x="933553" y="1149790"/>
                  </a:lnTo>
                  <a:cubicBezTo>
                    <a:pt x="943144" y="1102920"/>
                    <a:pt x="955012" y="1056879"/>
                    <a:pt x="969037" y="1011788"/>
                  </a:cubicBezTo>
                  <a:lnTo>
                    <a:pt x="1012886" y="891982"/>
                  </a:lnTo>
                  <a:close/>
                  <a:moveTo>
                    <a:pt x="2344297" y="0"/>
                  </a:moveTo>
                  <a:cubicBezTo>
                    <a:pt x="3139587" y="0"/>
                    <a:pt x="3784297" y="644710"/>
                    <a:pt x="3784297" y="1440000"/>
                  </a:cubicBezTo>
                  <a:cubicBezTo>
                    <a:pt x="3784297" y="2235290"/>
                    <a:pt x="3139587" y="2880000"/>
                    <a:pt x="2344297" y="2880000"/>
                  </a:cubicBezTo>
                  <a:cubicBezTo>
                    <a:pt x="1946652" y="2880000"/>
                    <a:pt x="1586652" y="2718823"/>
                    <a:pt x="1326063" y="2458234"/>
                  </a:cubicBezTo>
                  <a:lnTo>
                    <a:pt x="1269737" y="2396259"/>
                  </a:lnTo>
                  <a:lnTo>
                    <a:pt x="1250803" y="2416138"/>
                  </a:lnTo>
                  <a:cubicBezTo>
                    <a:pt x="1199050" y="2462988"/>
                    <a:pt x="1139359" y="2503190"/>
                    <a:pt x="1071730" y="2536746"/>
                  </a:cubicBezTo>
                  <a:cubicBezTo>
                    <a:pt x="936473" y="2603858"/>
                    <a:pt x="776953" y="2637415"/>
                    <a:pt x="593169" y="2637415"/>
                  </a:cubicBezTo>
                  <a:cubicBezTo>
                    <a:pt x="490952" y="2637415"/>
                    <a:pt x="384347" y="2628638"/>
                    <a:pt x="273353" y="2611086"/>
                  </a:cubicBezTo>
                  <a:cubicBezTo>
                    <a:pt x="162360" y="2593534"/>
                    <a:pt x="71242" y="2571335"/>
                    <a:pt x="0" y="2544490"/>
                  </a:cubicBezTo>
                  <a:lnTo>
                    <a:pt x="0" y="2030307"/>
                  </a:lnTo>
                  <a:cubicBezTo>
                    <a:pt x="154874" y="2112907"/>
                    <a:pt x="318525" y="2154207"/>
                    <a:pt x="490952" y="2154207"/>
                  </a:cubicBezTo>
                  <a:cubicBezTo>
                    <a:pt x="604526" y="2154207"/>
                    <a:pt x="690481" y="2133557"/>
                    <a:pt x="748817" y="2092257"/>
                  </a:cubicBezTo>
                  <a:cubicBezTo>
                    <a:pt x="807153" y="2050957"/>
                    <a:pt x="836321" y="1992621"/>
                    <a:pt x="836321" y="1917249"/>
                  </a:cubicBezTo>
                  <a:cubicBezTo>
                    <a:pt x="836321" y="1754115"/>
                    <a:pt x="701064" y="1672548"/>
                    <a:pt x="430551" y="1672548"/>
                  </a:cubicBezTo>
                  <a:cubicBezTo>
                    <a:pt x="295294" y="1672548"/>
                    <a:pt x="169846" y="1685454"/>
                    <a:pt x="54206" y="1711267"/>
                  </a:cubicBezTo>
                  <a:lnTo>
                    <a:pt x="137838" y="377799"/>
                  </a:lnTo>
                  <a:lnTo>
                    <a:pt x="1374440" y="377799"/>
                  </a:lnTo>
                  <a:lnTo>
                    <a:pt x="1428323" y="328826"/>
                  </a:lnTo>
                  <a:cubicBezTo>
                    <a:pt x="1677240" y="123402"/>
                    <a:pt x="1996358" y="0"/>
                    <a:pt x="2344297" y="0"/>
                  </a:cubicBezTo>
                  <a:close/>
                </a:path>
              </a:pathLst>
            </a:custGeom>
            <a:solidFill>
              <a:schemeClr val="bg1"/>
            </a:solidFill>
            <a:ln w="76200">
              <a:solidFill>
                <a:srgbClr val="A01414"/>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rgbClr val="870319"/>
                  </a:solidFill>
                </a:ln>
                <a:solidFill>
                  <a:schemeClr val="bg1"/>
                </a:solidFill>
                <a:latin typeface="Segoe UI Black" panose="020B0A02040204020203" pitchFamily="34" charset="0"/>
              </a:endParaRPr>
            </a:p>
          </p:txBody>
        </p:sp>
        <p:sp>
          <p:nvSpPr>
            <p:cNvPr id="15" name="フローチャート: 結合子 14">
              <a:extLst>
                <a:ext uri="{FF2B5EF4-FFF2-40B4-BE49-F238E27FC236}">
                  <a16:creationId xmlns:a16="http://schemas.microsoft.com/office/drawing/2014/main" id="{D5D6263B-2C9F-F4A1-9186-955C5C6E1672}"/>
                </a:ext>
              </a:extLst>
            </p:cNvPr>
            <p:cNvSpPr/>
            <p:nvPr/>
          </p:nvSpPr>
          <p:spPr>
            <a:xfrm>
              <a:off x="1080000" y="2520000"/>
              <a:ext cx="1800000" cy="1800000"/>
            </a:xfrm>
            <a:prstGeom prst="flowChartConnector">
              <a:avLst/>
            </a:prstGeom>
            <a:solidFill>
              <a:srgbClr val="A01414"/>
            </a:solidFill>
            <a:ln w="76200">
              <a:solidFill>
                <a:srgbClr val="A01414"/>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ja-JP" altLang="en-US" b="1" dirty="0">
                  <a:solidFill>
                    <a:prstClr val="white"/>
                  </a:solidFill>
                  <a:latin typeface="BIZ UDPゴシック" panose="020B0400000000000000" pitchFamily="50" charset="-128"/>
                  <a:ea typeface="BIZ UDPゴシック" panose="020B0400000000000000" pitchFamily="50" charset="-128"/>
                </a:rPr>
                <a:t>臨床研究の出発点</a:t>
              </a:r>
              <a:endParaRPr lang="ja-JP" altLang="en-US" b="1" dirty="0">
                <a:solidFill>
                  <a:prstClr val="white"/>
                </a:solidFill>
                <a:latin typeface="BIZ UDゴシック" panose="020B0400000000000000" pitchFamily="49" charset="-128"/>
                <a:ea typeface="BIZ UDゴシック" panose="020B0400000000000000" pitchFamily="49" charset="-128"/>
              </a:endParaRPr>
            </a:p>
          </p:txBody>
        </p:sp>
      </p:grpSp>
      <p:sp>
        <p:nvSpPr>
          <p:cNvPr id="21" name="四角形: 角を丸くする 20">
            <a:extLst>
              <a:ext uri="{FF2B5EF4-FFF2-40B4-BE49-F238E27FC236}">
                <a16:creationId xmlns:a16="http://schemas.microsoft.com/office/drawing/2014/main" id="{FB08D4AC-1040-B5FF-7C9D-F60B9FC47EE5}"/>
              </a:ext>
            </a:extLst>
          </p:cNvPr>
          <p:cNvSpPr/>
          <p:nvPr/>
        </p:nvSpPr>
        <p:spPr>
          <a:xfrm>
            <a:off x="3369527" y="245525"/>
            <a:ext cx="4019517" cy="4367295"/>
          </a:xfrm>
          <a:prstGeom prst="roundRect">
            <a:avLst>
              <a:gd name="adj" fmla="val 4916"/>
            </a:avLst>
          </a:prstGeom>
          <a:solidFill>
            <a:srgbClr val="FF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7E70954C-50E2-F2C9-516B-CC9CCEDDB48B}"/>
              </a:ext>
            </a:extLst>
          </p:cNvPr>
          <p:cNvSpPr/>
          <p:nvPr/>
        </p:nvSpPr>
        <p:spPr>
          <a:xfrm>
            <a:off x="3447980" y="325359"/>
            <a:ext cx="3862613" cy="4215283"/>
          </a:xfrm>
          <a:prstGeom prst="roundRect">
            <a:avLst>
              <a:gd name="adj" fmla="val 3468"/>
            </a:avLst>
          </a:prstGeom>
          <a:solidFill>
            <a:srgbClr val="FFDDDD"/>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8" name="グループ化 47">
            <a:extLst>
              <a:ext uri="{FF2B5EF4-FFF2-40B4-BE49-F238E27FC236}">
                <a16:creationId xmlns:a16="http://schemas.microsoft.com/office/drawing/2014/main" id="{E0F060A0-800C-515C-AE9C-E86FFA42F525}"/>
              </a:ext>
            </a:extLst>
          </p:cNvPr>
          <p:cNvGrpSpPr/>
          <p:nvPr/>
        </p:nvGrpSpPr>
        <p:grpSpPr>
          <a:xfrm>
            <a:off x="3588346" y="227138"/>
            <a:ext cx="8388492" cy="6318465"/>
            <a:chOff x="4190116" y="245525"/>
            <a:chExt cx="7668462" cy="6318465"/>
          </a:xfrm>
        </p:grpSpPr>
        <p:sp>
          <p:nvSpPr>
            <p:cNvPr id="26" name="四角形: 角を丸くする 25">
              <a:extLst>
                <a:ext uri="{FF2B5EF4-FFF2-40B4-BE49-F238E27FC236}">
                  <a16:creationId xmlns:a16="http://schemas.microsoft.com/office/drawing/2014/main" id="{613F7DAC-0A49-461C-0C54-85E6E1B4C2E6}"/>
                </a:ext>
              </a:extLst>
            </p:cNvPr>
            <p:cNvSpPr/>
            <p:nvPr/>
          </p:nvSpPr>
          <p:spPr>
            <a:xfrm>
              <a:off x="8184078" y="245525"/>
              <a:ext cx="3674500" cy="6318465"/>
            </a:xfrm>
            <a:prstGeom prst="roundRect">
              <a:avLst>
                <a:gd name="adj" fmla="val 3089"/>
              </a:avLst>
            </a:prstGeom>
            <a:solidFill>
              <a:srgbClr val="FF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DEA2D28D-AD9A-3893-CCE5-9681739E3410}"/>
                </a:ext>
              </a:extLst>
            </p:cNvPr>
            <p:cNvSpPr/>
            <p:nvPr/>
          </p:nvSpPr>
          <p:spPr>
            <a:xfrm>
              <a:off x="8262529" y="325359"/>
              <a:ext cx="3529565" cy="6176175"/>
            </a:xfrm>
            <a:prstGeom prst="roundRect">
              <a:avLst>
                <a:gd name="adj" fmla="val 2689"/>
              </a:avLst>
            </a:prstGeom>
            <a:solidFill>
              <a:srgbClr val="FFC9C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30FFBCCE-E658-E329-F656-723FEEDB1196}"/>
                </a:ext>
              </a:extLst>
            </p:cNvPr>
            <p:cNvSpPr txBox="1"/>
            <p:nvPr/>
          </p:nvSpPr>
          <p:spPr>
            <a:xfrm>
              <a:off x="8483469" y="1375338"/>
              <a:ext cx="3168393" cy="4983538"/>
            </a:xfrm>
            <a:prstGeom prst="rect">
              <a:avLst/>
            </a:prstGeom>
            <a:noFill/>
          </p:spPr>
          <p:txBody>
            <a:bodyPr wrap="square" lIns="72000" tIns="72000" rIns="72000" bIns="72000" rtlCol="0" anchor="t">
              <a:noAutofit/>
            </a:bodyPr>
            <a:lstStyle/>
            <a:p>
              <a:r>
                <a:rPr lang="ja-JP" altLang="en-US" sz="1400" b="1" dirty="0">
                  <a:latin typeface="BIZ UDPゴシック" panose="020B0400000000000000" pitchFamily="50" charset="-128"/>
                  <a:ea typeface="BIZ UDPゴシック" panose="020B0400000000000000" pitchFamily="50" charset="-128"/>
                </a:rPr>
                <a:t>➤ 診療ガイドライン</a:t>
              </a:r>
              <a:endParaRPr lang="en-US" altLang="ja-JP" sz="1400" b="1" dirty="0">
                <a:latin typeface="BIZ UDPゴシック" panose="020B0400000000000000" pitchFamily="50" charset="-128"/>
                <a:ea typeface="BIZ UDPゴシック" panose="020B0400000000000000" pitchFamily="50" charset="-128"/>
              </a:endParaRPr>
            </a:p>
            <a:p>
              <a:endParaRPr lang="en-US" altLang="ja-JP" sz="800" b="1" dirty="0">
                <a:latin typeface="BIZ UDPゴシック" panose="020B0400000000000000" pitchFamily="50" charset="-128"/>
                <a:ea typeface="BIZ UDPゴシック" panose="020B0400000000000000" pitchFamily="50" charset="-128"/>
              </a:endParaRPr>
            </a:p>
            <a:p>
              <a:r>
                <a:rPr lang="en-US" altLang="ja-JP" sz="1100" b="1" dirty="0">
                  <a:latin typeface="BIZ UDPゴシック" panose="020B0400000000000000" pitchFamily="50" charset="-128"/>
                  <a:ea typeface="BIZ UDPゴシック" panose="020B0400000000000000" pitchFamily="50" charset="-128"/>
                </a:rPr>
                <a:t>ex.</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en-US" altLang="ja-JP" sz="1100" b="1" dirty="0">
                  <a:latin typeface="BIZ UDPゴシック" panose="020B0400000000000000" pitchFamily="50" charset="-128"/>
                  <a:ea typeface="BIZ UDPゴシック" panose="020B0400000000000000" pitchFamily="50" charset="-128"/>
                </a:rPr>
                <a:t>Minds</a:t>
              </a:r>
              <a:r>
                <a:rPr lang="ja-JP" altLang="en-US" sz="1100" b="1" dirty="0">
                  <a:latin typeface="BIZ UDPゴシック" panose="020B0400000000000000" pitchFamily="50" charset="-128"/>
                  <a:ea typeface="BIZ UDPゴシック" panose="020B0400000000000000" pitchFamily="50" charset="-128"/>
                </a:rPr>
                <a:t>ガイドラインライブラリ</a:t>
              </a:r>
              <a:endParaRPr lang="en-US" altLang="ja-JP" sz="1100" b="1" dirty="0">
                <a:latin typeface="BIZ UDPゴシック" panose="020B0400000000000000" pitchFamily="50" charset="-128"/>
                <a:ea typeface="BIZ UDPゴシック" panose="020B0400000000000000" pitchFamily="50" charset="-128"/>
              </a:endParaRPr>
            </a:p>
            <a:p>
              <a:r>
                <a:rPr lang="zh-TW" altLang="en-US" sz="1100" dirty="0">
                  <a:latin typeface="BIZ UDPゴシック" panose="020B0400000000000000" pitchFamily="50" charset="-128"/>
                  <a:ea typeface="BIZ UDPゴシック" panose="020B0400000000000000" pitchFamily="50" charset="-128"/>
                </a:rPr>
                <a:t>    </a:t>
              </a:r>
              <a:r>
                <a:rPr lang="zh-TW" altLang="en-US" sz="900" dirty="0">
                  <a:latin typeface="BIZ UDPゴシック" panose="020B0400000000000000" pitchFamily="50" charset="-128"/>
                  <a:ea typeface="BIZ UDPゴシック" panose="020B0400000000000000" pitchFamily="50" charset="-128"/>
                </a:rPr>
                <a:t>公益財団法人 日本医療機能評価機構</a:t>
              </a:r>
              <a:r>
                <a:rPr lang="ja-JP" altLang="en-US" sz="900" dirty="0">
                  <a:latin typeface="BIZ UDPゴシック" panose="020B0400000000000000" pitchFamily="50" charset="-128"/>
                  <a:ea typeface="BIZ UDPゴシック" panose="020B0400000000000000" pitchFamily="50" charset="-128"/>
                </a:rPr>
                <a:t>サイト</a:t>
              </a:r>
              <a:endParaRPr lang="en-US" altLang="ja-JP" sz="900" dirty="0">
                <a:latin typeface="BIZ UDPゴシック" panose="020B0400000000000000" pitchFamily="50" charset="-128"/>
                <a:ea typeface="BIZ UDPゴシック" panose="020B0400000000000000" pitchFamily="50" charset="-128"/>
              </a:endParaRPr>
            </a:p>
            <a:p>
              <a:r>
                <a:rPr lang="ja-JP" altLang="en-US" sz="1100">
                  <a:latin typeface="BIZ UDPゴシック" panose="020B0400000000000000" pitchFamily="50" charset="-128"/>
                  <a:ea typeface="BIZ UDPゴシック"/>
                </a:rPr>
                <a:t>    </a:t>
              </a:r>
              <a:r>
                <a:rPr lang="ja-JP" altLang="en-US" sz="900">
                  <a:latin typeface="BIZ UDPゴシック" panose="020B0400000000000000" pitchFamily="50" charset="-128"/>
                  <a:ea typeface="BIZ UDPゴシック"/>
                </a:rPr>
                <a:t>➤</a:t>
              </a:r>
              <a:r>
                <a:rPr lang="en-US" altLang="ja-JP" sz="900" dirty="0">
                  <a:latin typeface="BIZ UDPゴシック" panose="020B0400000000000000" pitchFamily="50" charset="-128"/>
                  <a:ea typeface="BIZ UDPゴシック"/>
                  <a:hlinkClick r:id="rId2"/>
                </a:rPr>
                <a:t>https://minds.jcqhc.or.jp/</a:t>
              </a:r>
              <a:endParaRPr lang="en-US" altLang="ja-JP" sz="900">
                <a:latin typeface="BIZ UDPゴシック" panose="020B0400000000000000" pitchFamily="50" charset="-128"/>
                <a:ea typeface="BIZ UDPゴシック"/>
              </a:endParaRPr>
            </a:p>
            <a:p>
              <a:pPr marL="171450" indent="-171450">
                <a:buFont typeface="Arial" panose="020B0604020202020204" pitchFamily="34" charset="0"/>
                <a:buChar char="•"/>
              </a:pPr>
              <a:endParaRPr lang="en-US" altLang="ja-JP" sz="800" b="1"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en-US" altLang="ja-JP" sz="1100" b="1" dirty="0">
                  <a:latin typeface="BIZ UDPゴシック" panose="020B0400000000000000" pitchFamily="50" charset="-128"/>
                  <a:ea typeface="BIZ UDPゴシック" panose="020B0400000000000000" pitchFamily="50" charset="-128"/>
                </a:rPr>
                <a:t>Toho </a:t>
              </a:r>
              <a:r>
                <a:rPr lang="ja-JP" altLang="en-US" sz="1100" b="1" dirty="0">
                  <a:latin typeface="BIZ UDPゴシック" panose="020B0400000000000000" pitchFamily="50" charset="-128"/>
                  <a:ea typeface="BIZ UDPゴシック" panose="020B0400000000000000" pitchFamily="50" charset="-128"/>
                </a:rPr>
                <a:t>大学 診療ガイドライン情報データベース</a:t>
              </a:r>
              <a:endParaRPr lang="en-US" altLang="ja-JP" sz="1100" b="1"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東邦大学医学メディアセンター／医学中央雑誌刊行会サイト</a:t>
              </a:r>
            </a:p>
            <a:p>
              <a:r>
                <a:rPr lang="ja-JP" altLang="en-US" sz="900" dirty="0">
                  <a:latin typeface="BIZ UDPゴシック" panose="020B0400000000000000" pitchFamily="50" charset="-128"/>
                  <a:ea typeface="BIZ UDPゴシック" panose="020B0400000000000000" pitchFamily="50" charset="-128"/>
                </a:rPr>
                <a:t>    ➤ </a:t>
              </a:r>
              <a:r>
                <a:rPr lang="en-US" altLang="ja-JP" sz="900" dirty="0">
                  <a:latin typeface="BIZ UDPゴシック" panose="020B0400000000000000" pitchFamily="50" charset="-128"/>
                  <a:ea typeface="BIZ UDPゴシック" panose="020B0400000000000000" pitchFamily="50" charset="-128"/>
                  <a:hlinkClick r:id="rId3"/>
                </a:rPr>
                <a:t>https://guideline.jamas.or.jp/</a:t>
              </a:r>
              <a:endParaRPr lang="ja-JP" altLang="en-US" sz="9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100" b="1" dirty="0">
                  <a:latin typeface="BIZ UDPゴシック" panose="020B0400000000000000" pitchFamily="50" charset="-128"/>
                  <a:ea typeface="BIZ UDPゴシック" panose="020B0400000000000000" pitchFamily="50" charset="-128"/>
                </a:rPr>
                <a:t>各専門学会</a:t>
              </a:r>
              <a:endParaRPr lang="en-US" altLang="ja-JP" sz="1100" b="1"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1100" b="1"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 国内外の文献</a:t>
              </a:r>
              <a:endParaRPr lang="en-US" altLang="ja-JP" sz="1400" b="1" dirty="0">
                <a:latin typeface="BIZ UDPゴシック" panose="020B0400000000000000" pitchFamily="50" charset="-128"/>
                <a:ea typeface="BIZ UDPゴシック" panose="020B0400000000000000" pitchFamily="50" charset="-128"/>
              </a:endParaRPr>
            </a:p>
            <a:p>
              <a:endParaRPr lang="en-US" altLang="ja-JP" sz="800" b="1" dirty="0">
                <a:latin typeface="BIZ UDPゴシック" panose="020B0400000000000000" pitchFamily="50" charset="-128"/>
                <a:ea typeface="BIZ UDPゴシック" panose="020B0400000000000000" pitchFamily="50" charset="-128"/>
              </a:endParaRPr>
            </a:p>
            <a:p>
              <a:r>
                <a:rPr lang="en-US" altLang="ja-JP" sz="1100" b="1" dirty="0">
                  <a:latin typeface="BIZ UDPゴシック" panose="020B0400000000000000" pitchFamily="50" charset="-128"/>
                  <a:ea typeface="BIZ UDPゴシック" panose="020B0400000000000000" pitchFamily="50" charset="-128"/>
                </a:rPr>
                <a:t>ex.</a:t>
              </a:r>
            </a:p>
            <a:p>
              <a:pPr marL="171450" indent="-171450">
                <a:buFont typeface="Arial" panose="020B0604020202020204" pitchFamily="34" charset="0"/>
                <a:buChar char="•"/>
              </a:pPr>
              <a:r>
                <a:rPr lang="en-US" altLang="ja-JP" sz="1100" b="1" dirty="0">
                  <a:latin typeface="BIZ UDPゴシック" panose="020B0400000000000000" pitchFamily="50" charset="-128"/>
                  <a:ea typeface="BIZ UDPゴシック" panose="020B0400000000000000" pitchFamily="50" charset="-128"/>
                </a:rPr>
                <a:t>PubMed </a:t>
              </a:r>
              <a:r>
                <a:rPr lang="ja-JP" altLang="en-US" sz="1100" b="1" dirty="0">
                  <a:latin typeface="BIZ UDPゴシック" panose="020B0400000000000000" pitchFamily="50" charset="-128"/>
                  <a:ea typeface="BIZ UDPゴシック" panose="020B0400000000000000" pitchFamily="50" charset="-128"/>
                </a:rPr>
                <a:t>（パブメド） </a:t>
              </a:r>
              <a:r>
                <a:rPr lang="ja-JP" altLang="en-US" sz="900" b="1"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米国</a:t>
              </a:r>
              <a:r>
                <a:rPr lang="en-US" altLang="ja-JP" sz="900" dirty="0">
                  <a:latin typeface="BIZ UDPゴシック" panose="020B0400000000000000" pitchFamily="50" charset="-128"/>
                  <a:ea typeface="BIZ UDPゴシック" panose="020B0400000000000000" pitchFamily="50" charset="-128"/>
                </a:rPr>
                <a:t>NIH</a:t>
              </a:r>
              <a:r>
                <a:rPr lang="ja-JP" altLang="en-US" sz="900" dirty="0">
                  <a:latin typeface="BIZ UDPゴシック" panose="020B0400000000000000" pitchFamily="50" charset="-128"/>
                  <a:ea typeface="BIZ UDPゴシック" panose="020B0400000000000000" pitchFamily="50" charset="-128"/>
                </a:rPr>
                <a:t>）</a:t>
              </a:r>
              <a:endParaRPr lang="en-US" altLang="ja-JP" sz="9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 </a:t>
              </a:r>
              <a:r>
                <a:rPr lang="en-US" altLang="ja-JP" sz="800" dirty="0">
                  <a:latin typeface="BIZ UDPゴシック" panose="020B0400000000000000" pitchFamily="50" charset="-128"/>
                  <a:ea typeface="BIZ UDPゴシック" panose="020B0400000000000000" pitchFamily="50" charset="-128"/>
                  <a:hlinkClick r:id="rId4"/>
                </a:rPr>
                <a:t>https://pubmed.ncbi.nlm.nih.gov/</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en-US" altLang="ja-JP" sz="1100" b="1" dirty="0" err="1">
                  <a:latin typeface="BIZ UDPゴシック" panose="020B0400000000000000" pitchFamily="50" charset="-128"/>
                  <a:ea typeface="BIZ UDPゴシック"/>
                </a:rPr>
                <a:t>CiNii</a:t>
              </a:r>
              <a:r>
                <a:rPr lang="en-US" altLang="ja-JP" sz="1100" b="1" dirty="0">
                  <a:latin typeface="BIZ UDPゴシック" panose="020B0400000000000000" pitchFamily="50" charset="-128"/>
                  <a:ea typeface="BIZ UDPゴシック"/>
                </a:rPr>
                <a:t> Articles </a:t>
              </a:r>
              <a:r>
                <a:rPr lang="ja-JP" altLang="en-US" sz="1100" b="1">
                  <a:latin typeface="BIZ UDPゴシック" panose="020B0400000000000000" pitchFamily="50" charset="-128"/>
                  <a:ea typeface="BIZ UDPゴシック"/>
                </a:rPr>
                <a:t>（サイニィ） </a:t>
              </a:r>
              <a:r>
                <a:rPr lang="zh-CN" altLang="en-US" sz="900">
                  <a:latin typeface="BIZ UDPゴシック" panose="020B0400000000000000" pitchFamily="50" charset="-128"/>
                  <a:ea typeface="BIZ UDPゴシック" panose="020B0400000000000000" pitchFamily="50" charset="-128"/>
                </a:rPr>
                <a:t>（国立情報学研究所）</a:t>
              </a:r>
              <a:endParaRPr lang="en-US" altLang="ja-JP" sz="900" b="1">
                <a:latin typeface="BIZ UDPゴシック" panose="020B0400000000000000" pitchFamily="50" charset="-128"/>
                <a:ea typeface="BIZ UDPゴシック"/>
              </a:endParaRPr>
            </a:p>
            <a:p>
              <a:r>
                <a:rPr lang="ja-JP" altLang="en-US" sz="800" dirty="0">
                  <a:latin typeface="BIZ UDPゴシック" panose="020B0400000000000000" pitchFamily="50" charset="-128"/>
                  <a:ea typeface="BIZ UDPゴシック" panose="020B0400000000000000" pitchFamily="50" charset="-128"/>
                </a:rPr>
                <a:t>     ➤ </a:t>
              </a:r>
              <a:r>
                <a:rPr lang="en-US" altLang="ja-JP" sz="800" dirty="0">
                  <a:latin typeface="BIZ UDPゴシック" panose="020B0400000000000000" pitchFamily="50" charset="-128"/>
                  <a:ea typeface="BIZ UDPゴシック" panose="020B0400000000000000" pitchFamily="50" charset="-128"/>
                  <a:hlinkClick r:id="rId5"/>
                </a:rPr>
                <a:t>https://ci.nii.ac.jp/</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en-US" altLang="ja-JP" sz="1100" b="1" dirty="0">
                  <a:latin typeface="BIZ UDPゴシック" panose="020B0400000000000000" pitchFamily="50" charset="-128"/>
                  <a:ea typeface="BIZ UDPゴシック" panose="020B0400000000000000" pitchFamily="50" charset="-128"/>
                </a:rPr>
                <a:t>Cochrane Library </a:t>
              </a:r>
              <a:r>
                <a:rPr lang="ja-JP" altLang="en-US" sz="1100" b="1" dirty="0">
                  <a:latin typeface="BIZ UDPゴシック" panose="020B0400000000000000" pitchFamily="50" charset="-128"/>
                  <a:ea typeface="BIZ UDPゴシック" panose="020B0400000000000000" pitchFamily="50" charset="-128"/>
                </a:rPr>
                <a:t>（コクランライブラリ）</a:t>
              </a:r>
              <a:endParaRPr lang="en-US" altLang="ja-JP" sz="1100" b="1"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 </a:t>
              </a:r>
              <a:r>
                <a:rPr lang="en-US" altLang="ja-JP" sz="800" dirty="0">
                  <a:latin typeface="BIZ UDPゴシック" panose="020B0400000000000000" pitchFamily="50" charset="-128"/>
                  <a:ea typeface="BIZ UDPゴシック" panose="020B0400000000000000" pitchFamily="50" charset="-128"/>
                  <a:hlinkClick r:id="rId6"/>
                </a:rPr>
                <a:t>https://www.cochranelibrary.com/</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en-US" altLang="ja-JP" sz="1100" b="1" dirty="0">
                  <a:latin typeface="BIZ UDPゴシック" panose="020B0400000000000000" pitchFamily="50" charset="-128"/>
                  <a:ea typeface="BIZ UDPゴシック" panose="020B0400000000000000" pitchFamily="50" charset="-128"/>
                </a:rPr>
                <a:t>ClinicalTrials.gov </a:t>
              </a:r>
              <a:r>
                <a:rPr lang="ja-JP" altLang="en-US" sz="900" dirty="0">
                  <a:latin typeface="BIZ UDPゴシック" panose="020B0400000000000000" pitchFamily="50" charset="-128"/>
                  <a:ea typeface="BIZ UDPゴシック" panose="020B0400000000000000" pitchFamily="50" charset="-128"/>
                </a:rPr>
                <a:t>（米国</a:t>
              </a:r>
              <a:r>
                <a:rPr lang="en-US" altLang="ja-JP" sz="900" dirty="0">
                  <a:latin typeface="BIZ UDPゴシック" panose="020B0400000000000000" pitchFamily="50" charset="-128"/>
                  <a:ea typeface="BIZ UDPゴシック" panose="020B0400000000000000" pitchFamily="50" charset="-128"/>
                </a:rPr>
                <a:t>NIH</a:t>
              </a:r>
              <a:r>
                <a:rPr lang="ja-JP" altLang="en-US" sz="900" dirty="0">
                  <a:latin typeface="BIZ UDPゴシック" panose="020B0400000000000000" pitchFamily="50" charset="-128"/>
                  <a:ea typeface="BIZ UDPゴシック" panose="020B0400000000000000" pitchFamily="50" charset="-128"/>
                </a:rPr>
                <a:t>）</a:t>
              </a:r>
              <a:endParaRPr lang="en-US" altLang="ja-JP" sz="900" b="1"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 </a:t>
              </a:r>
              <a:r>
                <a:rPr lang="en-US" altLang="ja-JP" sz="800" dirty="0">
                  <a:latin typeface="BIZ UDPゴシック" panose="020B0400000000000000" pitchFamily="50" charset="-128"/>
                  <a:ea typeface="BIZ UDPゴシック" panose="020B0400000000000000" pitchFamily="50" charset="-128"/>
                  <a:hlinkClick r:id="rId7"/>
                </a:rPr>
                <a:t>https://clinicaltrials.gov/</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en-US" altLang="ja-JP" sz="1100" b="1" dirty="0">
                  <a:latin typeface="BIZ UDPゴシック" panose="020B0400000000000000" pitchFamily="50" charset="-128"/>
                  <a:ea typeface="BIZ UDPゴシック" panose="020B0400000000000000" pitchFamily="50" charset="-128"/>
                </a:rPr>
                <a:t>jRCT </a:t>
              </a:r>
              <a:r>
                <a:rPr lang="ja-JP" altLang="en-US" sz="900" dirty="0">
                  <a:latin typeface="BIZ UDPゴシック" panose="020B0400000000000000" pitchFamily="50" charset="-128"/>
                  <a:ea typeface="BIZ UDPゴシック" panose="020B0400000000000000" pitchFamily="50" charset="-128"/>
                </a:rPr>
                <a:t>（厚生労働省）</a:t>
              </a:r>
              <a:endParaRPr lang="en-US" altLang="ja-JP" sz="9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 </a:t>
              </a:r>
              <a:r>
                <a:rPr lang="en-US" altLang="ja-JP" sz="800" dirty="0">
                  <a:latin typeface="BIZ UDPゴシック" panose="020B0400000000000000" pitchFamily="50" charset="-128"/>
                  <a:ea typeface="BIZ UDPゴシック" panose="020B0400000000000000" pitchFamily="50" charset="-128"/>
                  <a:hlinkClick r:id="rId8"/>
                </a:rPr>
                <a:t>https://jrct.mhlw.go.jp/</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en-US" altLang="ja-JP" sz="1100" b="1" dirty="0">
                  <a:latin typeface="BIZ UDPゴシック" panose="020B0400000000000000" pitchFamily="50" charset="-128"/>
                  <a:ea typeface="BIZ UDPゴシック" panose="020B0400000000000000" pitchFamily="50" charset="-128"/>
                </a:rPr>
                <a:t>J-STAGE </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JST</a:t>
              </a:r>
              <a:r>
                <a:rPr lang="ja-JP" altLang="en-US" sz="900" dirty="0">
                  <a:latin typeface="BIZ UDPゴシック" panose="020B0400000000000000" pitchFamily="50" charset="-128"/>
                  <a:ea typeface="BIZ UDPゴシック" panose="020B0400000000000000" pitchFamily="50" charset="-128"/>
                </a:rPr>
                <a:t>）</a:t>
              </a:r>
              <a:endParaRPr lang="en-US" altLang="ja-JP" sz="9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 </a:t>
              </a:r>
              <a:r>
                <a:rPr lang="en-US" altLang="ja-JP" sz="800" dirty="0">
                  <a:latin typeface="BIZ UDPゴシック" panose="020B0400000000000000" pitchFamily="50" charset="-128"/>
                  <a:ea typeface="BIZ UDPゴシック" panose="020B0400000000000000" pitchFamily="50" charset="-128"/>
                  <a:hlinkClick r:id="rId9"/>
                </a:rPr>
                <a:t>https://www.jstage.jst.go.jp/</a:t>
              </a:r>
              <a:endParaRPr lang="en-US" altLang="ja-JP" sz="800" dirty="0">
                <a:latin typeface="BIZ UDPゴシック" panose="020B0400000000000000" pitchFamily="50" charset="-128"/>
                <a:ea typeface="BIZ UDPゴシック" panose="020B0400000000000000" pitchFamily="50" charset="-128"/>
              </a:endParaRPr>
            </a:p>
          </p:txBody>
        </p:sp>
        <p:cxnSp>
          <p:nvCxnSpPr>
            <p:cNvPr id="30" name="直線コネクタ 29">
              <a:extLst>
                <a:ext uri="{FF2B5EF4-FFF2-40B4-BE49-F238E27FC236}">
                  <a16:creationId xmlns:a16="http://schemas.microsoft.com/office/drawing/2014/main" id="{68D12BD2-4CF0-0FE2-0016-C87B6DA850EE}"/>
                </a:ext>
              </a:extLst>
            </p:cNvPr>
            <p:cNvCxnSpPr>
              <a:cxnSpLocks/>
            </p:cNvCxnSpPr>
            <p:nvPr/>
          </p:nvCxnSpPr>
          <p:spPr>
            <a:xfrm>
              <a:off x="8332298" y="1232680"/>
              <a:ext cx="339002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7FE35195-E64A-3B91-B407-17F3B2D8A36A}"/>
                </a:ext>
              </a:extLst>
            </p:cNvPr>
            <p:cNvCxnSpPr>
              <a:cxnSpLocks/>
            </p:cNvCxnSpPr>
            <p:nvPr/>
          </p:nvCxnSpPr>
          <p:spPr>
            <a:xfrm>
              <a:off x="4190116" y="1242010"/>
              <a:ext cx="326887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 name="スライド番号プレースホルダー 12">
            <a:extLst>
              <a:ext uri="{FF2B5EF4-FFF2-40B4-BE49-F238E27FC236}">
                <a16:creationId xmlns:a16="http://schemas.microsoft.com/office/drawing/2014/main" id="{BFC0E204-64BB-2AAB-F528-B822972B913B}"/>
              </a:ext>
            </a:extLst>
          </p:cNvPr>
          <p:cNvSpPr>
            <a:spLocks noGrp="1"/>
          </p:cNvSpPr>
          <p:nvPr>
            <p:ph type="sldNum" sz="quarter" idx="12"/>
          </p:nvPr>
        </p:nvSpPr>
        <p:spPr>
          <a:xfrm>
            <a:off x="9312088" y="6471016"/>
            <a:ext cx="2743200" cy="365125"/>
          </a:xfrm>
        </p:spPr>
        <p:txBody>
          <a:bodyPr/>
          <a:lstStyle/>
          <a:p>
            <a:fld id="{16BB9C2D-C3C8-4FA1-A4EC-65CAF1B033D9}" type="slidenum">
              <a:rPr kumimoji="1" lang="ja-JP" altLang="en-US" smtClean="0"/>
              <a:t>14</a:t>
            </a:fld>
            <a:endParaRPr kumimoji="1" lang="ja-JP" altLang="en-US" dirty="0"/>
          </a:p>
        </p:txBody>
      </p:sp>
      <p:sp>
        <p:nvSpPr>
          <p:cNvPr id="40" name="テキスト ボックス 39">
            <a:extLst>
              <a:ext uri="{FF2B5EF4-FFF2-40B4-BE49-F238E27FC236}">
                <a16:creationId xmlns:a16="http://schemas.microsoft.com/office/drawing/2014/main" id="{B5CA9AE6-19F4-6F5F-4C19-7924AB385038}"/>
              </a:ext>
            </a:extLst>
          </p:cNvPr>
          <p:cNvSpPr txBox="1"/>
          <p:nvPr/>
        </p:nvSpPr>
        <p:spPr>
          <a:xfrm>
            <a:off x="3927087" y="589825"/>
            <a:ext cx="2898326"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臨床研究を始めるきっかけ</a:t>
            </a:r>
          </a:p>
        </p:txBody>
      </p:sp>
      <p:sp>
        <p:nvSpPr>
          <p:cNvPr id="42" name="テキスト ボックス 41">
            <a:extLst>
              <a:ext uri="{FF2B5EF4-FFF2-40B4-BE49-F238E27FC236}">
                <a16:creationId xmlns:a16="http://schemas.microsoft.com/office/drawing/2014/main" id="{05A7DDD9-67EB-2469-102C-FB39CA755847}"/>
              </a:ext>
            </a:extLst>
          </p:cNvPr>
          <p:cNvSpPr txBox="1"/>
          <p:nvPr/>
        </p:nvSpPr>
        <p:spPr>
          <a:xfrm>
            <a:off x="3746033" y="1514183"/>
            <a:ext cx="3260437" cy="646331"/>
          </a:xfrm>
          <a:prstGeom prst="rect">
            <a:avLst/>
          </a:prstGeom>
          <a:noFill/>
        </p:spPr>
        <p:txBody>
          <a:bodyPr wrap="squar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臨床現場で生じる疑問</a:t>
            </a:r>
            <a:endParaRPr kumimoji="1" lang="en-US" altLang="ja-JP" b="1" dirty="0">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CQ </a:t>
            </a:r>
            <a:r>
              <a:rPr lang="ja-JP" altLang="en-US"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クリニカルクエスチョン）</a:t>
            </a:r>
            <a:endParaRPr lang="en-US" altLang="ja-JP" sz="1400" b="1" dirty="0">
              <a:latin typeface="BIZ UDPゴシック" panose="020B0400000000000000" pitchFamily="50" charset="-128"/>
              <a:ea typeface="BIZ UDPゴシック" panose="020B0400000000000000" pitchFamily="50" charset="-128"/>
            </a:endParaRPr>
          </a:p>
        </p:txBody>
      </p:sp>
      <p:sp>
        <p:nvSpPr>
          <p:cNvPr id="46" name="思考の吹き出し: 雲形 45">
            <a:extLst>
              <a:ext uri="{FF2B5EF4-FFF2-40B4-BE49-F238E27FC236}">
                <a16:creationId xmlns:a16="http://schemas.microsoft.com/office/drawing/2014/main" id="{084DEA0A-E117-3BE9-C83F-4ECDD187E4DE}"/>
              </a:ext>
            </a:extLst>
          </p:cNvPr>
          <p:cNvSpPr/>
          <p:nvPr/>
        </p:nvSpPr>
        <p:spPr>
          <a:xfrm>
            <a:off x="3629678" y="2235236"/>
            <a:ext cx="2913702" cy="2159486"/>
          </a:xfrm>
          <a:prstGeom prst="cloudCallout">
            <a:avLst>
              <a:gd name="adj1" fmla="val 38163"/>
              <a:gd name="adj2" fmla="val 21853"/>
            </a:avLst>
          </a:prstGeom>
          <a:solidFill>
            <a:srgbClr val="FFCC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r>
              <a:rPr kumimoji="1" lang="en-US" altLang="ja-JP" sz="1200" dirty="0">
                <a:solidFill>
                  <a:schemeClr val="tx1"/>
                </a:solidFill>
                <a:latin typeface="BIZ UDPゴシック" panose="020B0400000000000000" pitchFamily="50" charset="-128"/>
                <a:ea typeface="BIZ UDPゴシック" panose="020B0400000000000000" pitchFamily="50" charset="-128"/>
              </a:rPr>
              <a:t>ex.</a:t>
            </a:r>
          </a:p>
          <a:p>
            <a:pPr marL="171450" indent="-171450">
              <a:buFont typeface="Arial" panose="020B0604020202020204" pitchFamily="34" charset="0"/>
              <a:buChar char="•"/>
            </a:pPr>
            <a:r>
              <a:rPr kumimoji="1" lang="ja-JP" altLang="en-US" sz="1200" dirty="0">
                <a:solidFill>
                  <a:schemeClr val="tx1"/>
                </a:solidFill>
                <a:latin typeface="BIZ UDPゴシック" panose="020B0400000000000000" pitchFamily="50" charset="-128"/>
                <a:ea typeface="BIZ UDPゴシック" panose="020B0400000000000000" pitchFamily="50" charset="-128"/>
              </a:rPr>
              <a:t>痛みの軽減</a:t>
            </a:r>
          </a:p>
          <a:p>
            <a:pPr marL="171450" indent="-171450">
              <a:buFont typeface="Arial" panose="020B0604020202020204" pitchFamily="34" charset="0"/>
              <a:buChar char="•"/>
            </a:pPr>
            <a:r>
              <a:rPr kumimoji="1" lang="ja-JP" altLang="en-US" sz="1200" dirty="0">
                <a:solidFill>
                  <a:schemeClr val="tx1"/>
                </a:solidFill>
                <a:latin typeface="BIZ UDPゴシック" panose="020B0400000000000000" pitchFamily="50" charset="-128"/>
                <a:ea typeface="BIZ UDPゴシック" panose="020B0400000000000000" pitchFamily="50" charset="-128"/>
              </a:rPr>
              <a:t>検査の適応</a:t>
            </a:r>
          </a:p>
          <a:p>
            <a:pPr marL="171450" indent="-171450">
              <a:buFont typeface="Arial" panose="020B0604020202020204" pitchFamily="34" charset="0"/>
              <a:buChar char="•"/>
            </a:pPr>
            <a:r>
              <a:rPr kumimoji="1" lang="ja-JP" altLang="en-US" sz="1200" dirty="0">
                <a:solidFill>
                  <a:schemeClr val="tx1"/>
                </a:solidFill>
                <a:latin typeface="BIZ UDPゴシック" panose="020B0400000000000000" pitchFamily="50" charset="-128"/>
                <a:ea typeface="BIZ UDPゴシック" panose="020B0400000000000000" pitchFamily="50" charset="-128"/>
              </a:rPr>
              <a:t>治療期間</a:t>
            </a:r>
          </a:p>
          <a:p>
            <a:pPr marL="171450" indent="-171450">
              <a:buFont typeface="Arial" panose="020B0604020202020204" pitchFamily="34" charset="0"/>
              <a:buChar char="•"/>
            </a:pPr>
            <a:r>
              <a:rPr kumimoji="1" lang="ja-JP" altLang="en-US" sz="1200" dirty="0">
                <a:solidFill>
                  <a:schemeClr val="tx1"/>
                </a:solidFill>
                <a:latin typeface="BIZ UDPゴシック" panose="020B0400000000000000" pitchFamily="50" charset="-128"/>
                <a:ea typeface="BIZ UDPゴシック" panose="020B0400000000000000" pitchFamily="50" charset="-128"/>
              </a:rPr>
              <a:t>診療方針</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治療強度</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200" dirty="0">
                <a:solidFill>
                  <a:schemeClr val="tx1"/>
                </a:solidFill>
                <a:latin typeface="BIZ UDPゴシック" panose="020B0400000000000000" pitchFamily="50" charset="-128"/>
                <a:ea typeface="BIZ UDPゴシック" panose="020B0400000000000000" pitchFamily="50" charset="-128"/>
              </a:rPr>
              <a:t>組み合わせ治療</a:t>
            </a:r>
          </a:p>
          <a:p>
            <a:pPr marL="171450" indent="-171450">
              <a:buFont typeface="Arial" panose="020B0604020202020204" pitchFamily="34" charset="0"/>
              <a:buChar char="•"/>
            </a:pPr>
            <a:r>
              <a:rPr kumimoji="1" lang="ja-JP" altLang="en-US" sz="1200" dirty="0">
                <a:solidFill>
                  <a:schemeClr val="tx1"/>
                </a:solidFill>
                <a:latin typeface="BIZ UDPゴシック" panose="020B0400000000000000" pitchFamily="50" charset="-128"/>
                <a:ea typeface="BIZ UDPゴシック" panose="020B0400000000000000" pitchFamily="50" charset="-128"/>
              </a:rPr>
              <a:t>他科コンサルタント</a:t>
            </a:r>
          </a:p>
        </p:txBody>
      </p:sp>
      <p:sp>
        <p:nvSpPr>
          <p:cNvPr id="47" name="二等辺三角形 46">
            <a:extLst>
              <a:ext uri="{FF2B5EF4-FFF2-40B4-BE49-F238E27FC236}">
                <a16:creationId xmlns:a16="http://schemas.microsoft.com/office/drawing/2014/main" id="{1E226160-97DF-596B-21E2-DEE9B45056BD}"/>
              </a:ext>
            </a:extLst>
          </p:cNvPr>
          <p:cNvSpPr/>
          <p:nvPr/>
        </p:nvSpPr>
        <p:spPr>
          <a:xfrm rot="5400000">
            <a:off x="7488905" y="2208137"/>
            <a:ext cx="452581" cy="327350"/>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08736038-638D-C73F-4422-535FEC9F30EF}"/>
              </a:ext>
            </a:extLst>
          </p:cNvPr>
          <p:cNvSpPr txBox="1"/>
          <p:nvPr/>
        </p:nvSpPr>
        <p:spPr>
          <a:xfrm>
            <a:off x="8891564" y="605570"/>
            <a:ext cx="2252406"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今ある情報</a:t>
            </a:r>
            <a:r>
              <a:rPr lang="ja-JP" altLang="en-US" b="1" dirty="0">
                <a:latin typeface="BIZ UDPゴシック" panose="020B0400000000000000" pitchFamily="50" charset="-128"/>
                <a:ea typeface="BIZ UDPゴシック" panose="020B0400000000000000" pitchFamily="50" charset="-128"/>
              </a:rPr>
              <a:t>をさがす</a:t>
            </a:r>
            <a:endParaRPr kumimoji="1" lang="ja-JP" altLang="en-US" b="1" dirty="0">
              <a:latin typeface="BIZ UDPゴシック" panose="020B0400000000000000" pitchFamily="50" charset="-128"/>
              <a:ea typeface="BIZ UDPゴシック" panose="020B0400000000000000" pitchFamily="50" charset="-128"/>
            </a:endParaRPr>
          </a:p>
        </p:txBody>
      </p:sp>
      <p:pic>
        <p:nvPicPr>
          <p:cNvPr id="52" name="Picture 4" descr="検索エンジンを使う人のイラスト">
            <a:extLst>
              <a:ext uri="{FF2B5EF4-FFF2-40B4-BE49-F238E27FC236}">
                <a16:creationId xmlns:a16="http://schemas.microsoft.com/office/drawing/2014/main" id="{5F773555-9548-A88F-9AB7-251854F47E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17078" y="5329554"/>
            <a:ext cx="1044894" cy="10109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聴診器と医者のイラスト（健康診断）">
            <a:extLst>
              <a:ext uri="{FF2B5EF4-FFF2-40B4-BE49-F238E27FC236}">
                <a16:creationId xmlns:a16="http://schemas.microsoft.com/office/drawing/2014/main" id="{7D18B2C4-F097-8336-843A-37E868897E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1308" y="3279083"/>
            <a:ext cx="1122283" cy="1040917"/>
          </a:xfrm>
          <a:prstGeom prst="rect">
            <a:avLst/>
          </a:prstGeom>
          <a:noFill/>
          <a:extLst>
            <a:ext uri="{909E8E84-426E-40DD-AFC4-6F175D3DCCD1}">
              <a14:hiddenFill xmlns:a14="http://schemas.microsoft.com/office/drawing/2010/main">
                <a:solidFill>
                  <a:srgbClr val="FFFFFF"/>
                </a:solidFill>
              </a14:hiddenFill>
            </a:ext>
          </a:extLst>
        </p:spPr>
      </p:pic>
      <p:sp>
        <p:nvSpPr>
          <p:cNvPr id="53" name="二等辺三角形 52">
            <a:extLst>
              <a:ext uri="{FF2B5EF4-FFF2-40B4-BE49-F238E27FC236}">
                <a16:creationId xmlns:a16="http://schemas.microsoft.com/office/drawing/2014/main" id="{73E8A10F-E850-F073-6634-AF92421EF635}"/>
              </a:ext>
            </a:extLst>
          </p:cNvPr>
          <p:cNvSpPr/>
          <p:nvPr/>
        </p:nvSpPr>
        <p:spPr>
          <a:xfrm rot="16200000">
            <a:off x="7446515" y="5541357"/>
            <a:ext cx="452581" cy="327350"/>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D6A892C9-EB79-7594-69F5-0C1519D2021F}"/>
              </a:ext>
            </a:extLst>
          </p:cNvPr>
          <p:cNvSpPr/>
          <p:nvPr/>
        </p:nvSpPr>
        <p:spPr>
          <a:xfrm>
            <a:off x="3369527" y="4963885"/>
            <a:ext cx="4019517" cy="1519261"/>
          </a:xfrm>
          <a:prstGeom prst="roundRect">
            <a:avLst>
              <a:gd name="adj" fmla="val 6766"/>
            </a:avLst>
          </a:prstGeom>
          <a:solidFill>
            <a:srgbClr val="FFAF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7519C54F-3980-B769-2974-4F2E5FFA8F4F}"/>
              </a:ext>
            </a:extLst>
          </p:cNvPr>
          <p:cNvSpPr/>
          <p:nvPr/>
        </p:nvSpPr>
        <p:spPr>
          <a:xfrm>
            <a:off x="3447980" y="5019035"/>
            <a:ext cx="3856545" cy="1371996"/>
          </a:xfrm>
          <a:prstGeom prst="roundRect">
            <a:avLst>
              <a:gd name="adj" fmla="val 5381"/>
            </a:avLst>
          </a:prstGeom>
          <a:solidFill>
            <a:srgbClr val="FFAFA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未解決の疑問は、</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臨床研究で明らかにする。</a:t>
            </a:r>
          </a:p>
        </p:txBody>
      </p:sp>
    </p:spTree>
    <p:extLst>
      <p:ext uri="{BB962C8B-B14F-4D97-AF65-F5344CB8AC3E}">
        <p14:creationId xmlns:p14="http://schemas.microsoft.com/office/powerpoint/2010/main" val="317886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18D0F-3652-17D5-F3F8-D80DA746FE56}"/>
            </a:ext>
          </a:extLst>
        </p:cNvPr>
        <p:cNvGrpSpPr/>
        <p:nvPr/>
      </p:nvGrpSpPr>
      <p:grpSpPr>
        <a:xfrm>
          <a:off x="0" y="0"/>
          <a:ext cx="0" cy="0"/>
          <a:chOff x="0" y="0"/>
          <a:chExt cx="0" cy="0"/>
        </a:xfrm>
      </p:grpSpPr>
      <p:sp>
        <p:nvSpPr>
          <p:cNvPr id="68" name="四角形: 角を丸くする 67">
            <a:extLst>
              <a:ext uri="{FF2B5EF4-FFF2-40B4-BE49-F238E27FC236}">
                <a16:creationId xmlns:a16="http://schemas.microsoft.com/office/drawing/2014/main" id="{6721D3A2-9437-79E5-A151-16B9CE52B1EA}"/>
              </a:ext>
            </a:extLst>
          </p:cNvPr>
          <p:cNvSpPr/>
          <p:nvPr/>
        </p:nvSpPr>
        <p:spPr>
          <a:xfrm>
            <a:off x="8903126" y="712913"/>
            <a:ext cx="3142264" cy="3473460"/>
          </a:xfrm>
          <a:prstGeom prst="roundRect">
            <a:avLst>
              <a:gd name="adj" fmla="val 4444"/>
            </a:avLst>
          </a:prstGeom>
          <a:solidFill>
            <a:srgbClr val="E59EDD"/>
          </a:solidFill>
          <a:ln w="254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8" name="四角形: 角を丸くする 57">
            <a:extLst>
              <a:ext uri="{FF2B5EF4-FFF2-40B4-BE49-F238E27FC236}">
                <a16:creationId xmlns:a16="http://schemas.microsoft.com/office/drawing/2014/main" id="{6E0D7B7D-E9A1-48A8-8537-1D187CEACA05}"/>
              </a:ext>
            </a:extLst>
          </p:cNvPr>
          <p:cNvSpPr/>
          <p:nvPr/>
        </p:nvSpPr>
        <p:spPr>
          <a:xfrm>
            <a:off x="8997390" y="772997"/>
            <a:ext cx="2969342" cy="3338136"/>
          </a:xfrm>
          <a:prstGeom prst="roundRect">
            <a:avLst>
              <a:gd name="adj" fmla="val 4444"/>
            </a:avLst>
          </a:prstGeom>
          <a:solidFill>
            <a:srgbClr val="E59EDD"/>
          </a:solidFill>
          <a:ln w="25400">
            <a:solidFill>
              <a:srgbClr val="50164A"/>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66" name="四角形: 角を丸くする 65">
            <a:extLst>
              <a:ext uri="{FF2B5EF4-FFF2-40B4-BE49-F238E27FC236}">
                <a16:creationId xmlns:a16="http://schemas.microsoft.com/office/drawing/2014/main" id="{B2D7DC5B-0368-ED30-E317-B56D2EAABBF3}"/>
              </a:ext>
            </a:extLst>
          </p:cNvPr>
          <p:cNvSpPr/>
          <p:nvPr/>
        </p:nvSpPr>
        <p:spPr>
          <a:xfrm>
            <a:off x="6989440" y="698446"/>
            <a:ext cx="1555133" cy="3502395"/>
          </a:xfrm>
          <a:prstGeom prst="roundRect">
            <a:avLst>
              <a:gd name="adj" fmla="val 6464"/>
            </a:avLst>
          </a:prstGeom>
          <a:solidFill>
            <a:srgbClr val="F0C8EB"/>
          </a:solidFill>
          <a:ln w="254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67" name="四角形: 角を丸くする 66">
            <a:extLst>
              <a:ext uri="{FF2B5EF4-FFF2-40B4-BE49-F238E27FC236}">
                <a16:creationId xmlns:a16="http://schemas.microsoft.com/office/drawing/2014/main" id="{C804C99D-BC7F-CEA3-89B5-256254640745}"/>
              </a:ext>
            </a:extLst>
          </p:cNvPr>
          <p:cNvSpPr/>
          <p:nvPr/>
        </p:nvSpPr>
        <p:spPr>
          <a:xfrm>
            <a:off x="7046607" y="772997"/>
            <a:ext cx="1415522" cy="3338136"/>
          </a:xfrm>
          <a:prstGeom prst="roundRect">
            <a:avLst>
              <a:gd name="adj" fmla="val 6550"/>
            </a:avLst>
          </a:prstGeom>
          <a:solidFill>
            <a:srgbClr val="F0C8EB"/>
          </a:solidFill>
          <a:ln w="25400">
            <a:solidFill>
              <a:srgbClr val="50164A"/>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65" name="四角形: 角を丸くする 64">
            <a:extLst>
              <a:ext uri="{FF2B5EF4-FFF2-40B4-BE49-F238E27FC236}">
                <a16:creationId xmlns:a16="http://schemas.microsoft.com/office/drawing/2014/main" id="{F10CCF75-88F4-D3EE-2DFC-CB99F11AC0C7}"/>
              </a:ext>
            </a:extLst>
          </p:cNvPr>
          <p:cNvSpPr/>
          <p:nvPr/>
        </p:nvSpPr>
        <p:spPr>
          <a:xfrm>
            <a:off x="3177535" y="698446"/>
            <a:ext cx="3551257" cy="3502395"/>
          </a:xfrm>
          <a:prstGeom prst="roundRect">
            <a:avLst>
              <a:gd name="adj" fmla="val 2198"/>
            </a:avLst>
          </a:prstGeom>
          <a:solidFill>
            <a:srgbClr val="F7E1F4"/>
          </a:solidFill>
          <a:ln w="254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1" name="四角形: 角を丸くする 50">
            <a:extLst>
              <a:ext uri="{FF2B5EF4-FFF2-40B4-BE49-F238E27FC236}">
                <a16:creationId xmlns:a16="http://schemas.microsoft.com/office/drawing/2014/main" id="{1CB9B4ED-3A6C-B066-9D73-040B8E8CA65D}"/>
              </a:ext>
            </a:extLst>
          </p:cNvPr>
          <p:cNvSpPr/>
          <p:nvPr/>
        </p:nvSpPr>
        <p:spPr>
          <a:xfrm>
            <a:off x="3263342" y="790073"/>
            <a:ext cx="3371186" cy="3321060"/>
          </a:xfrm>
          <a:prstGeom prst="roundRect">
            <a:avLst>
              <a:gd name="adj" fmla="val 2382"/>
            </a:avLst>
          </a:prstGeom>
          <a:solidFill>
            <a:srgbClr val="F7E1F4"/>
          </a:solidFill>
          <a:ln w="38100">
            <a:solidFill>
              <a:srgbClr val="50164A"/>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20EB593F-4059-20FE-442E-0BE4B9822D7D}"/>
              </a:ext>
            </a:extLst>
          </p:cNvPr>
          <p:cNvGrpSpPr/>
          <p:nvPr/>
        </p:nvGrpSpPr>
        <p:grpSpPr>
          <a:xfrm>
            <a:off x="146610" y="2361154"/>
            <a:ext cx="2880000" cy="2117327"/>
            <a:chOff x="146610" y="2361154"/>
            <a:chExt cx="2880000" cy="2117327"/>
          </a:xfrm>
        </p:grpSpPr>
        <p:sp>
          <p:nvSpPr>
            <p:cNvPr id="40" name="テキスト ボックス 39">
              <a:extLst>
                <a:ext uri="{FF2B5EF4-FFF2-40B4-BE49-F238E27FC236}">
                  <a16:creationId xmlns:a16="http://schemas.microsoft.com/office/drawing/2014/main" id="{B7689CE0-A0B7-E03F-BD73-15182AB1B3B6}"/>
                </a:ext>
              </a:extLst>
            </p:cNvPr>
            <p:cNvSpPr txBox="1">
              <a:spLocks noChangeAspect="1"/>
            </p:cNvSpPr>
            <p:nvPr/>
          </p:nvSpPr>
          <p:spPr>
            <a:xfrm>
              <a:off x="146610" y="2361154"/>
              <a:ext cx="2880000" cy="2117327"/>
            </a:xfrm>
            <a:custGeom>
              <a:avLst/>
              <a:gdLst/>
              <a:ahLst/>
              <a:cxnLst/>
              <a:rect l="l" t="t" r="r" b="b"/>
              <a:pathLst>
                <a:path w="3917405" h="2880000">
                  <a:moveTo>
                    <a:pt x="840968" y="1628774"/>
                  </a:moveTo>
                  <a:cubicBezTo>
                    <a:pt x="780050" y="1628774"/>
                    <a:pt x="733072" y="1653295"/>
                    <a:pt x="700032" y="1702339"/>
                  </a:cubicBezTo>
                  <a:cubicBezTo>
                    <a:pt x="666992" y="1751382"/>
                    <a:pt x="650472" y="1817720"/>
                    <a:pt x="650472" y="1901352"/>
                  </a:cubicBezTo>
                  <a:cubicBezTo>
                    <a:pt x="650472" y="1979822"/>
                    <a:pt x="668283" y="2044353"/>
                    <a:pt x="703904" y="2094945"/>
                  </a:cubicBezTo>
                  <a:cubicBezTo>
                    <a:pt x="739525" y="2145537"/>
                    <a:pt x="785213" y="2170833"/>
                    <a:pt x="840968" y="2170833"/>
                  </a:cubicBezTo>
                  <a:cubicBezTo>
                    <a:pt x="899820" y="2170833"/>
                    <a:pt x="946282" y="2145795"/>
                    <a:pt x="980355" y="2095719"/>
                  </a:cubicBezTo>
                  <a:cubicBezTo>
                    <a:pt x="1014427" y="2045643"/>
                    <a:pt x="1031463" y="1977757"/>
                    <a:pt x="1031463" y="1892060"/>
                  </a:cubicBezTo>
                  <a:cubicBezTo>
                    <a:pt x="1031463" y="1810493"/>
                    <a:pt x="1015717" y="1746220"/>
                    <a:pt x="984226" y="1699241"/>
                  </a:cubicBezTo>
                  <a:cubicBezTo>
                    <a:pt x="952735" y="1652263"/>
                    <a:pt x="904982" y="1628774"/>
                    <a:pt x="840968" y="1628774"/>
                  </a:cubicBezTo>
                  <a:close/>
                  <a:moveTo>
                    <a:pt x="1125936" y="854402"/>
                  </a:moveTo>
                  <a:cubicBezTo>
                    <a:pt x="984485" y="854402"/>
                    <a:pt x="869619" y="900607"/>
                    <a:pt x="781341" y="993015"/>
                  </a:cubicBezTo>
                  <a:cubicBezTo>
                    <a:pt x="693063" y="1085423"/>
                    <a:pt x="644277" y="1207516"/>
                    <a:pt x="634985" y="1359292"/>
                  </a:cubicBezTo>
                  <a:lnTo>
                    <a:pt x="644277" y="1359292"/>
                  </a:lnTo>
                  <a:cubicBezTo>
                    <a:pt x="722489" y="1264045"/>
                    <a:pt x="825964" y="1204515"/>
                    <a:pt x="954703" y="1180703"/>
                  </a:cubicBezTo>
                  <a:lnTo>
                    <a:pt x="1063383" y="1171269"/>
                  </a:lnTo>
                  <a:lnTo>
                    <a:pt x="1066661" y="1149790"/>
                  </a:lnTo>
                  <a:cubicBezTo>
                    <a:pt x="1085843" y="1056049"/>
                    <a:pt x="1114133" y="965627"/>
                    <a:pt x="1150567" y="879487"/>
                  </a:cubicBezTo>
                  <a:lnTo>
                    <a:pt x="1161662" y="856455"/>
                  </a:lnTo>
                  <a:close/>
                  <a:moveTo>
                    <a:pt x="2477405" y="0"/>
                  </a:moveTo>
                  <a:cubicBezTo>
                    <a:pt x="3272695" y="0"/>
                    <a:pt x="3917405" y="644710"/>
                    <a:pt x="3917405" y="1440000"/>
                  </a:cubicBezTo>
                  <a:cubicBezTo>
                    <a:pt x="3917405" y="2235290"/>
                    <a:pt x="3272695" y="2880000"/>
                    <a:pt x="2477405" y="2880000"/>
                  </a:cubicBezTo>
                  <a:cubicBezTo>
                    <a:pt x="2079760" y="2880000"/>
                    <a:pt x="1719760" y="2718823"/>
                    <a:pt x="1459171" y="2458234"/>
                  </a:cubicBezTo>
                  <a:lnTo>
                    <a:pt x="1435050" y="2431694"/>
                  </a:lnTo>
                  <a:lnTo>
                    <a:pt x="1431426" y="2435862"/>
                  </a:lnTo>
                  <a:cubicBezTo>
                    <a:pt x="1382899" y="2484261"/>
                    <a:pt x="1327273" y="2526012"/>
                    <a:pt x="1264549" y="2561117"/>
                  </a:cubicBezTo>
                  <a:cubicBezTo>
                    <a:pt x="1139101" y="2631326"/>
                    <a:pt x="999972" y="2666431"/>
                    <a:pt x="847163" y="2666431"/>
                  </a:cubicBezTo>
                  <a:cubicBezTo>
                    <a:pt x="575616" y="2666431"/>
                    <a:pt x="366536" y="2576088"/>
                    <a:pt x="219922" y="2395401"/>
                  </a:cubicBezTo>
                  <a:cubicBezTo>
                    <a:pt x="73308" y="2214714"/>
                    <a:pt x="0" y="1959172"/>
                    <a:pt x="0" y="1628774"/>
                  </a:cubicBezTo>
                  <a:cubicBezTo>
                    <a:pt x="0" y="1378910"/>
                    <a:pt x="44398" y="1157182"/>
                    <a:pt x="133192" y="963589"/>
                  </a:cubicBezTo>
                  <a:cubicBezTo>
                    <a:pt x="221987" y="769996"/>
                    <a:pt x="346661" y="623123"/>
                    <a:pt x="507214" y="522971"/>
                  </a:cubicBezTo>
                  <a:cubicBezTo>
                    <a:pt x="667767" y="422819"/>
                    <a:pt x="858520" y="372743"/>
                    <a:pt x="1079474" y="372743"/>
                  </a:cubicBezTo>
                  <a:cubicBezTo>
                    <a:pt x="1206471" y="372743"/>
                    <a:pt x="1314883" y="383488"/>
                    <a:pt x="1404710" y="404977"/>
                  </a:cubicBezTo>
                  <a:lnTo>
                    <a:pt x="1459555" y="421418"/>
                  </a:lnTo>
                  <a:lnTo>
                    <a:pt x="1561431" y="328826"/>
                  </a:lnTo>
                  <a:cubicBezTo>
                    <a:pt x="1810348" y="123402"/>
                    <a:pt x="2129466" y="0"/>
                    <a:pt x="2477405" y="0"/>
                  </a:cubicBezTo>
                  <a:close/>
                </a:path>
              </a:pathLst>
            </a:custGeom>
            <a:solidFill>
              <a:schemeClr val="bg1"/>
            </a:solidFill>
            <a:ln w="76200">
              <a:solidFill>
                <a:schemeClr val="accent5">
                  <a:lumMod val="50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chemeClr val="accent5">
                      <a:lumMod val="50000"/>
                    </a:schemeClr>
                  </a:solidFill>
                </a:ln>
                <a:solidFill>
                  <a:schemeClr val="bg1"/>
                </a:solidFill>
                <a:latin typeface="Segoe UI Black" panose="020B0A02040204020203" pitchFamily="34" charset="0"/>
              </a:endParaRPr>
            </a:p>
          </p:txBody>
        </p:sp>
        <p:sp>
          <p:nvSpPr>
            <p:cNvPr id="38" name="フローチャート: 結合子 37">
              <a:extLst>
                <a:ext uri="{FF2B5EF4-FFF2-40B4-BE49-F238E27FC236}">
                  <a16:creationId xmlns:a16="http://schemas.microsoft.com/office/drawing/2014/main" id="{A456CA1E-E2C0-4EFD-5A55-984320BFBBBC}"/>
                </a:ext>
              </a:extLst>
            </p:cNvPr>
            <p:cNvSpPr/>
            <p:nvPr/>
          </p:nvSpPr>
          <p:spPr>
            <a:xfrm>
              <a:off x="1080000" y="2520000"/>
              <a:ext cx="1800000" cy="1800000"/>
            </a:xfrm>
            <a:prstGeom prst="flowChartConnector">
              <a:avLst/>
            </a:prstGeom>
            <a:solidFill>
              <a:schemeClr val="accent5">
                <a:lumMod val="50000"/>
              </a:schemeClr>
            </a:solid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latin typeface="BIZ UDPゴシック" panose="020B0400000000000000" pitchFamily="50" charset="-128"/>
                  <a:ea typeface="BIZ UDPゴシック" panose="020B0400000000000000" pitchFamily="50" charset="-128"/>
                </a:rPr>
                <a:t>臨床研究の全体像</a:t>
              </a:r>
              <a:endParaRPr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（流れ）</a:t>
              </a:r>
            </a:p>
          </p:txBody>
        </p:sp>
      </p:grpSp>
      <p:sp>
        <p:nvSpPr>
          <p:cNvPr id="13" name="スライド番号プレースホルダー 12">
            <a:extLst>
              <a:ext uri="{FF2B5EF4-FFF2-40B4-BE49-F238E27FC236}">
                <a16:creationId xmlns:a16="http://schemas.microsoft.com/office/drawing/2014/main" id="{08F4EF24-B4C6-CD1A-8FAB-9D0C9286928A}"/>
              </a:ext>
            </a:extLst>
          </p:cNvPr>
          <p:cNvSpPr>
            <a:spLocks noGrp="1"/>
          </p:cNvSpPr>
          <p:nvPr>
            <p:ph type="sldNum" sz="quarter" idx="12"/>
          </p:nvPr>
        </p:nvSpPr>
        <p:spPr>
          <a:xfrm>
            <a:off x="9302190" y="6374816"/>
            <a:ext cx="2743200" cy="365125"/>
          </a:xfrm>
        </p:spPr>
        <p:txBody>
          <a:bodyPr/>
          <a:lstStyle/>
          <a:p>
            <a:fld id="{16BB9C2D-C3C8-4FA1-A4EC-65CAF1B033D9}" type="slidenum">
              <a:rPr kumimoji="1" lang="ja-JP" altLang="en-US" smtClean="0"/>
              <a:t>15</a:t>
            </a:fld>
            <a:endParaRPr kumimoji="1" lang="ja-JP" altLang="en-US" dirty="0"/>
          </a:p>
        </p:txBody>
      </p:sp>
      <p:sp>
        <p:nvSpPr>
          <p:cNvPr id="20" name="矢印: 右 19">
            <a:extLst>
              <a:ext uri="{FF2B5EF4-FFF2-40B4-BE49-F238E27FC236}">
                <a16:creationId xmlns:a16="http://schemas.microsoft.com/office/drawing/2014/main" id="{E6EBF55F-1990-AEB2-0736-742086D14257}"/>
              </a:ext>
            </a:extLst>
          </p:cNvPr>
          <p:cNvSpPr/>
          <p:nvPr/>
        </p:nvSpPr>
        <p:spPr>
          <a:xfrm>
            <a:off x="3877734" y="2148536"/>
            <a:ext cx="7448159" cy="254294"/>
          </a:xfrm>
          <a:prstGeom prst="rightArrow">
            <a:avLst>
              <a:gd name="adj1" fmla="val 100000"/>
              <a:gd name="adj2" fmla="val 11728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useBgFill="1">
        <p:nvSpPr>
          <p:cNvPr id="36" name="正方形/長方形 35">
            <a:extLst>
              <a:ext uri="{FF2B5EF4-FFF2-40B4-BE49-F238E27FC236}">
                <a16:creationId xmlns:a16="http://schemas.microsoft.com/office/drawing/2014/main" id="{0B519A8B-7CFA-3F48-7E41-41198A2E1DF0}"/>
              </a:ext>
            </a:extLst>
          </p:cNvPr>
          <p:cNvSpPr/>
          <p:nvPr/>
        </p:nvSpPr>
        <p:spPr>
          <a:xfrm>
            <a:off x="3554499" y="913436"/>
            <a:ext cx="360000" cy="2700000"/>
          </a:xfrm>
          <a:prstGeom prst="rect">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CQ</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から</a:t>
            </a:r>
            <a:r>
              <a:rPr lang="ja-JP" altLang="en-US" sz="1300" b="1" baseline="30000" dirty="0">
                <a:solidFill>
                  <a:prstClr val="black"/>
                </a:solidFill>
                <a:latin typeface="BIZ UDPゴシック" panose="020B0400000000000000" pitchFamily="50" charset="-128"/>
                <a:ea typeface="BIZ UDPゴシック" panose="020B0400000000000000" pitchFamily="50" charset="-128"/>
              </a:rPr>
              <a:t>　　</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RQ</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への構造化</a:t>
            </a:r>
          </a:p>
        </p:txBody>
      </p:sp>
      <p:sp useBgFill="1">
        <p:nvSpPr>
          <p:cNvPr id="37" name="正方形/長方形 36">
            <a:extLst>
              <a:ext uri="{FF2B5EF4-FFF2-40B4-BE49-F238E27FC236}">
                <a16:creationId xmlns:a16="http://schemas.microsoft.com/office/drawing/2014/main" id="{BA62AF34-D9A5-56CA-10F7-1D2734E129BC}"/>
              </a:ext>
            </a:extLst>
          </p:cNvPr>
          <p:cNvSpPr/>
          <p:nvPr/>
        </p:nvSpPr>
        <p:spPr>
          <a:xfrm>
            <a:off x="4819929" y="904394"/>
            <a:ext cx="360000" cy="2700000"/>
          </a:xfrm>
          <a:prstGeom prst="rect">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研究計画書の作成</a:t>
            </a:r>
          </a:p>
        </p:txBody>
      </p:sp>
      <p:sp useBgFill="1">
        <p:nvSpPr>
          <p:cNvPr id="39" name="正方形/長方形 38">
            <a:extLst>
              <a:ext uri="{FF2B5EF4-FFF2-40B4-BE49-F238E27FC236}">
                <a16:creationId xmlns:a16="http://schemas.microsoft.com/office/drawing/2014/main" id="{2D802320-AEC6-E3B0-B0DE-CFDD57EC4E5C}"/>
              </a:ext>
            </a:extLst>
          </p:cNvPr>
          <p:cNvSpPr/>
          <p:nvPr/>
        </p:nvSpPr>
        <p:spPr>
          <a:xfrm>
            <a:off x="6009344" y="913436"/>
            <a:ext cx="360000" cy="2700000"/>
          </a:xfrm>
          <a:prstGeom prst="rect">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研究開始手続き</a:t>
            </a:r>
            <a:r>
              <a:rPr lang="en-US" altLang="ja-JP" sz="13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（倫理審査・承認）</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useBgFill="1">
        <p:nvSpPr>
          <p:cNvPr id="41" name="正方形/長方形 40">
            <a:extLst>
              <a:ext uri="{FF2B5EF4-FFF2-40B4-BE49-F238E27FC236}">
                <a16:creationId xmlns:a16="http://schemas.microsoft.com/office/drawing/2014/main" id="{F4BD8948-7A4B-E56C-F7D6-AC500B5FB575}"/>
              </a:ext>
            </a:extLst>
          </p:cNvPr>
          <p:cNvSpPr/>
          <p:nvPr/>
        </p:nvSpPr>
        <p:spPr>
          <a:xfrm>
            <a:off x="7255103" y="922460"/>
            <a:ext cx="360000" cy="2700000"/>
          </a:xfrm>
          <a:prstGeom prst="rect">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研究対象者の組み入れ</a:t>
            </a:r>
          </a:p>
        </p:txBody>
      </p:sp>
      <p:sp useBgFill="1">
        <p:nvSpPr>
          <p:cNvPr id="44" name="正方形/長方形 43">
            <a:extLst>
              <a:ext uri="{FF2B5EF4-FFF2-40B4-BE49-F238E27FC236}">
                <a16:creationId xmlns:a16="http://schemas.microsoft.com/office/drawing/2014/main" id="{2268840E-1E72-D24E-9E8B-21BF090BD4C6}"/>
              </a:ext>
            </a:extLst>
          </p:cNvPr>
          <p:cNvSpPr/>
          <p:nvPr/>
        </p:nvSpPr>
        <p:spPr>
          <a:xfrm>
            <a:off x="9224009" y="922460"/>
            <a:ext cx="360000" cy="2700000"/>
          </a:xfrm>
          <a:prstGeom prst="rect">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データの取りまとめ</a:t>
            </a:r>
          </a:p>
        </p:txBody>
      </p:sp>
      <p:sp useBgFill="1">
        <p:nvSpPr>
          <p:cNvPr id="45" name="正方形/長方形 44">
            <a:extLst>
              <a:ext uri="{FF2B5EF4-FFF2-40B4-BE49-F238E27FC236}">
                <a16:creationId xmlns:a16="http://schemas.microsoft.com/office/drawing/2014/main" id="{846FDF09-0E90-37DC-B00F-9D96B327232D}"/>
              </a:ext>
            </a:extLst>
          </p:cNvPr>
          <p:cNvSpPr/>
          <p:nvPr/>
        </p:nvSpPr>
        <p:spPr>
          <a:xfrm>
            <a:off x="10396751" y="922460"/>
            <a:ext cx="360000" cy="2700000"/>
          </a:xfrm>
          <a:prstGeom prst="rect">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研究終了手続き</a:t>
            </a:r>
            <a:r>
              <a:rPr lang="en-US" altLang="ja-JP" sz="1300" b="1" dirty="0">
                <a:solidFill>
                  <a:prstClr val="black"/>
                </a:solidFill>
                <a:latin typeface="BIZ UDPゴシック" panose="020B0400000000000000" pitchFamily="50" charset="-128"/>
                <a:ea typeface="BIZ UDPゴシック" panose="020B0400000000000000" pitchFamily="50" charset="-128"/>
              </a:rPr>
              <a:t> </a:t>
            </a:r>
            <a:endPar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useBgFill="1">
        <p:nvSpPr>
          <p:cNvPr id="46" name="正方形/長方形 45">
            <a:extLst>
              <a:ext uri="{FF2B5EF4-FFF2-40B4-BE49-F238E27FC236}">
                <a16:creationId xmlns:a16="http://schemas.microsoft.com/office/drawing/2014/main" id="{47DD3A67-4D2C-8051-AFCA-7128159F0883}"/>
              </a:ext>
            </a:extLst>
          </p:cNvPr>
          <p:cNvSpPr/>
          <p:nvPr/>
        </p:nvSpPr>
        <p:spPr>
          <a:xfrm>
            <a:off x="11407307" y="922460"/>
            <a:ext cx="360000" cy="2700000"/>
          </a:xfrm>
          <a:prstGeom prst="rect">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研究結果の公表</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BB14E3BD-7C64-646E-D9C5-9C074A8A3C0F}"/>
              </a:ext>
            </a:extLst>
          </p:cNvPr>
          <p:cNvSpPr txBox="1"/>
          <p:nvPr/>
        </p:nvSpPr>
        <p:spPr>
          <a:xfrm>
            <a:off x="7096519" y="3746135"/>
            <a:ext cx="1308762" cy="288147"/>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0164A"/>
                </a:solidFill>
                <a:effectLst/>
                <a:uLnTx/>
                <a:uFillTx/>
                <a:latin typeface="BIZ UDPゴシック" panose="020B0400000000000000" pitchFamily="50" charset="-128"/>
                <a:ea typeface="BIZ UDPゴシック" panose="020B0400000000000000" pitchFamily="50" charset="-128"/>
              </a:rPr>
              <a:t>②</a:t>
            </a:r>
            <a:r>
              <a:rPr lang="ja-JP" altLang="en-US" sz="1400" b="1" dirty="0">
                <a:solidFill>
                  <a:srgbClr val="50164A"/>
                </a:solidFill>
                <a:latin typeface="BIZ UDPゴシック" panose="020B0400000000000000" pitchFamily="50" charset="-128"/>
                <a:ea typeface="BIZ UDPゴシック" panose="020B0400000000000000" pitchFamily="50" charset="-128"/>
              </a:rPr>
              <a:t> </a:t>
            </a:r>
            <a:r>
              <a:rPr kumimoji="1" lang="ja-JP" altLang="en-US" sz="1400" b="1" i="0" u="none" strike="noStrike" kern="1200" cap="none" spc="0" normalizeH="0" baseline="0" noProof="0" dirty="0">
                <a:ln>
                  <a:noFill/>
                </a:ln>
                <a:solidFill>
                  <a:srgbClr val="50164A"/>
                </a:solidFill>
                <a:effectLst/>
                <a:uLnTx/>
                <a:uFillTx/>
                <a:latin typeface="BIZ UDPゴシック" panose="020B0400000000000000" pitchFamily="50" charset="-128"/>
                <a:ea typeface="BIZ UDPゴシック" panose="020B0400000000000000" pitchFamily="50" charset="-128"/>
              </a:rPr>
              <a:t>研究実施中</a:t>
            </a:r>
          </a:p>
        </p:txBody>
      </p:sp>
      <p:sp useBgFill="1">
        <p:nvSpPr>
          <p:cNvPr id="50" name="正方形/長方形 49">
            <a:extLst>
              <a:ext uri="{FF2B5EF4-FFF2-40B4-BE49-F238E27FC236}">
                <a16:creationId xmlns:a16="http://schemas.microsoft.com/office/drawing/2014/main" id="{6D1EECC2-8691-C215-03F7-16BCA53100B5}"/>
              </a:ext>
            </a:extLst>
          </p:cNvPr>
          <p:cNvSpPr/>
          <p:nvPr/>
        </p:nvSpPr>
        <p:spPr>
          <a:xfrm>
            <a:off x="4175147" y="913436"/>
            <a:ext cx="360000" cy="2700000"/>
          </a:xfrm>
          <a:prstGeom prst="rect">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コンセプトシートの作成</a:t>
            </a:r>
          </a:p>
        </p:txBody>
      </p:sp>
      <p:sp>
        <p:nvSpPr>
          <p:cNvPr id="52" name="テキスト ボックス 51">
            <a:extLst>
              <a:ext uri="{FF2B5EF4-FFF2-40B4-BE49-F238E27FC236}">
                <a16:creationId xmlns:a16="http://schemas.microsoft.com/office/drawing/2014/main" id="{C3B29A6C-79B4-D190-318F-2C8D055033C1}"/>
              </a:ext>
            </a:extLst>
          </p:cNvPr>
          <p:cNvSpPr txBox="1"/>
          <p:nvPr/>
        </p:nvSpPr>
        <p:spPr>
          <a:xfrm>
            <a:off x="4299372" y="3749603"/>
            <a:ext cx="1401113" cy="288147"/>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0164A"/>
                </a:solidFill>
                <a:effectLst/>
                <a:uLnTx/>
                <a:uFillTx/>
                <a:latin typeface="BIZ UDPゴシック" panose="020B0400000000000000" pitchFamily="50" charset="-128"/>
                <a:ea typeface="BIZ UDPゴシック" panose="020B0400000000000000" pitchFamily="50" charset="-128"/>
              </a:rPr>
              <a:t>①</a:t>
            </a:r>
            <a:r>
              <a:rPr lang="ja-JP" altLang="en-US" sz="1400" b="1" dirty="0">
                <a:solidFill>
                  <a:srgbClr val="50164A"/>
                </a:solidFill>
                <a:latin typeface="BIZ UDPゴシック" panose="020B0400000000000000" pitchFamily="50" charset="-128"/>
                <a:ea typeface="BIZ UDPゴシック" panose="020B0400000000000000" pitchFamily="50" charset="-128"/>
              </a:rPr>
              <a:t> </a:t>
            </a:r>
            <a:r>
              <a:rPr kumimoji="1" lang="ja-JP" altLang="en-US" sz="1400" b="1" i="0" u="none" strike="noStrike" kern="1200" cap="none" spc="0" normalizeH="0" baseline="0" noProof="0" dirty="0">
                <a:ln>
                  <a:noFill/>
                </a:ln>
                <a:solidFill>
                  <a:srgbClr val="50164A"/>
                </a:solidFill>
                <a:effectLst/>
                <a:uLnTx/>
                <a:uFillTx/>
                <a:latin typeface="BIZ UDPゴシック" panose="020B0400000000000000" pitchFamily="50" charset="-128"/>
                <a:ea typeface="BIZ UDPゴシック" panose="020B0400000000000000" pitchFamily="50" charset="-128"/>
              </a:rPr>
              <a:t>研究準備段階</a:t>
            </a:r>
          </a:p>
        </p:txBody>
      </p:sp>
      <p:sp>
        <p:nvSpPr>
          <p:cNvPr id="53" name="フローチャート: 他ページ結合子 52">
            <a:extLst>
              <a:ext uri="{FF2B5EF4-FFF2-40B4-BE49-F238E27FC236}">
                <a16:creationId xmlns:a16="http://schemas.microsoft.com/office/drawing/2014/main" id="{D4B295BA-3FA9-6773-8180-2DF74F24293A}"/>
              </a:ext>
            </a:extLst>
          </p:cNvPr>
          <p:cNvSpPr/>
          <p:nvPr/>
        </p:nvSpPr>
        <p:spPr>
          <a:xfrm>
            <a:off x="3417515" y="320722"/>
            <a:ext cx="633967" cy="336652"/>
          </a:xfrm>
          <a:prstGeom prst="flowChartOffpageConnector">
            <a:avLst/>
          </a:prstGeom>
          <a:solidFill>
            <a:srgbClr val="5016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Start</a:t>
            </a:r>
            <a:endPar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4" name="フローチャート: 他ページ結合子 53">
            <a:extLst>
              <a:ext uri="{FF2B5EF4-FFF2-40B4-BE49-F238E27FC236}">
                <a16:creationId xmlns:a16="http://schemas.microsoft.com/office/drawing/2014/main" id="{297E87D0-70FB-2FCC-57F3-617AB9C639B6}"/>
              </a:ext>
            </a:extLst>
          </p:cNvPr>
          <p:cNvSpPr/>
          <p:nvPr/>
        </p:nvSpPr>
        <p:spPr>
          <a:xfrm>
            <a:off x="11270323" y="320722"/>
            <a:ext cx="633967" cy="336652"/>
          </a:xfrm>
          <a:prstGeom prst="flowChartOffpageConnector">
            <a:avLst/>
          </a:prstGeom>
          <a:solidFill>
            <a:srgbClr val="5016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Goal</a:t>
            </a:r>
            <a:endPar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useBgFill="1">
        <p:nvSpPr>
          <p:cNvPr id="55" name="正方形/長方形 54">
            <a:extLst>
              <a:ext uri="{FF2B5EF4-FFF2-40B4-BE49-F238E27FC236}">
                <a16:creationId xmlns:a16="http://schemas.microsoft.com/office/drawing/2014/main" id="{4ABFF9C6-5F55-9EA6-ADA8-F1EC3F5F413C}"/>
              </a:ext>
            </a:extLst>
          </p:cNvPr>
          <p:cNvSpPr/>
          <p:nvPr/>
        </p:nvSpPr>
        <p:spPr>
          <a:xfrm>
            <a:off x="5430462" y="913436"/>
            <a:ext cx="360000" cy="2700000"/>
          </a:xfrm>
          <a:prstGeom prst="rect">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予算確定（研究資金の確保）</a:t>
            </a:r>
          </a:p>
        </p:txBody>
      </p:sp>
      <p:sp useBgFill="1">
        <p:nvSpPr>
          <p:cNvPr id="56" name="正方形/長方形 55">
            <a:extLst>
              <a:ext uri="{FF2B5EF4-FFF2-40B4-BE49-F238E27FC236}">
                <a16:creationId xmlns:a16="http://schemas.microsoft.com/office/drawing/2014/main" id="{6DD0D9F5-3D0D-91DF-DFCF-B211DF213024}"/>
              </a:ext>
            </a:extLst>
          </p:cNvPr>
          <p:cNvSpPr/>
          <p:nvPr/>
        </p:nvSpPr>
        <p:spPr>
          <a:xfrm>
            <a:off x="7914094" y="922460"/>
            <a:ext cx="360000" cy="2700000"/>
          </a:xfrm>
          <a:prstGeom prst="rect">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症例集積 （データ収集）</a:t>
            </a:r>
          </a:p>
        </p:txBody>
      </p:sp>
      <p:sp useBgFill="1">
        <p:nvSpPr>
          <p:cNvPr id="57" name="正方形/長方形 56">
            <a:extLst>
              <a:ext uri="{FF2B5EF4-FFF2-40B4-BE49-F238E27FC236}">
                <a16:creationId xmlns:a16="http://schemas.microsoft.com/office/drawing/2014/main" id="{31B973A5-E1EE-7119-F64E-206425743CD2}"/>
              </a:ext>
            </a:extLst>
          </p:cNvPr>
          <p:cNvSpPr/>
          <p:nvPr/>
        </p:nvSpPr>
        <p:spPr>
          <a:xfrm>
            <a:off x="9810380" y="922460"/>
            <a:ext cx="360000" cy="2700000"/>
          </a:xfrm>
          <a:prstGeom prst="rect">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統計解析</a:t>
            </a:r>
          </a:p>
        </p:txBody>
      </p:sp>
      <p:sp>
        <p:nvSpPr>
          <p:cNvPr id="59" name="テキスト ボックス 58">
            <a:extLst>
              <a:ext uri="{FF2B5EF4-FFF2-40B4-BE49-F238E27FC236}">
                <a16:creationId xmlns:a16="http://schemas.microsoft.com/office/drawing/2014/main" id="{131EBFFC-9EA4-F720-6C8F-12A046458C04}"/>
              </a:ext>
            </a:extLst>
          </p:cNvPr>
          <p:cNvSpPr txBox="1"/>
          <p:nvPr/>
        </p:nvSpPr>
        <p:spPr>
          <a:xfrm>
            <a:off x="9909045" y="3751505"/>
            <a:ext cx="1335411" cy="288147"/>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0164A"/>
                </a:solidFill>
                <a:effectLst/>
                <a:uLnTx/>
                <a:uFillTx/>
                <a:latin typeface="BIZ UDPゴシック" panose="020B0400000000000000" pitchFamily="50" charset="-128"/>
                <a:ea typeface="BIZ UDPゴシック" panose="020B0400000000000000" pitchFamily="50" charset="-128"/>
              </a:rPr>
              <a:t>③　研究終了後</a:t>
            </a:r>
          </a:p>
        </p:txBody>
      </p:sp>
      <p:sp>
        <p:nvSpPr>
          <p:cNvPr id="69" name="四角形: 角を丸くする 68">
            <a:extLst>
              <a:ext uri="{FF2B5EF4-FFF2-40B4-BE49-F238E27FC236}">
                <a16:creationId xmlns:a16="http://schemas.microsoft.com/office/drawing/2014/main" id="{2E5AC44B-05B3-B8AD-470B-AD96B34748E2}"/>
              </a:ext>
            </a:extLst>
          </p:cNvPr>
          <p:cNvSpPr/>
          <p:nvPr/>
        </p:nvSpPr>
        <p:spPr>
          <a:xfrm>
            <a:off x="3617674" y="4473720"/>
            <a:ext cx="2669457" cy="1840400"/>
          </a:xfrm>
          <a:prstGeom prst="roundRect">
            <a:avLst>
              <a:gd name="adj" fmla="val 50000"/>
            </a:avLst>
          </a:prstGeom>
          <a:solidFill>
            <a:srgbClr val="F7E1F4"/>
          </a:solidFill>
          <a:ln w="38100">
            <a:solidFill>
              <a:srgbClr val="5016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rgbClr val="50164A"/>
                </a:solidFill>
                <a:latin typeface="BIZ UDPゴシック" panose="020B0400000000000000" pitchFamily="50" charset="-128"/>
                <a:ea typeface="BIZ UDPゴシック" panose="020B0400000000000000" pitchFamily="50" charset="-128"/>
              </a:rPr>
              <a:t>📌研究準備段階が最も肝要</a:t>
            </a:r>
          </a:p>
          <a:p>
            <a:pPr marL="171450" indent="-171450">
              <a:buFont typeface="Arial" panose="020B0604020202020204" pitchFamily="34" charset="0"/>
              <a:buChar char="•"/>
            </a:pPr>
            <a:endParaRPr kumimoji="1" lang="en-US" altLang="ja-JP" sz="1000" dirty="0">
              <a:solidFill>
                <a:srgbClr val="50164A"/>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000" dirty="0">
                <a:solidFill>
                  <a:srgbClr val="50164A"/>
                </a:solidFill>
                <a:latin typeface="BIZ UDPゴシック" panose="020B0400000000000000" pitchFamily="50" charset="-128"/>
                <a:ea typeface="BIZ UDPゴシック" panose="020B0400000000000000" pitchFamily="50" charset="-128"/>
              </a:rPr>
              <a:t>研究開始前の手順が最も多い</a:t>
            </a:r>
          </a:p>
          <a:p>
            <a:pPr marL="171450" indent="-171450">
              <a:buFont typeface="Arial" panose="020B0604020202020204" pitchFamily="34" charset="0"/>
              <a:buChar char="•"/>
            </a:pPr>
            <a:r>
              <a:rPr kumimoji="1" lang="ja-JP" altLang="en-US" sz="1000" dirty="0">
                <a:solidFill>
                  <a:srgbClr val="50164A"/>
                </a:solidFill>
                <a:latin typeface="BIZ UDPゴシック" panose="020B0400000000000000" pitchFamily="50" charset="-128"/>
                <a:ea typeface="BIZ UDPゴシック" panose="020B0400000000000000" pitchFamily="50" charset="-128"/>
              </a:rPr>
              <a:t>最初に研究の目的を明確にする</a:t>
            </a:r>
          </a:p>
          <a:p>
            <a:pPr marL="171450" indent="-171450">
              <a:buFont typeface="Arial" panose="020B0604020202020204" pitchFamily="34" charset="0"/>
              <a:buChar char="•"/>
            </a:pPr>
            <a:r>
              <a:rPr kumimoji="1" lang="ja-JP" altLang="en-US" sz="1000" dirty="0">
                <a:solidFill>
                  <a:srgbClr val="50164A"/>
                </a:solidFill>
                <a:latin typeface="BIZ UDPゴシック" panose="020B0400000000000000" pitchFamily="50" charset="-128"/>
                <a:ea typeface="BIZ UDPゴシック" panose="020B0400000000000000" pitchFamily="50" charset="-128"/>
              </a:rPr>
              <a:t>研究計画書の立案に際しては、設定した目的が達成できるよう、評価項目を十分に検討する</a:t>
            </a:r>
          </a:p>
          <a:p>
            <a:pPr marL="171450" indent="-171450">
              <a:buFont typeface="Arial" panose="020B0604020202020204" pitchFamily="34" charset="0"/>
              <a:buChar char="•"/>
            </a:pPr>
            <a:r>
              <a:rPr kumimoji="1" lang="ja-JP" altLang="en-US" sz="1000" dirty="0">
                <a:solidFill>
                  <a:srgbClr val="50164A"/>
                </a:solidFill>
                <a:latin typeface="BIZ UDPゴシック" panose="020B0400000000000000" pitchFamily="50" charset="-128"/>
                <a:ea typeface="BIZ UDPゴシック" panose="020B0400000000000000" pitchFamily="50" charset="-128"/>
              </a:rPr>
              <a:t>研究の内容に見合った予算を検討する</a:t>
            </a:r>
          </a:p>
        </p:txBody>
      </p:sp>
      <p:cxnSp>
        <p:nvCxnSpPr>
          <p:cNvPr id="71" name="直線コネクタ 70">
            <a:extLst>
              <a:ext uri="{FF2B5EF4-FFF2-40B4-BE49-F238E27FC236}">
                <a16:creationId xmlns:a16="http://schemas.microsoft.com/office/drawing/2014/main" id="{0D08C851-34C2-1481-3DB1-A8EE723A07D3}"/>
              </a:ext>
            </a:extLst>
          </p:cNvPr>
          <p:cNvCxnSpPr>
            <a:cxnSpLocks/>
            <a:stCxn id="69" idx="0"/>
            <a:endCxn id="51" idx="2"/>
          </p:cNvCxnSpPr>
          <p:nvPr/>
        </p:nvCxnSpPr>
        <p:spPr>
          <a:xfrm flipH="1" flipV="1">
            <a:off x="4948935" y="4111133"/>
            <a:ext cx="3468" cy="362587"/>
          </a:xfrm>
          <a:prstGeom prst="line">
            <a:avLst/>
          </a:prstGeom>
          <a:ln w="38100">
            <a:solidFill>
              <a:srgbClr val="50164A"/>
            </a:solidFill>
          </a:ln>
        </p:spPr>
        <p:style>
          <a:lnRef idx="2">
            <a:schemeClr val="accent1"/>
          </a:lnRef>
          <a:fillRef idx="0">
            <a:schemeClr val="accent1"/>
          </a:fillRef>
          <a:effectRef idx="1">
            <a:schemeClr val="accent1"/>
          </a:effectRef>
          <a:fontRef idx="minor">
            <a:schemeClr val="tx1"/>
          </a:fontRef>
        </p:style>
      </p:cxnSp>
      <p:sp>
        <p:nvSpPr>
          <p:cNvPr id="76" name="四角形: 角を丸くする 75">
            <a:extLst>
              <a:ext uri="{FF2B5EF4-FFF2-40B4-BE49-F238E27FC236}">
                <a16:creationId xmlns:a16="http://schemas.microsoft.com/office/drawing/2014/main" id="{5397CF4F-DEF1-BA16-C815-D91B61B5CAC1}"/>
              </a:ext>
            </a:extLst>
          </p:cNvPr>
          <p:cNvSpPr/>
          <p:nvPr/>
        </p:nvSpPr>
        <p:spPr>
          <a:xfrm>
            <a:off x="6514647" y="4473720"/>
            <a:ext cx="2479442" cy="1840400"/>
          </a:xfrm>
          <a:prstGeom prst="roundRect">
            <a:avLst>
              <a:gd name="adj" fmla="val 50000"/>
            </a:avLst>
          </a:prstGeom>
          <a:solidFill>
            <a:srgbClr val="F0C8EB"/>
          </a:solidFill>
          <a:ln w="38100">
            <a:solidFill>
              <a:srgbClr val="5016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rgbClr val="50164A"/>
                </a:solidFill>
                <a:latin typeface="BIZ UDPゴシック" panose="020B0400000000000000" pitchFamily="50" charset="-128"/>
                <a:ea typeface="BIZ UDPゴシック" panose="020B0400000000000000" pitchFamily="50" charset="-128"/>
              </a:rPr>
              <a:t>📌研究であることを意識</a:t>
            </a:r>
          </a:p>
          <a:p>
            <a:pPr marL="171450" indent="-171450">
              <a:buFont typeface="Arial" panose="020B0604020202020204" pitchFamily="34" charset="0"/>
              <a:buChar char="•"/>
            </a:pPr>
            <a:endParaRPr kumimoji="1" lang="en-US" altLang="ja-JP" sz="1000" dirty="0">
              <a:solidFill>
                <a:srgbClr val="50164A"/>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000" dirty="0">
                <a:solidFill>
                  <a:srgbClr val="50164A"/>
                </a:solidFill>
                <a:latin typeface="BIZ UDPゴシック" panose="020B0400000000000000" pitchFamily="50" charset="-128"/>
                <a:ea typeface="BIZ UDPゴシック" panose="020B0400000000000000" pitchFamily="50" charset="-128"/>
              </a:rPr>
              <a:t>日常診療と重複する部分はあるが、各研究の特性に応じて、日常診療との違いに留意しつつ実施する</a:t>
            </a:r>
            <a:endParaRPr kumimoji="1" lang="en-US" altLang="ja-JP" sz="1000" dirty="0">
              <a:solidFill>
                <a:srgbClr val="50164A"/>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000" dirty="0">
                <a:solidFill>
                  <a:srgbClr val="50164A"/>
                </a:solidFill>
                <a:latin typeface="BIZ UDPゴシック" panose="020B0400000000000000" pitchFamily="50" charset="-128"/>
                <a:ea typeface="BIZ UDPゴシック" panose="020B0400000000000000" pitchFamily="50" charset="-128"/>
              </a:rPr>
              <a:t>各種法令や研究計画書を遵守し、研究対象者の保護に留意する</a:t>
            </a:r>
          </a:p>
        </p:txBody>
      </p:sp>
      <p:cxnSp>
        <p:nvCxnSpPr>
          <p:cNvPr id="77" name="直線コネクタ 76">
            <a:extLst>
              <a:ext uri="{FF2B5EF4-FFF2-40B4-BE49-F238E27FC236}">
                <a16:creationId xmlns:a16="http://schemas.microsoft.com/office/drawing/2014/main" id="{D40B37C5-DB05-8787-2E5A-981D00CEC5A7}"/>
              </a:ext>
            </a:extLst>
          </p:cNvPr>
          <p:cNvCxnSpPr>
            <a:cxnSpLocks/>
            <a:stCxn id="76" idx="0"/>
            <a:endCxn id="67" idx="2"/>
          </p:cNvCxnSpPr>
          <p:nvPr/>
        </p:nvCxnSpPr>
        <p:spPr>
          <a:xfrm flipV="1">
            <a:off x="7754368" y="4111133"/>
            <a:ext cx="0" cy="362587"/>
          </a:xfrm>
          <a:prstGeom prst="line">
            <a:avLst/>
          </a:prstGeom>
          <a:ln w="38100">
            <a:solidFill>
              <a:srgbClr val="50164A"/>
            </a:solidFill>
          </a:ln>
        </p:spPr>
        <p:style>
          <a:lnRef idx="2">
            <a:schemeClr val="accent1"/>
          </a:lnRef>
          <a:fillRef idx="0">
            <a:schemeClr val="accent1"/>
          </a:fillRef>
          <a:effectRef idx="1">
            <a:schemeClr val="accent1"/>
          </a:effectRef>
          <a:fontRef idx="minor">
            <a:schemeClr val="tx1"/>
          </a:fontRef>
        </p:style>
      </p:cxnSp>
      <p:sp>
        <p:nvSpPr>
          <p:cNvPr id="85" name="四角形: 角を丸くする 84">
            <a:extLst>
              <a:ext uri="{FF2B5EF4-FFF2-40B4-BE49-F238E27FC236}">
                <a16:creationId xmlns:a16="http://schemas.microsoft.com/office/drawing/2014/main" id="{25AB3310-278C-ECE3-9A7A-C5924B67485F}"/>
              </a:ext>
            </a:extLst>
          </p:cNvPr>
          <p:cNvSpPr/>
          <p:nvPr/>
        </p:nvSpPr>
        <p:spPr>
          <a:xfrm>
            <a:off x="9111442" y="4473720"/>
            <a:ext cx="2748173" cy="1840400"/>
          </a:xfrm>
          <a:prstGeom prst="roundRect">
            <a:avLst>
              <a:gd name="adj" fmla="val 50000"/>
            </a:avLst>
          </a:prstGeom>
          <a:solidFill>
            <a:srgbClr val="E59EDD"/>
          </a:solidFill>
          <a:ln w="38100">
            <a:solidFill>
              <a:srgbClr val="5016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rgbClr val="50164A"/>
                </a:solidFill>
                <a:latin typeface="BIZ UDPゴシック" panose="020B0400000000000000" pitchFamily="50" charset="-128"/>
                <a:ea typeface="BIZ UDPゴシック" panose="020B0400000000000000" pitchFamily="50" charset="-128"/>
              </a:rPr>
              <a:t>📌研究終了後の手順も重要</a:t>
            </a:r>
          </a:p>
          <a:p>
            <a:pPr marL="171450" indent="-171450">
              <a:buFont typeface="Arial" panose="020B0604020202020204" pitchFamily="34" charset="0"/>
              <a:buChar char="•"/>
            </a:pPr>
            <a:endParaRPr kumimoji="1" lang="en-US" altLang="ja-JP" sz="1000" dirty="0">
              <a:solidFill>
                <a:srgbClr val="50164A"/>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000" dirty="0">
                <a:solidFill>
                  <a:srgbClr val="50164A"/>
                </a:solidFill>
                <a:latin typeface="BIZ UDPゴシック" panose="020B0400000000000000" pitchFamily="50" charset="-128"/>
                <a:ea typeface="BIZ UDPゴシック" panose="020B0400000000000000" pitchFamily="50" charset="-128"/>
              </a:rPr>
              <a:t>研究終了時も、準備段階と同様に、日常診療では実施しない手順に留意する</a:t>
            </a:r>
            <a:endParaRPr kumimoji="1" lang="en-US" altLang="ja-JP" sz="1000" dirty="0">
              <a:solidFill>
                <a:srgbClr val="50164A"/>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000" dirty="0">
                <a:solidFill>
                  <a:srgbClr val="50164A"/>
                </a:solidFill>
                <a:latin typeface="BIZ UDPゴシック" panose="020B0400000000000000" pitchFamily="50" charset="-128"/>
                <a:ea typeface="BIZ UDPゴシック" panose="020B0400000000000000" pitchFamily="50" charset="-128"/>
              </a:rPr>
              <a:t>得られた研究結果を無為にしないよう、責任を持って最後まで遂行する</a:t>
            </a:r>
            <a:endParaRPr kumimoji="1" lang="en-US" altLang="ja-JP" sz="1000" dirty="0">
              <a:solidFill>
                <a:srgbClr val="50164A"/>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000" dirty="0">
                <a:solidFill>
                  <a:srgbClr val="50164A"/>
                </a:solidFill>
                <a:latin typeface="BIZ UDPゴシック" panose="020B0400000000000000" pitchFamily="50" charset="-128"/>
                <a:ea typeface="BIZ UDPゴシック" panose="020B0400000000000000" pitchFamily="50" charset="-128"/>
              </a:rPr>
              <a:t>結果がネガティブであっても、研究成果を公表することが重要</a:t>
            </a:r>
          </a:p>
        </p:txBody>
      </p:sp>
      <p:cxnSp>
        <p:nvCxnSpPr>
          <p:cNvPr id="90" name="直線コネクタ 89">
            <a:extLst>
              <a:ext uri="{FF2B5EF4-FFF2-40B4-BE49-F238E27FC236}">
                <a16:creationId xmlns:a16="http://schemas.microsoft.com/office/drawing/2014/main" id="{B4FEC52F-B372-B79C-1714-D89D6EA9C2BE}"/>
              </a:ext>
            </a:extLst>
          </p:cNvPr>
          <p:cNvCxnSpPr>
            <a:cxnSpLocks/>
            <a:stCxn id="85" idx="0"/>
            <a:endCxn id="58" idx="2"/>
          </p:cNvCxnSpPr>
          <p:nvPr/>
        </p:nvCxnSpPr>
        <p:spPr>
          <a:xfrm flipH="1" flipV="1">
            <a:off x="10482061" y="4111133"/>
            <a:ext cx="3468" cy="362587"/>
          </a:xfrm>
          <a:prstGeom prst="line">
            <a:avLst/>
          </a:prstGeom>
          <a:ln w="38100">
            <a:solidFill>
              <a:srgbClr val="50164A"/>
            </a:solidFill>
          </a:ln>
        </p:spPr>
        <p:style>
          <a:lnRef idx="2">
            <a:schemeClr val="accent1"/>
          </a:lnRef>
          <a:fillRef idx="0">
            <a:schemeClr val="accent1"/>
          </a:fillRef>
          <a:effectRef idx="1">
            <a:schemeClr val="accent1"/>
          </a:effectRef>
          <a:fontRef idx="minor">
            <a:schemeClr val="tx1"/>
          </a:fontRef>
        </p:style>
      </p:cxnSp>
      <p:sp>
        <p:nvSpPr>
          <p:cNvPr id="110" name="テキスト ボックス 109">
            <a:extLst>
              <a:ext uri="{FF2B5EF4-FFF2-40B4-BE49-F238E27FC236}">
                <a16:creationId xmlns:a16="http://schemas.microsoft.com/office/drawing/2014/main" id="{D481B5DE-0E98-EA55-E725-FB71E73C34F4}"/>
              </a:ext>
            </a:extLst>
          </p:cNvPr>
          <p:cNvSpPr txBox="1"/>
          <p:nvPr/>
        </p:nvSpPr>
        <p:spPr>
          <a:xfrm>
            <a:off x="3151756" y="6400536"/>
            <a:ext cx="5032873" cy="349702"/>
          </a:xfrm>
          <a:prstGeom prst="rect">
            <a:avLst/>
          </a:prstGeom>
          <a:noFill/>
        </p:spPr>
        <p:txBody>
          <a:bodyPr wrap="square" lIns="36000" tIns="36000" rIns="36000" bIns="36000" rtlCol="0" anchor="t">
            <a:spAutoFit/>
          </a:bodyPr>
          <a:lstStyle/>
          <a:p>
            <a:pPr>
              <a:defRPr/>
            </a:pPr>
            <a:r>
              <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RQ</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＝リサーチ クエスチョン</a:t>
            </a:r>
            <a:endPar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a:defRPr/>
            </a:pPr>
            <a:r>
              <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 </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コンセプトシート </a:t>
            </a:r>
            <a:r>
              <a:rPr lang="ja-JP" altLang="en-US" sz="900" dirty="0">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研究の背景や目的等を関係者と共有し検討するためのツール</a:t>
            </a:r>
            <a:endParaRPr lang="ja-JP" altLang="en-US" sz="9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6595EC1-0CE3-039A-F118-5B33ED50C5D0}"/>
              </a:ext>
            </a:extLst>
          </p:cNvPr>
          <p:cNvSpPr txBox="1"/>
          <p:nvPr/>
        </p:nvSpPr>
        <p:spPr>
          <a:xfrm>
            <a:off x="3606005" y="1933763"/>
            <a:ext cx="592112" cy="246221"/>
          </a:xfrm>
          <a:prstGeom prst="rect">
            <a:avLst/>
          </a:prstGeom>
          <a:noFill/>
        </p:spPr>
        <p:txBody>
          <a:bodyPr wrap="square" rtlCol="0">
            <a:spAutoFit/>
          </a:bodyPr>
          <a:lstStyle/>
          <a:p>
            <a:r>
              <a:rPr kumimoji="1" lang="en-US" altLang="ja-JP" sz="1000" dirty="0"/>
              <a:t>※1</a:t>
            </a:r>
            <a:endParaRPr kumimoji="1" lang="ja-JP" altLang="en-US" sz="1000" dirty="0"/>
          </a:p>
        </p:txBody>
      </p:sp>
      <p:sp>
        <p:nvSpPr>
          <p:cNvPr id="5" name="テキスト ボックス 4">
            <a:extLst>
              <a:ext uri="{FF2B5EF4-FFF2-40B4-BE49-F238E27FC236}">
                <a16:creationId xmlns:a16="http://schemas.microsoft.com/office/drawing/2014/main" id="{A6D901C4-9C0C-57E1-2A0E-7D9CADF8DED2}"/>
              </a:ext>
            </a:extLst>
          </p:cNvPr>
          <p:cNvSpPr txBox="1"/>
          <p:nvPr/>
        </p:nvSpPr>
        <p:spPr>
          <a:xfrm>
            <a:off x="4227817" y="1280244"/>
            <a:ext cx="592112" cy="246221"/>
          </a:xfrm>
          <a:prstGeom prst="rect">
            <a:avLst/>
          </a:prstGeom>
          <a:noFill/>
        </p:spPr>
        <p:txBody>
          <a:bodyPr wrap="square" rtlCol="0">
            <a:spAutoFit/>
          </a:bodyPr>
          <a:lstStyle/>
          <a:p>
            <a:r>
              <a:rPr kumimoji="1" lang="en-US" altLang="ja-JP" sz="1000" dirty="0"/>
              <a:t>※2</a:t>
            </a:r>
            <a:endParaRPr kumimoji="1" lang="ja-JP" altLang="en-US" sz="1000" dirty="0"/>
          </a:p>
        </p:txBody>
      </p:sp>
    </p:spTree>
    <p:extLst>
      <p:ext uri="{BB962C8B-B14F-4D97-AF65-F5344CB8AC3E}">
        <p14:creationId xmlns:p14="http://schemas.microsoft.com/office/powerpoint/2010/main" val="2913746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涙形 2">
            <a:extLst>
              <a:ext uri="{FF2B5EF4-FFF2-40B4-BE49-F238E27FC236}">
                <a16:creationId xmlns:a16="http://schemas.microsoft.com/office/drawing/2014/main" id="{034C3C1E-8D58-CC8A-0B66-E1BA72A90786}"/>
              </a:ext>
            </a:extLst>
          </p:cNvPr>
          <p:cNvSpPr/>
          <p:nvPr/>
        </p:nvSpPr>
        <p:spPr>
          <a:xfrm rot="10800000">
            <a:off x="0" y="1098000"/>
            <a:ext cx="5760000" cy="5760000"/>
          </a:xfrm>
          <a:prstGeom prst="teardrop">
            <a:avLst/>
          </a:prstGeom>
          <a:gradFill>
            <a:gsLst>
              <a:gs pos="0">
                <a:schemeClr val="bg1"/>
              </a:gs>
              <a:gs pos="100000">
                <a:srgbClr val="BDD8F1">
                  <a:alpha val="50000"/>
                  <a:lumMod val="10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57A8E7E6-868B-57B6-EB9E-19D92ED6C642}"/>
              </a:ext>
            </a:extLst>
          </p:cNvPr>
          <p:cNvSpPr txBox="1">
            <a:spLocks/>
          </p:cNvSpPr>
          <p:nvPr/>
        </p:nvSpPr>
        <p:spPr>
          <a:xfrm>
            <a:off x="1579080" y="2164056"/>
            <a:ext cx="2900323" cy="1366223"/>
          </a:xfrm>
          <a:prstGeom prst="rect">
            <a:avLst/>
          </a:prstGeom>
        </p:spPr>
        <p:txBody>
          <a:bodyPr vert="horz" lIns="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b="1" dirty="0">
                <a:latin typeface="BIZ UDPゴシック" panose="020B0400000000000000" pitchFamily="50" charset="-128"/>
                <a:ea typeface="BIZ UDPゴシック" panose="020B0400000000000000" pitchFamily="50" charset="-128"/>
              </a:rPr>
              <a:t>Part</a:t>
            </a: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2</a:t>
            </a:r>
            <a:endParaRPr lang="ja-JP" altLang="en-US"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1CD420F4-09B4-4F15-85C4-04F373A0ABD3}"/>
              </a:ext>
            </a:extLst>
          </p:cNvPr>
          <p:cNvSpPr txBox="1">
            <a:spLocks/>
          </p:cNvSpPr>
          <p:nvPr/>
        </p:nvSpPr>
        <p:spPr>
          <a:xfrm>
            <a:off x="1579080" y="3429148"/>
            <a:ext cx="4440282" cy="639912"/>
          </a:xfrm>
          <a:prstGeom prst="rect">
            <a:avLst/>
          </a:prstGeom>
        </p:spPr>
        <p:txBody>
          <a:bodyPr vert="horz" lIns="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ea typeface="BIZ UDPゴシック" panose="020B0400000000000000" pitchFamily="50" charset="-128"/>
              </a:rPr>
              <a:t>臨床研究の実践</a:t>
            </a:r>
          </a:p>
        </p:txBody>
      </p:sp>
      <p:sp>
        <p:nvSpPr>
          <p:cNvPr id="2" name="スライド番号プレースホルダー 1">
            <a:extLst>
              <a:ext uri="{FF2B5EF4-FFF2-40B4-BE49-F238E27FC236}">
                <a16:creationId xmlns:a16="http://schemas.microsoft.com/office/drawing/2014/main" id="{4D942F9B-95F0-44BA-A913-9965E504C483}"/>
              </a:ext>
            </a:extLst>
          </p:cNvPr>
          <p:cNvSpPr>
            <a:spLocks noGrp="1"/>
          </p:cNvSpPr>
          <p:nvPr>
            <p:ph type="sldNum" sz="quarter" idx="12"/>
          </p:nvPr>
        </p:nvSpPr>
        <p:spPr>
          <a:xfrm>
            <a:off x="9333411" y="6391184"/>
            <a:ext cx="2743200" cy="365125"/>
          </a:xfrm>
        </p:spPr>
        <p:txBody>
          <a:bodyPr/>
          <a:lstStyle/>
          <a:p>
            <a:fld id="{16BB9C2D-C3C8-4FA1-A4EC-65CAF1B033D9}" type="slidenum">
              <a:rPr kumimoji="1" lang="ja-JP" altLang="en-US" smtClean="0"/>
              <a:t>16</a:t>
            </a:fld>
            <a:endParaRPr kumimoji="1" lang="ja-JP" altLang="en-US" dirty="0"/>
          </a:p>
        </p:txBody>
      </p:sp>
    </p:spTree>
    <p:extLst>
      <p:ext uri="{BB962C8B-B14F-4D97-AF65-F5344CB8AC3E}">
        <p14:creationId xmlns:p14="http://schemas.microsoft.com/office/powerpoint/2010/main" val="149671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涙形 3">
            <a:extLst>
              <a:ext uri="{FF2B5EF4-FFF2-40B4-BE49-F238E27FC236}">
                <a16:creationId xmlns:a16="http://schemas.microsoft.com/office/drawing/2014/main" id="{E80374B5-EAF1-ED02-7C2D-B41447A7519E}"/>
              </a:ext>
            </a:extLst>
          </p:cNvPr>
          <p:cNvSpPr/>
          <p:nvPr/>
        </p:nvSpPr>
        <p:spPr>
          <a:xfrm rot="5400000">
            <a:off x="6792000" y="1458000"/>
            <a:ext cx="5400000" cy="5400000"/>
          </a:xfrm>
          <a:prstGeom prst="teardrop">
            <a:avLst/>
          </a:prstGeom>
          <a:gradFill>
            <a:gsLst>
              <a:gs pos="0">
                <a:schemeClr val="accent1">
                  <a:lumMod val="5000"/>
                  <a:lumOff val="95000"/>
                  <a:alpha val="43000"/>
                </a:schemeClr>
              </a:gs>
              <a:gs pos="100000">
                <a:schemeClr val="accent5">
                  <a:alpha val="50000"/>
                  <a:lumMod val="20000"/>
                  <a:lumOff val="8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 name="涙形 2">
            <a:extLst>
              <a:ext uri="{FF2B5EF4-FFF2-40B4-BE49-F238E27FC236}">
                <a16:creationId xmlns:a16="http://schemas.microsoft.com/office/drawing/2014/main" id="{67C3ACF0-1994-9B5B-A0C1-1507CB4E698E}"/>
              </a:ext>
            </a:extLst>
          </p:cNvPr>
          <p:cNvSpPr/>
          <p:nvPr/>
        </p:nvSpPr>
        <p:spPr>
          <a:xfrm rot="16200000">
            <a:off x="-5887" y="0"/>
            <a:ext cx="5400000" cy="5400000"/>
          </a:xfrm>
          <a:prstGeom prst="teardrop">
            <a:avLst/>
          </a:prstGeom>
          <a:gradFill>
            <a:gsLst>
              <a:gs pos="0">
                <a:schemeClr val="bg1"/>
              </a:gs>
              <a:gs pos="100000">
                <a:srgbClr val="BDD8F1">
                  <a:alpha val="50000"/>
                  <a:lumMod val="10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B83C35C-CC5B-C8D3-F5BB-27742F893FE9}"/>
              </a:ext>
            </a:extLst>
          </p:cNvPr>
          <p:cNvSpPr txBox="1"/>
          <p:nvPr/>
        </p:nvSpPr>
        <p:spPr>
          <a:xfrm>
            <a:off x="1810577" y="1144324"/>
            <a:ext cx="5819317" cy="523220"/>
          </a:xfrm>
          <a:prstGeom prst="rect">
            <a:avLst/>
          </a:prstGeom>
          <a:noFill/>
        </p:spPr>
        <p:txBody>
          <a:bodyPr wrap="square" lIns="91440" tIns="45720" rIns="91440" bIns="45720" rtlCol="0" anchor="t">
            <a:spAutoFit/>
          </a:bodyPr>
          <a:lstStyle/>
          <a:p>
            <a:r>
              <a:rPr lang="ja-JP" altLang="en-US" sz="2800" dirty="0">
                <a:latin typeface="BIZ UDPゴシック" panose="020B0400000000000000" pitchFamily="50" charset="-128"/>
                <a:ea typeface="BIZ UDPゴシック"/>
                <a:cs typeface="CordiaUPC"/>
              </a:rPr>
              <a:t>Part 2 : </a:t>
            </a:r>
            <a:r>
              <a:rPr kumimoji="1" lang="ja-JP" altLang="en-US" sz="2800" dirty="0">
                <a:latin typeface="BIZ UDPゴシック" panose="020B0400000000000000" pitchFamily="50" charset="-128"/>
                <a:ea typeface="BIZ UDPゴシック"/>
                <a:cs typeface="CordiaUPC"/>
              </a:rPr>
              <a:t>臨床研究の</a:t>
            </a:r>
            <a:r>
              <a:rPr lang="ja-JP" altLang="en-US" sz="2800" dirty="0">
                <a:latin typeface="BIZ UDPゴシック" panose="020B0400000000000000" pitchFamily="50" charset="-128"/>
                <a:ea typeface="BIZ UDPゴシック"/>
                <a:cs typeface="CordiaUPC"/>
              </a:rPr>
              <a:t>実践 目次</a:t>
            </a:r>
            <a:endParaRPr lang="ja-JP" dirty="0"/>
          </a:p>
        </p:txBody>
      </p:sp>
      <p:sp>
        <p:nvSpPr>
          <p:cNvPr id="6" name="テキスト ボックス 5">
            <a:extLst>
              <a:ext uri="{FF2B5EF4-FFF2-40B4-BE49-F238E27FC236}">
                <a16:creationId xmlns:a16="http://schemas.microsoft.com/office/drawing/2014/main" id="{702C607A-28D6-A802-2BB7-72547ADDE091}"/>
              </a:ext>
            </a:extLst>
          </p:cNvPr>
          <p:cNvSpPr txBox="1"/>
          <p:nvPr/>
        </p:nvSpPr>
        <p:spPr>
          <a:xfrm>
            <a:off x="1858202" y="2002610"/>
            <a:ext cx="6614258" cy="4592155"/>
          </a:xfrm>
          <a:prstGeom prst="rect">
            <a:avLst/>
          </a:prstGeom>
          <a:noFill/>
        </p:spPr>
        <p:txBody>
          <a:bodyPr wrap="square" rtlCol="0">
            <a:spAutoFit/>
          </a:bodyPr>
          <a:lstStyle/>
          <a:p>
            <a:pP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【STEP 1】</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　研究の動機・テーマ（</a:t>
            </a:r>
            <a:r>
              <a:rPr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CQ</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）の明確化</a:t>
            </a:r>
            <a:endPar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nSpc>
                <a:spcPct val="150000"/>
              </a:lnSpc>
            </a:pPr>
            <a:r>
              <a:rPr kumimoji="1" lang="da-DK" altLang="ja-JP" dirty="0">
                <a:latin typeface="BIZ UDPゴシック" panose="020B0400000000000000" pitchFamily="50" charset="-128"/>
                <a:ea typeface="BIZ UDPゴシック" panose="020B0400000000000000" pitchFamily="50" charset="-128"/>
                <a:cs typeface="CordiaUPC" panose="020B0502040204020203" pitchFamily="34" charset="-34"/>
              </a:rPr>
              <a:t>【STEP 2】</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　研究疑問の整理：</a:t>
            </a: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CQ</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a:t>
            </a: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RQ</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へ（</a:t>
            </a: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PICO/PECO</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化）</a:t>
            </a:r>
          </a:p>
          <a:p>
            <a:pP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【STEP 3】</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　既存文献レビュー</a:t>
            </a:r>
            <a:endPar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【STEP 4】</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　研究デザインの決定</a:t>
            </a:r>
            <a:endPar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【STEP 5】</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　プロトコル骨子作成</a:t>
            </a:r>
            <a:endPar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【STEP 6】</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　研究資金・外部委託の検討</a:t>
            </a:r>
          </a:p>
          <a:p>
            <a:pP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【STEP 7】</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　保険・補償の検討</a:t>
            </a:r>
            <a:endPar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【STEP 8】</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　</a:t>
            </a: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CRB</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a:t>
            </a: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EC</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への事前相談・調整</a:t>
            </a:r>
            <a:endPar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nSpc>
                <a:spcPct val="150000"/>
              </a:lnSpc>
            </a:pPr>
            <a:r>
              <a:rPr kumimoji="1" lang="da-DK" altLang="ja-JP" dirty="0">
                <a:latin typeface="BIZ UDPゴシック" panose="020B0400000000000000" pitchFamily="50" charset="-128"/>
                <a:ea typeface="BIZ UDPゴシック" panose="020B0400000000000000" pitchFamily="50" charset="-128"/>
                <a:cs typeface="CordiaUPC" panose="020B0502040204020203" pitchFamily="34" charset="-34"/>
              </a:rPr>
              <a:t>【STEP 9】</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　</a:t>
            </a: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CRB</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a:t>
            </a: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EC</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への申請・審査対応</a:t>
            </a:r>
            <a:endPar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nSpc>
                <a:spcPct val="150000"/>
              </a:lnSpc>
            </a:pPr>
            <a:r>
              <a:rPr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【STEP </a:t>
            </a:r>
            <a:r>
              <a:rPr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１０</a:t>
            </a:r>
            <a:r>
              <a:rPr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 </a:t>
            </a:r>
            <a:r>
              <a:rPr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継続する手続き等</a:t>
            </a:r>
            <a:endParaRPr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nSpc>
                <a:spcPct val="150000"/>
              </a:lnSpc>
            </a:pPr>
            <a:r>
              <a:rPr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略語一覧</a:t>
            </a:r>
          </a:p>
        </p:txBody>
      </p:sp>
      <p:cxnSp>
        <p:nvCxnSpPr>
          <p:cNvPr id="8" name="直線コネクタ 7">
            <a:extLst>
              <a:ext uri="{FF2B5EF4-FFF2-40B4-BE49-F238E27FC236}">
                <a16:creationId xmlns:a16="http://schemas.microsoft.com/office/drawing/2014/main" id="{91A7F985-F1DC-2C87-36E4-C5FFA00BE971}"/>
              </a:ext>
            </a:extLst>
          </p:cNvPr>
          <p:cNvCxnSpPr>
            <a:cxnSpLocks/>
          </p:cNvCxnSpPr>
          <p:nvPr/>
        </p:nvCxnSpPr>
        <p:spPr>
          <a:xfrm>
            <a:off x="1718608" y="644773"/>
            <a:ext cx="0" cy="14897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C0263E8B-B073-FFE5-A8F9-72ED143A3DB1}"/>
              </a:ext>
            </a:extLst>
          </p:cNvPr>
          <p:cNvCxnSpPr>
            <a:cxnSpLocks/>
          </p:cNvCxnSpPr>
          <p:nvPr/>
        </p:nvCxnSpPr>
        <p:spPr>
          <a:xfrm>
            <a:off x="1359014" y="1771376"/>
            <a:ext cx="946610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9F4745B8-C69E-185E-B8FC-A9CA5B3A95E2}"/>
              </a:ext>
            </a:extLst>
          </p:cNvPr>
          <p:cNvSpPr txBox="1"/>
          <p:nvPr/>
        </p:nvSpPr>
        <p:spPr>
          <a:xfrm>
            <a:off x="6115189" y="2002610"/>
            <a:ext cx="4260348" cy="4592155"/>
          </a:xfrm>
          <a:prstGeom prst="rect">
            <a:avLst/>
          </a:prstGeom>
          <a:noFill/>
        </p:spPr>
        <p:txBody>
          <a:bodyPr wrap="square" rtlCol="0">
            <a:spAutoFit/>
          </a:bodyPr>
          <a:lstStyle/>
          <a:p>
            <a:pPr algn="r">
              <a:lnSpc>
                <a:spcPct val="150000"/>
              </a:lnSpc>
            </a:pPr>
            <a:r>
              <a:rPr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18</a:t>
            </a:r>
            <a:endPar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19</a:t>
            </a:r>
            <a:endPar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20</a:t>
            </a:r>
            <a:endPar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21</a:t>
            </a:r>
            <a:endPar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22</a:t>
            </a:r>
            <a:endPar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23</a:t>
            </a:r>
            <a:endPar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2</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４</a:t>
            </a:r>
            <a:endPar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2</a:t>
            </a:r>
            <a:r>
              <a:rPr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５</a:t>
            </a:r>
            <a:endParaRPr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2</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６</a:t>
            </a:r>
            <a:endPar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2</a:t>
            </a:r>
            <a:r>
              <a:rPr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７</a:t>
            </a:r>
            <a:endParaRPr lang="en-US" altLang="ja-JP"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2</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８</a:t>
            </a:r>
          </a:p>
        </p:txBody>
      </p:sp>
      <p:cxnSp>
        <p:nvCxnSpPr>
          <p:cNvPr id="19" name="直線コネクタ 18">
            <a:extLst>
              <a:ext uri="{FF2B5EF4-FFF2-40B4-BE49-F238E27FC236}">
                <a16:creationId xmlns:a16="http://schemas.microsoft.com/office/drawing/2014/main" id="{AF1D4BD8-3ED5-64BC-7EA9-DF9B897241A4}"/>
              </a:ext>
            </a:extLst>
          </p:cNvPr>
          <p:cNvCxnSpPr>
            <a:cxnSpLocks/>
          </p:cNvCxnSpPr>
          <p:nvPr/>
        </p:nvCxnSpPr>
        <p:spPr>
          <a:xfrm>
            <a:off x="8133555" y="2670749"/>
            <a:ext cx="1352809"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9097C6DA-5648-80BD-297D-B4B4B92CDE3C}"/>
              </a:ext>
            </a:extLst>
          </p:cNvPr>
          <p:cNvCxnSpPr>
            <a:cxnSpLocks/>
          </p:cNvCxnSpPr>
          <p:nvPr/>
        </p:nvCxnSpPr>
        <p:spPr>
          <a:xfrm flipV="1">
            <a:off x="5257405" y="3905469"/>
            <a:ext cx="4230969" cy="1712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48DA20E9-A045-1D9F-FB4E-D37244AF1C0E}"/>
              </a:ext>
            </a:extLst>
          </p:cNvPr>
          <p:cNvCxnSpPr>
            <a:cxnSpLocks/>
          </p:cNvCxnSpPr>
          <p:nvPr/>
        </p:nvCxnSpPr>
        <p:spPr>
          <a:xfrm>
            <a:off x="5979581" y="4323284"/>
            <a:ext cx="3543963"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D57E8BFF-7656-E422-5E7C-3D1E2D756AB5}"/>
              </a:ext>
            </a:extLst>
          </p:cNvPr>
          <p:cNvCxnSpPr>
            <a:cxnSpLocks/>
          </p:cNvCxnSpPr>
          <p:nvPr/>
        </p:nvCxnSpPr>
        <p:spPr>
          <a:xfrm>
            <a:off x="4999548" y="4743561"/>
            <a:ext cx="452399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0AE74B0C-8925-4DA8-D359-1B45B08DE8EA}"/>
              </a:ext>
            </a:extLst>
          </p:cNvPr>
          <p:cNvCxnSpPr>
            <a:cxnSpLocks/>
          </p:cNvCxnSpPr>
          <p:nvPr/>
        </p:nvCxnSpPr>
        <p:spPr>
          <a:xfrm>
            <a:off x="6226291" y="5171865"/>
            <a:ext cx="3260073"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12EE1404-BB9C-CF1E-674B-BDD586E29FF4}"/>
              </a:ext>
            </a:extLst>
          </p:cNvPr>
          <p:cNvCxnSpPr>
            <a:cxnSpLocks/>
          </p:cNvCxnSpPr>
          <p:nvPr/>
        </p:nvCxnSpPr>
        <p:spPr>
          <a:xfrm>
            <a:off x="6220103" y="5551045"/>
            <a:ext cx="3266261"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1E07C642-1E2D-145E-C6B6-F06765521F65}"/>
              </a:ext>
            </a:extLst>
          </p:cNvPr>
          <p:cNvCxnSpPr>
            <a:cxnSpLocks/>
          </p:cNvCxnSpPr>
          <p:nvPr/>
        </p:nvCxnSpPr>
        <p:spPr>
          <a:xfrm>
            <a:off x="5074763" y="3082572"/>
            <a:ext cx="4411601"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06C714FD-ADDD-CAFA-233B-DE9201623F9E}"/>
              </a:ext>
            </a:extLst>
          </p:cNvPr>
          <p:cNvCxnSpPr>
            <a:cxnSpLocks/>
          </p:cNvCxnSpPr>
          <p:nvPr/>
        </p:nvCxnSpPr>
        <p:spPr>
          <a:xfrm>
            <a:off x="5325306" y="3500601"/>
            <a:ext cx="4161058"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9EC2C5E6-9DA2-0068-67B1-AB3189E1FFF7}"/>
              </a:ext>
            </a:extLst>
          </p:cNvPr>
          <p:cNvSpPr>
            <a:spLocks noGrp="1"/>
          </p:cNvSpPr>
          <p:nvPr>
            <p:ph type="sldNum" sz="quarter" idx="12"/>
          </p:nvPr>
        </p:nvSpPr>
        <p:spPr>
          <a:xfrm>
            <a:off x="9193536" y="6480981"/>
            <a:ext cx="2743200" cy="365125"/>
          </a:xfrm>
        </p:spPr>
        <p:txBody>
          <a:bodyPr/>
          <a:lstStyle/>
          <a:p>
            <a:fld id="{16BB9C2D-C3C8-4FA1-A4EC-65CAF1B033D9}" type="slidenum">
              <a:rPr lang="ja-JP" altLang="en-US" smtClean="0"/>
              <a:pPr/>
              <a:t>17</a:t>
            </a:fld>
            <a:endParaRPr lang="ja-JP" altLang="en-US" dirty="0"/>
          </a:p>
        </p:txBody>
      </p:sp>
      <p:cxnSp>
        <p:nvCxnSpPr>
          <p:cNvPr id="9" name="直線コネクタ 8">
            <a:extLst>
              <a:ext uri="{FF2B5EF4-FFF2-40B4-BE49-F238E27FC236}">
                <a16:creationId xmlns:a16="http://schemas.microsoft.com/office/drawing/2014/main" id="{7CA4EF5E-E15D-06F7-0FE7-84AC2DB7C330}"/>
              </a:ext>
            </a:extLst>
          </p:cNvPr>
          <p:cNvCxnSpPr>
            <a:cxnSpLocks/>
          </p:cNvCxnSpPr>
          <p:nvPr/>
        </p:nvCxnSpPr>
        <p:spPr>
          <a:xfrm>
            <a:off x="6711518" y="2282375"/>
            <a:ext cx="281202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7" name="直線コネクタ 6">
            <a:extLst>
              <a:ext uri="{FF2B5EF4-FFF2-40B4-BE49-F238E27FC236}">
                <a16:creationId xmlns:a16="http://schemas.microsoft.com/office/drawing/2014/main" id="{3AE918F8-15B6-470B-8EF3-B4869C5C5620}"/>
              </a:ext>
            </a:extLst>
          </p:cNvPr>
          <p:cNvCxnSpPr>
            <a:cxnSpLocks/>
          </p:cNvCxnSpPr>
          <p:nvPr/>
        </p:nvCxnSpPr>
        <p:spPr>
          <a:xfrm>
            <a:off x="5206199" y="5960635"/>
            <a:ext cx="4317345"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2499659D-2D32-3BCF-5E96-1A3D1FAA7C3B}"/>
              </a:ext>
            </a:extLst>
          </p:cNvPr>
          <p:cNvCxnSpPr>
            <a:cxnSpLocks/>
          </p:cNvCxnSpPr>
          <p:nvPr/>
        </p:nvCxnSpPr>
        <p:spPr>
          <a:xfrm>
            <a:off x="2916090" y="6374292"/>
            <a:ext cx="6607454"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70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E3FD0897-E53C-7DB0-23BD-4EA841B5FB99}"/>
              </a:ext>
            </a:extLst>
          </p:cNvPr>
          <p:cNvSpPr/>
          <p:nvPr/>
        </p:nvSpPr>
        <p:spPr>
          <a:xfrm>
            <a:off x="4148060" y="1113744"/>
            <a:ext cx="2529444" cy="5530663"/>
          </a:xfrm>
          <a:prstGeom prst="roundRect">
            <a:avLst>
              <a:gd name="adj" fmla="val 6766"/>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21346F24-93B5-D452-7680-EE161B60FA08}"/>
              </a:ext>
            </a:extLst>
          </p:cNvPr>
          <p:cNvSpPr/>
          <p:nvPr/>
        </p:nvSpPr>
        <p:spPr>
          <a:xfrm>
            <a:off x="4226512" y="1193579"/>
            <a:ext cx="2374677" cy="5358713"/>
          </a:xfrm>
          <a:prstGeom prst="roundRect">
            <a:avLst>
              <a:gd name="adj" fmla="val 5381"/>
            </a:avLst>
          </a:prstGeom>
          <a:solidFill>
            <a:schemeClr val="accent1">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D327001A-D5A6-CCE4-10F6-DE5924E05301}"/>
              </a:ext>
            </a:extLst>
          </p:cNvPr>
          <p:cNvSpPr txBox="1"/>
          <p:nvPr/>
        </p:nvSpPr>
        <p:spPr>
          <a:xfrm>
            <a:off x="4836303" y="1193579"/>
            <a:ext cx="1152958"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01</a:t>
            </a:r>
            <a:endParaRPr kumimoji="1" lang="ja-JP" altLang="en-US" sz="5400" b="1" dirty="0">
              <a:latin typeface="BIZ UDPゴシック" panose="020B0400000000000000" pitchFamily="50" charset="-128"/>
              <a:ea typeface="BIZ UDPゴシック" panose="020B0400000000000000" pitchFamily="50" charset="-128"/>
            </a:endParaRPr>
          </a:p>
        </p:txBody>
      </p:sp>
      <p:grpSp>
        <p:nvGrpSpPr>
          <p:cNvPr id="58" name="グループ化 57">
            <a:extLst>
              <a:ext uri="{FF2B5EF4-FFF2-40B4-BE49-F238E27FC236}">
                <a16:creationId xmlns:a16="http://schemas.microsoft.com/office/drawing/2014/main" id="{C6C85BF7-75DA-9C43-4330-34C09E1137B1}"/>
              </a:ext>
            </a:extLst>
          </p:cNvPr>
          <p:cNvGrpSpPr/>
          <p:nvPr/>
        </p:nvGrpSpPr>
        <p:grpSpPr>
          <a:xfrm>
            <a:off x="249919" y="2432935"/>
            <a:ext cx="3684607" cy="2880000"/>
            <a:chOff x="217527" y="2340000"/>
            <a:chExt cx="3684607" cy="2880000"/>
          </a:xfrm>
        </p:grpSpPr>
        <p:sp>
          <p:nvSpPr>
            <p:cNvPr id="37" name="テキスト ボックス 36">
              <a:extLst>
                <a:ext uri="{FF2B5EF4-FFF2-40B4-BE49-F238E27FC236}">
                  <a16:creationId xmlns:a16="http://schemas.microsoft.com/office/drawing/2014/main" id="{BAB56B93-D1D9-FBCF-8B2C-6F09C1BE49C2}"/>
                </a:ext>
              </a:extLst>
            </p:cNvPr>
            <p:cNvSpPr txBox="1"/>
            <p:nvPr/>
          </p:nvSpPr>
          <p:spPr>
            <a:xfrm>
              <a:off x="217527" y="2340000"/>
              <a:ext cx="3684607" cy="2880000"/>
            </a:xfrm>
            <a:custGeom>
              <a:avLst/>
              <a:gdLst/>
              <a:ahLst/>
              <a:cxnLst/>
              <a:rect l="l" t="t" r="r" b="b"/>
              <a:pathLst>
                <a:path w="3684607" h="2880000">
                  <a:moveTo>
                    <a:pt x="2244607" y="0"/>
                  </a:moveTo>
                  <a:cubicBezTo>
                    <a:pt x="3039897" y="0"/>
                    <a:pt x="3684607" y="644710"/>
                    <a:pt x="3684607" y="1440000"/>
                  </a:cubicBezTo>
                  <a:cubicBezTo>
                    <a:pt x="3684607" y="2235290"/>
                    <a:pt x="3039897" y="2880000"/>
                    <a:pt x="2244607" y="2880000"/>
                  </a:cubicBezTo>
                  <a:cubicBezTo>
                    <a:pt x="1846962" y="2880000"/>
                    <a:pt x="1486962" y="2718823"/>
                    <a:pt x="1226373" y="2458234"/>
                  </a:cubicBezTo>
                  <a:lnTo>
                    <a:pt x="1147618" y="2371581"/>
                  </a:lnTo>
                  <a:lnTo>
                    <a:pt x="1147618" y="2630810"/>
                  </a:lnTo>
                  <a:lnTo>
                    <a:pt x="487853" y="2630810"/>
                  </a:lnTo>
                  <a:lnTo>
                    <a:pt x="487853" y="1032508"/>
                  </a:lnTo>
                  <a:cubicBezTo>
                    <a:pt x="415579" y="1074840"/>
                    <a:pt x="340723" y="1107106"/>
                    <a:pt x="263286" y="1129304"/>
                  </a:cubicBezTo>
                  <a:cubicBezTo>
                    <a:pt x="185849" y="1151503"/>
                    <a:pt x="98087" y="1167765"/>
                    <a:pt x="0" y="1178090"/>
                  </a:cubicBezTo>
                  <a:lnTo>
                    <a:pt x="0" y="682492"/>
                  </a:lnTo>
                  <a:cubicBezTo>
                    <a:pt x="139386" y="658745"/>
                    <a:pt x="269223" y="621317"/>
                    <a:pt x="389508" y="570208"/>
                  </a:cubicBezTo>
                  <a:cubicBezTo>
                    <a:pt x="509794" y="519100"/>
                    <a:pt x="632919" y="449148"/>
                    <a:pt x="758883" y="360353"/>
                  </a:cubicBezTo>
                  <a:lnTo>
                    <a:pt x="1147618" y="360353"/>
                  </a:lnTo>
                  <a:lnTo>
                    <a:pt x="1147618" y="508419"/>
                  </a:lnTo>
                  <a:lnTo>
                    <a:pt x="1226373" y="421766"/>
                  </a:lnTo>
                  <a:cubicBezTo>
                    <a:pt x="1486962" y="161178"/>
                    <a:pt x="1846962" y="0"/>
                    <a:pt x="2244607" y="0"/>
                  </a:cubicBezTo>
                  <a:close/>
                </a:path>
              </a:pathLst>
            </a:custGeom>
            <a:solidFill>
              <a:schemeClr val="bg1"/>
            </a:solidFill>
            <a:ln w="762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chemeClr val="accent1"/>
                  </a:solidFill>
                </a:ln>
                <a:solidFill>
                  <a:schemeClr val="bg1"/>
                </a:solidFill>
                <a:latin typeface="Segoe UI Black" panose="020B0A02040204020203" pitchFamily="34" charset="0"/>
              </a:endParaRPr>
            </a:p>
          </p:txBody>
        </p:sp>
        <p:sp>
          <p:nvSpPr>
            <p:cNvPr id="23" name="フローチャート: 結合子 22">
              <a:extLst>
                <a:ext uri="{FF2B5EF4-FFF2-40B4-BE49-F238E27FC236}">
                  <a16:creationId xmlns:a16="http://schemas.microsoft.com/office/drawing/2014/main" id="{1D77E346-C82C-F2EC-F466-D66529FE159D}"/>
                </a:ext>
              </a:extLst>
            </p:cNvPr>
            <p:cNvSpPr/>
            <p:nvPr/>
          </p:nvSpPr>
          <p:spPr>
            <a:xfrm>
              <a:off x="1163547" y="2466000"/>
              <a:ext cx="2628000" cy="2628000"/>
            </a:xfrm>
            <a:prstGeom prst="flowChartConnector">
              <a:avLst/>
            </a:prstGeom>
            <a:solidFill>
              <a:schemeClr val="accent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8768B890-7F9A-8503-9E91-893A2D816E3F}"/>
                </a:ext>
              </a:extLst>
            </p:cNvPr>
            <p:cNvSpPr txBox="1"/>
            <p:nvPr/>
          </p:nvSpPr>
          <p:spPr>
            <a:xfrm>
              <a:off x="1405426" y="3070595"/>
              <a:ext cx="2116347" cy="1477328"/>
            </a:xfrm>
            <a:prstGeom prst="rect">
              <a:avLst/>
            </a:prstGeom>
            <a:noFill/>
          </p:spPr>
          <p:txBody>
            <a:bodyPr wrap="square" rtlCol="0">
              <a:spAutoFit/>
            </a:bodyPr>
            <a:lstStyle/>
            <a:p>
              <a:pPr algn="ctr"/>
              <a:endParaRPr kumimoji="1" lang="en-US" altLang="zh-TW"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研究の動機・テーマ（</a:t>
              </a:r>
              <a:r>
                <a:rPr kumimoji="1" lang="en-US" altLang="ja-JP" b="1" dirty="0">
                  <a:solidFill>
                    <a:schemeClr val="bg1"/>
                  </a:solidFill>
                  <a:latin typeface="BIZ UDPゴシック" panose="020B0400000000000000" pitchFamily="50" charset="-128"/>
                  <a:ea typeface="BIZ UDPゴシック" panose="020B0400000000000000" pitchFamily="50" charset="-128"/>
                </a:rPr>
                <a:t>CQ</a:t>
              </a:r>
              <a:r>
                <a:rPr kumimoji="1" lang="ja-JP" altLang="en-US" b="1" dirty="0">
                  <a:solidFill>
                    <a:schemeClr val="bg1"/>
                  </a:solidFill>
                  <a:latin typeface="BIZ UDPゴシック" panose="020B0400000000000000" pitchFamily="50" charset="-128"/>
                  <a:ea typeface="BIZ UDPゴシック" panose="020B0400000000000000" pitchFamily="50" charset="-128"/>
                </a:rPr>
                <a:t>）の明確化</a:t>
              </a:r>
            </a:p>
          </p:txBody>
        </p:sp>
        <p:cxnSp>
          <p:nvCxnSpPr>
            <p:cNvPr id="41" name="直線コネクタ 40">
              <a:extLst>
                <a:ext uri="{FF2B5EF4-FFF2-40B4-BE49-F238E27FC236}">
                  <a16:creationId xmlns:a16="http://schemas.microsoft.com/office/drawing/2014/main" id="{EDE49984-C5D1-B820-15C8-53F69C9EAE97}"/>
                </a:ext>
              </a:extLst>
            </p:cNvPr>
            <p:cNvCxnSpPr>
              <a:cxnSpLocks/>
            </p:cNvCxnSpPr>
            <p:nvPr/>
          </p:nvCxnSpPr>
          <p:spPr>
            <a:xfrm flipV="1">
              <a:off x="1263807" y="3454699"/>
              <a:ext cx="2396654" cy="903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44" name="テキスト ボックス 43">
            <a:extLst>
              <a:ext uri="{FF2B5EF4-FFF2-40B4-BE49-F238E27FC236}">
                <a16:creationId xmlns:a16="http://schemas.microsoft.com/office/drawing/2014/main" id="{E781C410-1EE4-4120-CAB2-B724B9311E6B}"/>
              </a:ext>
            </a:extLst>
          </p:cNvPr>
          <p:cNvSpPr txBox="1"/>
          <p:nvPr/>
        </p:nvSpPr>
        <p:spPr>
          <a:xfrm>
            <a:off x="4336635" y="2268565"/>
            <a:ext cx="2298752" cy="4154984"/>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「臨床研究をや</a:t>
            </a:r>
            <a:r>
              <a:rPr lang="ja-JP" altLang="en-US" sz="1100" b="1" dirty="0">
                <a:latin typeface="BIZ UDPゴシック" panose="020B0400000000000000" pitchFamily="50" charset="-128"/>
                <a:ea typeface="BIZ UDPゴシック" panose="020B0400000000000000" pitchFamily="50" charset="-128"/>
              </a:rPr>
              <a:t>ってみよう</a:t>
            </a:r>
            <a:r>
              <a:rPr kumimoji="1" lang="ja-JP" altLang="en-US" sz="1100" b="1" dirty="0">
                <a:latin typeface="BIZ UDPゴシック" panose="020B0400000000000000" pitchFamily="50" charset="-128"/>
                <a:ea typeface="BIZ UDPゴシック" panose="020B0400000000000000" pitchFamily="50" charset="-128"/>
              </a:rPr>
              <a:t>」</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動機</a:t>
            </a:r>
            <a:r>
              <a:rPr kumimoji="1" lang="ja-JP" altLang="en-US" sz="1100" dirty="0">
                <a:latin typeface="BIZ UDPゴシック" panose="020B0400000000000000" pitchFamily="50" charset="-128"/>
                <a:ea typeface="BIZ UDPゴシック" panose="020B0400000000000000" pitchFamily="50" charset="-128"/>
              </a:rPr>
              <a:t>と</a:t>
            </a:r>
            <a:r>
              <a:rPr kumimoji="1" lang="ja-JP" altLang="en-US" sz="1100" b="1" dirty="0">
                <a:latin typeface="BIZ UDPゴシック" panose="020B0400000000000000" pitchFamily="50" charset="-128"/>
                <a:ea typeface="BIZ UDPゴシック" panose="020B0400000000000000" pitchFamily="50" charset="-128"/>
              </a:rPr>
              <a:t>テーマ</a:t>
            </a:r>
            <a:r>
              <a:rPr kumimoji="1" lang="ja-JP" altLang="en-US" sz="1100" dirty="0">
                <a:latin typeface="BIZ UDPゴシック" panose="020B0400000000000000" pitchFamily="50" charset="-128"/>
                <a:ea typeface="BIZ UDPゴシック" panose="020B0400000000000000" pitchFamily="50" charset="-128"/>
              </a:rPr>
              <a:t>を明確にする</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やること：</a:t>
            </a: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日々の診療の中で生まれる</a:t>
            </a:r>
            <a:r>
              <a:rPr lang="ja-JP" altLang="en-US" sz="1100" b="1" dirty="0">
                <a:latin typeface="BIZ UDPゴシック" panose="020B0400000000000000" pitchFamily="50" charset="-128"/>
                <a:ea typeface="BIZ UDPゴシック" panose="020B0400000000000000" pitchFamily="50" charset="-128"/>
              </a:rPr>
              <a:t>疑問をメモ</a:t>
            </a:r>
            <a:r>
              <a:rPr lang="ja-JP" altLang="en-US" sz="1100" dirty="0">
                <a:latin typeface="BIZ UDPゴシック" panose="020B0400000000000000" pitchFamily="50" charset="-128"/>
                <a:ea typeface="BIZ UDPゴシック" panose="020B0400000000000000" pitchFamily="50" charset="-128"/>
              </a:rPr>
              <a:t>しておく。 </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「なぜこうなるの？」</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「この治療、本当に効果あるの？」</a:t>
            </a: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「この患者さんのパターン、多くない？」</a:t>
            </a:r>
            <a:r>
              <a:rPr kumimoji="1" lang="ja-JP" altLang="en-US" sz="1100" b="1" dirty="0">
                <a:latin typeface="BIZ UDPゴシック" panose="020B0400000000000000" pitchFamily="50" charset="-128"/>
                <a:ea typeface="BIZ UDPゴシック" panose="020B0400000000000000" pitchFamily="50" charset="-128"/>
              </a:rPr>
              <a:t>臨床的な違和感</a:t>
            </a:r>
            <a:r>
              <a:rPr kumimoji="1" lang="ja-JP" altLang="en-US" sz="1100" dirty="0">
                <a:latin typeface="BIZ UDPゴシック" panose="020B0400000000000000" pitchFamily="50" charset="-128"/>
                <a:ea typeface="BIZ UDPゴシック" panose="020B0400000000000000" pitchFamily="50" charset="-128"/>
              </a:rPr>
              <a:t>も、研究テーマのヒントになる。</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自身の臨床経験から「なぜそれを研究したいのか」を</a:t>
            </a:r>
            <a:r>
              <a:rPr kumimoji="1" lang="ja-JP" altLang="en-US" sz="1100" b="1" dirty="0">
                <a:latin typeface="BIZ UDPゴシック" panose="020B0400000000000000" pitchFamily="50" charset="-128"/>
                <a:ea typeface="BIZ UDPゴシック" panose="020B0400000000000000" pitchFamily="50" charset="-128"/>
              </a:rPr>
              <a:t>言語化</a:t>
            </a:r>
            <a:r>
              <a:rPr kumimoji="1" lang="ja-JP" altLang="en-US" sz="1100" dirty="0">
                <a:latin typeface="BIZ UDPゴシック" panose="020B0400000000000000" pitchFamily="50" charset="-128"/>
                <a:ea typeface="BIZ UDPゴシック" panose="020B0400000000000000" pitchFamily="50" charset="-128"/>
              </a:rPr>
              <a:t>してみる。</a:t>
            </a: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「疑問」</a:t>
            </a:r>
            <a:r>
              <a:rPr kumimoji="1" lang="ja-JP" altLang="en-US" sz="1100" dirty="0">
                <a:latin typeface="BIZ UDPゴシック" panose="020B0400000000000000" pitchFamily="50" charset="-128"/>
                <a:ea typeface="BIZ UDPゴシック" panose="020B0400000000000000" pitchFamily="50" charset="-128"/>
              </a:rPr>
              <a:t>や</a:t>
            </a:r>
            <a:r>
              <a:rPr kumimoji="1" lang="ja-JP" altLang="en-US" sz="1100" b="1" dirty="0">
                <a:latin typeface="BIZ UDPゴシック" panose="020B0400000000000000" pitchFamily="50" charset="-128"/>
                <a:ea typeface="BIZ UDPゴシック" panose="020B0400000000000000" pitchFamily="50" charset="-128"/>
              </a:rPr>
              <a:t>「仮説」</a:t>
            </a:r>
            <a:r>
              <a:rPr kumimoji="1" lang="ja-JP" altLang="en-US" sz="1100" dirty="0">
                <a:latin typeface="BIZ UDPゴシック" panose="020B0400000000000000" pitchFamily="50" charset="-128"/>
                <a:ea typeface="BIZ UDPゴシック" panose="020B0400000000000000" pitchFamily="50" charset="-128"/>
              </a:rPr>
              <a:t>という形で</a:t>
            </a:r>
            <a:r>
              <a:rPr kumimoji="1" lang="ja-JP" altLang="en-US" sz="1100" b="1" dirty="0">
                <a:latin typeface="BIZ UDPゴシック" panose="020B0400000000000000" pitchFamily="50" charset="-128"/>
                <a:ea typeface="BIZ UDPゴシック" panose="020B0400000000000000" pitchFamily="50" charset="-128"/>
              </a:rPr>
              <a:t>研究テーマ</a:t>
            </a:r>
            <a:r>
              <a:rPr kumimoji="1" lang="ja-JP" altLang="en-US" sz="1100" dirty="0">
                <a:latin typeface="BIZ UDPゴシック" panose="020B0400000000000000" pitchFamily="50" charset="-128"/>
                <a:ea typeface="BIZ UDPゴシック" panose="020B0400000000000000" pitchFamily="50" charset="-128"/>
              </a:rPr>
              <a:t>を考える（仮のものでも良い）。</a:t>
            </a:r>
          </a:p>
        </p:txBody>
      </p:sp>
      <p:cxnSp>
        <p:nvCxnSpPr>
          <p:cNvPr id="46" name="直線コネクタ 45">
            <a:extLst>
              <a:ext uri="{FF2B5EF4-FFF2-40B4-BE49-F238E27FC236}">
                <a16:creationId xmlns:a16="http://schemas.microsoft.com/office/drawing/2014/main" id="{C0F6A5B6-0862-DF7F-B257-A004C908256B}"/>
              </a:ext>
            </a:extLst>
          </p:cNvPr>
          <p:cNvCxnSpPr>
            <a:cxnSpLocks/>
          </p:cNvCxnSpPr>
          <p:nvPr/>
        </p:nvCxnSpPr>
        <p:spPr>
          <a:xfrm>
            <a:off x="4336635"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8" name="四角形: 角を丸くする 47">
            <a:extLst>
              <a:ext uri="{FF2B5EF4-FFF2-40B4-BE49-F238E27FC236}">
                <a16:creationId xmlns:a16="http://schemas.microsoft.com/office/drawing/2014/main" id="{42CFB92D-4791-AF3C-97CC-E66912C7A619}"/>
              </a:ext>
            </a:extLst>
          </p:cNvPr>
          <p:cNvSpPr/>
          <p:nvPr/>
        </p:nvSpPr>
        <p:spPr>
          <a:xfrm>
            <a:off x="6825667" y="1113744"/>
            <a:ext cx="2529444" cy="5530663"/>
          </a:xfrm>
          <a:prstGeom prst="roundRect">
            <a:avLst>
              <a:gd name="adj" fmla="val 6766"/>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DB548ABA-4265-20A3-837D-6E1DEA9D5D5F}"/>
              </a:ext>
            </a:extLst>
          </p:cNvPr>
          <p:cNvSpPr/>
          <p:nvPr/>
        </p:nvSpPr>
        <p:spPr>
          <a:xfrm>
            <a:off x="6904119" y="1193579"/>
            <a:ext cx="2374677" cy="5358713"/>
          </a:xfrm>
          <a:prstGeom prst="roundRect">
            <a:avLst>
              <a:gd name="adj" fmla="val 5381"/>
            </a:avLst>
          </a:prstGeom>
          <a:solidFill>
            <a:schemeClr val="accent1">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4D9E3570-4CB2-0CA0-C5A4-59047396EA0C}"/>
              </a:ext>
            </a:extLst>
          </p:cNvPr>
          <p:cNvSpPr txBox="1"/>
          <p:nvPr/>
        </p:nvSpPr>
        <p:spPr>
          <a:xfrm>
            <a:off x="7439829" y="1193579"/>
            <a:ext cx="1286799"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02</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EFCD714B-E5D0-207B-ECDF-76334AEB2613}"/>
              </a:ext>
            </a:extLst>
          </p:cNvPr>
          <p:cNvSpPr txBox="1"/>
          <p:nvPr/>
        </p:nvSpPr>
        <p:spPr>
          <a:xfrm>
            <a:off x="7014242" y="2268565"/>
            <a:ext cx="2181051" cy="3647152"/>
          </a:xfrm>
          <a:prstGeom prst="rect">
            <a:avLst/>
          </a:prstGeom>
          <a:noFill/>
        </p:spPr>
        <p:txBody>
          <a:bodyPr wrap="square" lIns="91440" tIns="45720" rIns="91440" bIns="45720" rtlCol="0" anchor="t">
            <a:spAutoFit/>
          </a:bodyPr>
          <a:lstStyle/>
          <a:p>
            <a:pPr>
              <a:buNone/>
            </a:pPr>
            <a:r>
              <a:rPr lang="ja-JP" altLang="en-US" sz="1100" b="1" dirty="0">
                <a:latin typeface="BIZ UDPゴシック" panose="020B0400000000000000" pitchFamily="50" charset="-128"/>
                <a:ea typeface="BIZ UDPゴシック" panose="020B0400000000000000" pitchFamily="50" charset="-128"/>
              </a:rPr>
              <a:t>「この治療は本当に効果あるのか？」</a:t>
            </a:r>
            <a:endParaRPr lang="en-US" altLang="ja-JP" sz="1100" b="1" dirty="0">
              <a:latin typeface="BIZ UDPゴシック" panose="020B0400000000000000" pitchFamily="50" charset="-128"/>
              <a:ea typeface="BIZ UDPゴシック" panose="020B0400000000000000" pitchFamily="50" charset="-128"/>
            </a:endParaRPr>
          </a:p>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a:latin typeface="BIZ UDPゴシック" panose="020B0400000000000000" pitchFamily="50" charset="-128"/>
                <a:ea typeface="BIZ UDPゴシック"/>
              </a:rPr>
              <a:t>👉　</a:t>
            </a:r>
            <a:r>
              <a:rPr lang="ja-JP" altLang="en-US" sz="1100" b="1">
                <a:latin typeface="BIZ UDPゴシック" panose="020B0400000000000000" pitchFamily="50" charset="-128"/>
                <a:ea typeface="BIZ UDPゴシック"/>
              </a:rPr>
              <a:t>テーマ検討のポイント</a:t>
            </a:r>
            <a:endParaRPr lang="en-US" altLang="ja-JP" sz="1100">
              <a:latin typeface="BIZ UDPゴシック" panose="020B0400000000000000" pitchFamily="50" charset="-128"/>
              <a:ea typeface="BIZ UDPゴシック"/>
            </a:endParaRPr>
          </a:p>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ポイント：</a:t>
            </a:r>
            <a:endParaRPr lang="en-US" altLang="ja-JP" sz="1100" b="1" dirty="0">
              <a:latin typeface="BIZ UDPゴシック" panose="020B0400000000000000" pitchFamily="50" charset="-128"/>
              <a:ea typeface="BIZ UDPゴシック" panose="020B0400000000000000" pitchFamily="50" charset="-128"/>
            </a:endParaRPr>
          </a:p>
          <a:p>
            <a:pPr>
              <a:buNone/>
            </a:pPr>
            <a:endParaRPr lang="ja-JP" altLang="en-US" sz="11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テーマは狭くて問題なし</a:t>
            </a:r>
            <a:r>
              <a:rPr lang="ja-JP" altLang="en-US" sz="1100" dirty="0">
                <a:latin typeface="BIZ UDPゴシック" panose="020B0400000000000000" pitchFamily="50" charset="-128"/>
                <a:ea typeface="BIZ UDPゴシック" panose="020B0400000000000000" pitchFamily="50" charset="-128"/>
              </a:rPr>
              <a:t>。広すぎると研究として成立しにくい。</a:t>
            </a:r>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まずは素朴な</a:t>
            </a:r>
            <a:r>
              <a:rPr lang="ja-JP" altLang="en-US" sz="1100" b="1" dirty="0">
                <a:latin typeface="BIZ UDPゴシック" panose="020B0400000000000000" pitchFamily="50" charset="-128"/>
                <a:ea typeface="BIZ UDPゴシック" panose="020B0400000000000000" pitchFamily="50" charset="-128"/>
              </a:rPr>
              <a:t>「臨床的疑問」</a:t>
            </a:r>
            <a:r>
              <a:rPr lang="ja-JP" altLang="en-US" sz="1100" dirty="0">
                <a:latin typeface="BIZ UDPゴシック" panose="020B0400000000000000" pitchFamily="50" charset="-128"/>
                <a:ea typeface="BIZ UDPゴシック" panose="020B0400000000000000" pitchFamily="50" charset="-128"/>
              </a:rPr>
              <a:t>から始めることが大切。（最初から明確で立派な仮説がなくても大丈夫）</a:t>
            </a:r>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そのテーマが「研究として成立するか」（＝誰も明確に答えていない疑問かどうか）を後で必ず確認する必要がある。</a:t>
            </a:r>
          </a:p>
        </p:txBody>
      </p:sp>
      <p:cxnSp>
        <p:nvCxnSpPr>
          <p:cNvPr id="52" name="直線コネクタ 51">
            <a:extLst>
              <a:ext uri="{FF2B5EF4-FFF2-40B4-BE49-F238E27FC236}">
                <a16:creationId xmlns:a16="http://schemas.microsoft.com/office/drawing/2014/main" id="{1949024B-B2D7-AAD0-E5A3-0B4299708778}"/>
              </a:ext>
            </a:extLst>
          </p:cNvPr>
          <p:cNvCxnSpPr>
            <a:cxnSpLocks/>
          </p:cNvCxnSpPr>
          <p:nvPr/>
        </p:nvCxnSpPr>
        <p:spPr>
          <a:xfrm>
            <a:off x="7014242"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3" name="四角形: 角を丸くする 52">
            <a:extLst>
              <a:ext uri="{FF2B5EF4-FFF2-40B4-BE49-F238E27FC236}">
                <a16:creationId xmlns:a16="http://schemas.microsoft.com/office/drawing/2014/main" id="{E6CB176A-7243-6D85-AD11-EE8F75F3395F}"/>
              </a:ext>
            </a:extLst>
          </p:cNvPr>
          <p:cNvSpPr/>
          <p:nvPr/>
        </p:nvSpPr>
        <p:spPr>
          <a:xfrm>
            <a:off x="9488952" y="1125442"/>
            <a:ext cx="2529444" cy="5530663"/>
          </a:xfrm>
          <a:prstGeom prst="roundRect">
            <a:avLst>
              <a:gd name="adj" fmla="val 6766"/>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47146F82-E3AF-AEF8-5120-18202DB495CF}"/>
              </a:ext>
            </a:extLst>
          </p:cNvPr>
          <p:cNvSpPr/>
          <p:nvPr/>
        </p:nvSpPr>
        <p:spPr>
          <a:xfrm>
            <a:off x="9567404" y="1205277"/>
            <a:ext cx="2374677" cy="5358713"/>
          </a:xfrm>
          <a:prstGeom prst="roundRect">
            <a:avLst>
              <a:gd name="adj" fmla="val 5381"/>
            </a:avLst>
          </a:prstGeom>
          <a:solidFill>
            <a:schemeClr val="accent1">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a:extLst>
              <a:ext uri="{FF2B5EF4-FFF2-40B4-BE49-F238E27FC236}">
                <a16:creationId xmlns:a16="http://schemas.microsoft.com/office/drawing/2014/main" id="{A3C9913B-05C6-B1B0-1FCC-6F1944ED4697}"/>
              </a:ext>
            </a:extLst>
          </p:cNvPr>
          <p:cNvSpPr txBox="1"/>
          <p:nvPr/>
        </p:nvSpPr>
        <p:spPr>
          <a:xfrm>
            <a:off x="10077292" y="1205277"/>
            <a:ext cx="1268631"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03</a:t>
            </a:r>
          </a:p>
        </p:txBody>
      </p:sp>
      <p:sp>
        <p:nvSpPr>
          <p:cNvPr id="56" name="テキスト ボックス 55">
            <a:extLst>
              <a:ext uri="{FF2B5EF4-FFF2-40B4-BE49-F238E27FC236}">
                <a16:creationId xmlns:a16="http://schemas.microsoft.com/office/drawing/2014/main" id="{D50210BC-D56D-C254-F91F-DFF33C911C5F}"/>
              </a:ext>
            </a:extLst>
          </p:cNvPr>
          <p:cNvSpPr txBox="1"/>
          <p:nvPr/>
        </p:nvSpPr>
        <p:spPr>
          <a:xfrm>
            <a:off x="9677527" y="2280263"/>
            <a:ext cx="2181051" cy="1954381"/>
          </a:xfrm>
          <a:prstGeom prst="rect">
            <a:avLst/>
          </a:prstGeom>
          <a:noFill/>
        </p:spPr>
        <p:txBody>
          <a:bodyPr wrap="square" lIns="91440" tIns="45720" rIns="91440" bIns="45720" rtlCol="0" anchor="t">
            <a:spAutoFit/>
          </a:bodyPr>
          <a:lstStyle/>
          <a:p>
            <a:r>
              <a:rPr kumimoji="1" lang="ja-JP" altLang="en-US" sz="1100" b="1" dirty="0">
                <a:latin typeface="BIZ UDPゴシック" panose="020B0400000000000000" pitchFamily="50" charset="-128"/>
                <a:ea typeface="BIZ UDPゴシック" panose="020B0400000000000000" pitchFamily="50" charset="-128"/>
              </a:rPr>
              <a:t>「一人で頑張らない」</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身近な</a:t>
            </a:r>
            <a:r>
              <a:rPr lang="ja-JP" altLang="en-US" sz="1100" b="1" dirty="0">
                <a:latin typeface="BIZ UDPゴシック" panose="020B0400000000000000" pitchFamily="50" charset="-128"/>
                <a:ea typeface="BIZ UDPゴシック" panose="020B0400000000000000" pitchFamily="50" charset="-128"/>
              </a:rPr>
              <a:t>相談先</a:t>
            </a:r>
            <a:r>
              <a:rPr lang="ja-JP" altLang="en-US" sz="1100" dirty="0">
                <a:latin typeface="BIZ UDPゴシック" panose="020B0400000000000000" pitchFamily="50" charset="-128"/>
                <a:ea typeface="BIZ UDPゴシック" panose="020B0400000000000000" pitchFamily="50" charset="-128"/>
              </a:rPr>
              <a:t>を探す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相談先・準備：</a:t>
            </a:r>
          </a:p>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a:latin typeface="BIZ UDPゴシック" panose="020B0400000000000000" pitchFamily="50" charset="-128"/>
                <a:ea typeface="BIZ UDPゴシック"/>
              </a:rPr>
              <a:t>➤ </a:t>
            </a:r>
            <a:r>
              <a:rPr kumimoji="1" lang="ja-JP" altLang="en-US" sz="1100">
                <a:latin typeface="BIZ UDPゴシック" panose="020B0400000000000000" pitchFamily="50" charset="-128"/>
                <a:ea typeface="BIZ UDPゴシック"/>
              </a:rPr>
              <a:t>メンター（特に臨床研究の経験がある人）</a:t>
            </a:r>
            <a:r>
              <a:rPr lang="ja-JP" altLang="en-US" sz="1100">
                <a:latin typeface="BIZ UDPゴシック" panose="020B0400000000000000" pitchFamily="50" charset="-128"/>
                <a:ea typeface="BIZ UDPゴシック"/>
              </a:rPr>
              <a:t>を探す</a:t>
            </a:r>
            <a:endParaRPr kumimoji="1" lang="en-US" altLang="ja-JP" sz="1100">
              <a:latin typeface="BIZ UDPゴシック" panose="020B0400000000000000" pitchFamily="50" charset="-128"/>
              <a:ea typeface="BIZ UDPゴシック"/>
            </a:endParaRPr>
          </a:p>
          <a:p>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57" name="直線コネクタ 56">
            <a:extLst>
              <a:ext uri="{FF2B5EF4-FFF2-40B4-BE49-F238E27FC236}">
                <a16:creationId xmlns:a16="http://schemas.microsoft.com/office/drawing/2014/main" id="{D06FDDA8-260B-AB78-3B37-FA08737F6645}"/>
              </a:ext>
            </a:extLst>
          </p:cNvPr>
          <p:cNvCxnSpPr>
            <a:cxnSpLocks/>
          </p:cNvCxnSpPr>
          <p:nvPr/>
        </p:nvCxnSpPr>
        <p:spPr>
          <a:xfrm>
            <a:off x="9677527" y="2128607"/>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 name="グループ化 2">
            <a:extLst>
              <a:ext uri="{FF2B5EF4-FFF2-40B4-BE49-F238E27FC236}">
                <a16:creationId xmlns:a16="http://schemas.microsoft.com/office/drawing/2014/main" id="{EC980020-C820-CF6D-7365-C886B6CA6ACD}"/>
              </a:ext>
            </a:extLst>
          </p:cNvPr>
          <p:cNvGrpSpPr/>
          <p:nvPr/>
        </p:nvGrpSpPr>
        <p:grpSpPr>
          <a:xfrm>
            <a:off x="1" y="0"/>
            <a:ext cx="7740000" cy="900000"/>
            <a:chOff x="1" y="0"/>
            <a:chExt cx="7740000" cy="900000"/>
          </a:xfrm>
        </p:grpSpPr>
        <p:sp>
          <p:nvSpPr>
            <p:cNvPr id="5" name="フリーフォーム: 図形 4">
              <a:extLst>
                <a:ext uri="{FF2B5EF4-FFF2-40B4-BE49-F238E27FC236}">
                  <a16:creationId xmlns:a16="http://schemas.microsoft.com/office/drawing/2014/main" id="{495AE7C0-F605-B87F-E8B3-0FAE97161162}"/>
                </a:ext>
              </a:extLst>
            </p:cNvPr>
            <p:cNvSpPr/>
            <p:nvPr/>
          </p:nvSpPr>
          <p:spPr>
            <a:xfrm>
              <a:off x="1" y="0"/>
              <a:ext cx="7740000" cy="900000"/>
            </a:xfrm>
            <a:custGeom>
              <a:avLst/>
              <a:gdLst>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5" fmla="*/ 0 w 6277512"/>
                <a:gd name="connsiteY5" fmla="*/ 0 h 914400"/>
                <a:gd name="connsiteX0" fmla="*/ 0 w 6282828"/>
                <a:gd name="connsiteY0" fmla="*/ 0 h 914400"/>
                <a:gd name="connsiteX1" fmla="*/ 5363112 w 6282828"/>
                <a:gd name="connsiteY1" fmla="*/ 0 h 914400"/>
                <a:gd name="connsiteX2" fmla="*/ 6282828 w 6282828"/>
                <a:gd name="connsiteY2" fmla="*/ 0 h 914400"/>
                <a:gd name="connsiteX3" fmla="*/ 5363112 w 6282828"/>
                <a:gd name="connsiteY3" fmla="*/ 914400 h 914400"/>
                <a:gd name="connsiteX4" fmla="*/ 0 w 6282828"/>
                <a:gd name="connsiteY4" fmla="*/ 914400 h 914400"/>
                <a:gd name="connsiteX5" fmla="*/ 0 w 6282828"/>
                <a:gd name="connsiteY5" fmla="*/ 0 h 914400"/>
                <a:gd name="connsiteX0" fmla="*/ 0 w 6282845"/>
                <a:gd name="connsiteY0" fmla="*/ 0 h 914400"/>
                <a:gd name="connsiteX1" fmla="*/ 5363112 w 6282845"/>
                <a:gd name="connsiteY1" fmla="*/ 0 h 914400"/>
                <a:gd name="connsiteX2" fmla="*/ 6282828 w 6282845"/>
                <a:gd name="connsiteY2" fmla="*/ 0 h 914400"/>
                <a:gd name="connsiteX3" fmla="*/ 5363112 w 6282845"/>
                <a:gd name="connsiteY3" fmla="*/ 914400 h 914400"/>
                <a:gd name="connsiteX4" fmla="*/ 0 w 6282845"/>
                <a:gd name="connsiteY4" fmla="*/ 914400 h 914400"/>
                <a:gd name="connsiteX5" fmla="*/ 0 w 6282845"/>
                <a:gd name="connsiteY5" fmla="*/ 0 h 914400"/>
                <a:gd name="connsiteX0" fmla="*/ 0 w 6282870"/>
                <a:gd name="connsiteY0" fmla="*/ 0 h 914400"/>
                <a:gd name="connsiteX1" fmla="*/ 5363112 w 6282870"/>
                <a:gd name="connsiteY1" fmla="*/ 0 h 914400"/>
                <a:gd name="connsiteX2" fmla="*/ 6282828 w 6282870"/>
                <a:gd name="connsiteY2" fmla="*/ 0 h 914400"/>
                <a:gd name="connsiteX3" fmla="*/ 5363112 w 6282870"/>
                <a:gd name="connsiteY3" fmla="*/ 914400 h 914400"/>
                <a:gd name="connsiteX4" fmla="*/ 0 w 6282870"/>
                <a:gd name="connsiteY4" fmla="*/ 914400 h 914400"/>
                <a:gd name="connsiteX5" fmla="*/ 0 w 628287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870" h="914400">
                  <a:moveTo>
                    <a:pt x="0" y="0"/>
                  </a:moveTo>
                  <a:lnTo>
                    <a:pt x="5363112" y="0"/>
                  </a:lnTo>
                  <a:lnTo>
                    <a:pt x="6282828" y="0"/>
                  </a:lnTo>
                  <a:cubicBezTo>
                    <a:pt x="6286372" y="400493"/>
                    <a:pt x="6068394" y="903103"/>
                    <a:pt x="5363112" y="914400"/>
                  </a:cubicBezTo>
                  <a:lnTo>
                    <a:pt x="0" y="9144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四角形: 角を丸くする 3">
              <a:hlinkClick r:id="rId2" action="ppaction://hlinksldjump"/>
              <a:extLst>
                <a:ext uri="{FF2B5EF4-FFF2-40B4-BE49-F238E27FC236}">
                  <a16:creationId xmlns:a16="http://schemas.microsoft.com/office/drawing/2014/main" id="{660D6464-1A84-80C8-DDF0-BC4F901DE3EA}"/>
                </a:ext>
              </a:extLst>
            </p:cNvPr>
            <p:cNvSpPr/>
            <p:nvPr/>
          </p:nvSpPr>
          <p:spPr>
            <a:xfrm>
              <a:off x="148979" y="192101"/>
              <a:ext cx="1035273" cy="540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1"/>
                  </a:solidFill>
                  <a:latin typeface="BIZ UDPゴシック" panose="020B0400000000000000" pitchFamily="50" charset="-128"/>
                  <a:ea typeface="BIZ UDPゴシック" panose="020B0400000000000000" pitchFamily="50" charset="-128"/>
                </a:rPr>
                <a:t>STEP 1</a:t>
              </a:r>
              <a:endParaRPr kumimoji="1" lang="ja-JP" altLang="en-US" b="1" dirty="0">
                <a:solidFill>
                  <a:schemeClr val="accent1"/>
                </a:solidFill>
                <a:latin typeface="BIZ UDPゴシック" panose="020B0400000000000000" pitchFamily="50" charset="-128"/>
                <a:ea typeface="BIZ UDPゴシック" panose="020B0400000000000000" pitchFamily="50" charset="-128"/>
              </a:endParaRPr>
            </a:p>
          </p:txBody>
        </p:sp>
        <p:sp>
          <p:nvSpPr>
            <p:cNvPr id="6" name="フローチャート: 結合子 5">
              <a:hlinkClick r:id="rId3" action="ppaction://hlinksldjump"/>
              <a:extLst>
                <a:ext uri="{FF2B5EF4-FFF2-40B4-BE49-F238E27FC236}">
                  <a16:creationId xmlns:a16="http://schemas.microsoft.com/office/drawing/2014/main" id="{42C0E235-9884-3056-1543-1675E781D598}"/>
                </a:ext>
              </a:extLst>
            </p:cNvPr>
            <p:cNvSpPr/>
            <p:nvPr/>
          </p:nvSpPr>
          <p:spPr>
            <a:xfrm>
              <a:off x="1297544" y="187200"/>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2</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7" name="フローチャート: 結合子 6">
              <a:hlinkClick r:id="rId4" action="ppaction://hlinksldjump"/>
              <a:extLst>
                <a:ext uri="{FF2B5EF4-FFF2-40B4-BE49-F238E27FC236}">
                  <a16:creationId xmlns:a16="http://schemas.microsoft.com/office/drawing/2014/main" id="{D7325C80-E2EA-F42A-EB7F-05A37114C8D2}"/>
                </a:ext>
              </a:extLst>
            </p:cNvPr>
            <p:cNvSpPr/>
            <p:nvPr/>
          </p:nvSpPr>
          <p:spPr>
            <a:xfrm>
              <a:off x="1950836" y="187200"/>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3</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8" name="フローチャート: 結合子 7">
              <a:hlinkClick r:id="rId5" action="ppaction://hlinksldjump"/>
              <a:extLst>
                <a:ext uri="{FF2B5EF4-FFF2-40B4-BE49-F238E27FC236}">
                  <a16:creationId xmlns:a16="http://schemas.microsoft.com/office/drawing/2014/main" id="{14C2615A-0504-41FA-7081-C5012EAF4BF5}"/>
                </a:ext>
              </a:extLst>
            </p:cNvPr>
            <p:cNvSpPr/>
            <p:nvPr/>
          </p:nvSpPr>
          <p:spPr>
            <a:xfrm>
              <a:off x="2604127" y="205569"/>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4</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9" name="フローチャート: 結合子 8">
              <a:hlinkClick r:id="rId6" action="ppaction://hlinksldjump"/>
              <a:extLst>
                <a:ext uri="{FF2B5EF4-FFF2-40B4-BE49-F238E27FC236}">
                  <a16:creationId xmlns:a16="http://schemas.microsoft.com/office/drawing/2014/main" id="{2E547A75-DA89-6CA6-CAC2-4B87069C8642}"/>
                </a:ext>
              </a:extLst>
            </p:cNvPr>
            <p:cNvSpPr/>
            <p:nvPr/>
          </p:nvSpPr>
          <p:spPr>
            <a:xfrm>
              <a:off x="3251547"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5</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0" name="フローチャート: 結合子 9">
              <a:hlinkClick r:id="rId7" action="ppaction://hlinksldjump"/>
              <a:extLst>
                <a:ext uri="{FF2B5EF4-FFF2-40B4-BE49-F238E27FC236}">
                  <a16:creationId xmlns:a16="http://schemas.microsoft.com/office/drawing/2014/main" id="{90152653-407C-FDCD-BE3C-EB0487704A95}"/>
                </a:ext>
              </a:extLst>
            </p:cNvPr>
            <p:cNvSpPr/>
            <p:nvPr/>
          </p:nvSpPr>
          <p:spPr>
            <a:xfrm>
              <a:off x="3902134"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6</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1" name="フローチャート: 結合子 10">
              <a:hlinkClick r:id="rId8" action="ppaction://hlinksldjump"/>
              <a:extLst>
                <a:ext uri="{FF2B5EF4-FFF2-40B4-BE49-F238E27FC236}">
                  <a16:creationId xmlns:a16="http://schemas.microsoft.com/office/drawing/2014/main" id="{DEE56472-CA2F-8673-BF8D-B641309810B9}"/>
                </a:ext>
              </a:extLst>
            </p:cNvPr>
            <p:cNvSpPr/>
            <p:nvPr/>
          </p:nvSpPr>
          <p:spPr>
            <a:xfrm>
              <a:off x="5199678"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8</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2" name="フローチャート: 結合子 11">
              <a:hlinkClick r:id="rId9" action="ppaction://hlinksldjump"/>
              <a:extLst>
                <a:ext uri="{FF2B5EF4-FFF2-40B4-BE49-F238E27FC236}">
                  <a16:creationId xmlns:a16="http://schemas.microsoft.com/office/drawing/2014/main" id="{652F9ACA-B4D3-898D-B1D7-20F41CB2FAA7}"/>
                </a:ext>
              </a:extLst>
            </p:cNvPr>
            <p:cNvSpPr/>
            <p:nvPr/>
          </p:nvSpPr>
          <p:spPr>
            <a:xfrm>
              <a:off x="4552258"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7</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4" name="フローチャート: 結合子 13">
              <a:hlinkClick r:id="rId10" action="ppaction://hlinksldjump"/>
              <a:extLst>
                <a:ext uri="{FF2B5EF4-FFF2-40B4-BE49-F238E27FC236}">
                  <a16:creationId xmlns:a16="http://schemas.microsoft.com/office/drawing/2014/main" id="{A4FA32A5-FFFC-CA46-689F-0E7E472F2EC4}"/>
                </a:ext>
              </a:extLst>
            </p:cNvPr>
            <p:cNvSpPr/>
            <p:nvPr/>
          </p:nvSpPr>
          <p:spPr>
            <a:xfrm>
              <a:off x="584709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9</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2" name="フローチャート: 結合子 1">
              <a:hlinkClick r:id="rId11" action="ppaction://hlinksldjump"/>
              <a:extLst>
                <a:ext uri="{FF2B5EF4-FFF2-40B4-BE49-F238E27FC236}">
                  <a16:creationId xmlns:a16="http://schemas.microsoft.com/office/drawing/2014/main" id="{22F3956D-5658-3524-CD5E-588FF85E5560}"/>
                </a:ext>
              </a:extLst>
            </p:cNvPr>
            <p:cNvSpPr/>
            <p:nvPr/>
          </p:nvSpPr>
          <p:spPr>
            <a:xfrm>
              <a:off x="649451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b="1" dirty="0">
                  <a:solidFill>
                    <a:schemeClr val="bg2">
                      <a:lumMod val="90000"/>
                    </a:schemeClr>
                  </a:solidFill>
                  <a:latin typeface="BIZ UDPゴシック" panose="020B0400000000000000" pitchFamily="50" charset="-128"/>
                  <a:ea typeface="BIZ UDPゴシック" panose="020B0400000000000000" pitchFamily="50" charset="-128"/>
                </a:rPr>
                <a:t>10</a:t>
              </a:r>
              <a:endParaRPr kumimoji="1" lang="ja-JP" altLang="en-US" sz="1600" b="1" dirty="0">
                <a:solidFill>
                  <a:schemeClr val="bg2">
                    <a:lumMod val="90000"/>
                  </a:schemeClr>
                </a:solidFill>
                <a:latin typeface="BIZ UDPゴシック" panose="020B0400000000000000" pitchFamily="50" charset="-128"/>
                <a:ea typeface="BIZ UDPゴシック" panose="020B0400000000000000" pitchFamily="50" charset="-128"/>
              </a:endParaRPr>
            </a:p>
          </p:txBody>
        </p:sp>
      </p:grpSp>
      <p:sp>
        <p:nvSpPr>
          <p:cNvPr id="13" name="スライド番号プレースホルダー 12">
            <a:extLst>
              <a:ext uri="{FF2B5EF4-FFF2-40B4-BE49-F238E27FC236}">
                <a16:creationId xmlns:a16="http://schemas.microsoft.com/office/drawing/2014/main" id="{B57027B5-D24A-D091-B9E3-670497BCF6E5}"/>
              </a:ext>
            </a:extLst>
          </p:cNvPr>
          <p:cNvSpPr>
            <a:spLocks noGrp="1"/>
          </p:cNvSpPr>
          <p:nvPr>
            <p:ph type="sldNum" sz="quarter" idx="12"/>
          </p:nvPr>
        </p:nvSpPr>
        <p:spPr>
          <a:xfrm>
            <a:off x="9396452" y="6492875"/>
            <a:ext cx="2743200" cy="365125"/>
          </a:xfrm>
        </p:spPr>
        <p:txBody>
          <a:bodyPr/>
          <a:lstStyle/>
          <a:p>
            <a:fld id="{16BB9C2D-C3C8-4FA1-A4EC-65CAF1B033D9}" type="slidenum">
              <a:rPr kumimoji="1" lang="ja-JP" altLang="en-US" smtClean="0"/>
              <a:t>18</a:t>
            </a:fld>
            <a:endParaRPr kumimoji="1" lang="ja-JP" altLang="en-US" dirty="0"/>
          </a:p>
        </p:txBody>
      </p:sp>
    </p:spTree>
    <p:extLst>
      <p:ext uri="{BB962C8B-B14F-4D97-AF65-F5344CB8AC3E}">
        <p14:creationId xmlns:p14="http://schemas.microsoft.com/office/powerpoint/2010/main" val="212754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B9716BAD-9719-13F3-79AA-80E5779F1844}"/>
              </a:ext>
            </a:extLst>
          </p:cNvPr>
          <p:cNvSpPr/>
          <p:nvPr/>
        </p:nvSpPr>
        <p:spPr>
          <a:xfrm>
            <a:off x="4148060" y="1113744"/>
            <a:ext cx="2529444" cy="5530663"/>
          </a:xfrm>
          <a:prstGeom prst="roundRect">
            <a:avLst>
              <a:gd name="adj" fmla="val 6766"/>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D65E9339-0E03-3CB8-16B0-DCD01C3E65C3}"/>
              </a:ext>
            </a:extLst>
          </p:cNvPr>
          <p:cNvSpPr/>
          <p:nvPr/>
        </p:nvSpPr>
        <p:spPr>
          <a:xfrm>
            <a:off x="4226512" y="1193579"/>
            <a:ext cx="2374677" cy="5358713"/>
          </a:xfrm>
          <a:prstGeom prst="roundRect">
            <a:avLst>
              <a:gd name="adj" fmla="val 5381"/>
            </a:avLst>
          </a:prstGeom>
          <a:solidFill>
            <a:schemeClr val="accent3">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90DAC55B-90CB-E391-D731-EBD35E2588FB}"/>
              </a:ext>
            </a:extLst>
          </p:cNvPr>
          <p:cNvSpPr txBox="1"/>
          <p:nvPr/>
        </p:nvSpPr>
        <p:spPr>
          <a:xfrm>
            <a:off x="4836303" y="1193579"/>
            <a:ext cx="1152958"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01</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05897CF5-6552-B52B-4476-5677A6CE5818}"/>
              </a:ext>
            </a:extLst>
          </p:cNvPr>
          <p:cNvSpPr txBox="1"/>
          <p:nvPr/>
        </p:nvSpPr>
        <p:spPr>
          <a:xfrm>
            <a:off x="4336635" y="2268565"/>
            <a:ext cx="2181051" cy="3985706"/>
          </a:xfrm>
          <a:prstGeom prst="rect">
            <a:avLst/>
          </a:prstGeom>
          <a:noFill/>
        </p:spPr>
        <p:txBody>
          <a:bodyPr wrap="square" rtlCol="0">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PICO/PECO</a:t>
            </a:r>
            <a:r>
              <a:rPr kumimoji="1" lang="ja-JP" altLang="en-US" sz="1100" b="1" dirty="0">
                <a:latin typeface="BIZ UDPゴシック" panose="020B0400000000000000" pitchFamily="50" charset="-128"/>
                <a:ea typeface="BIZ UDPゴシック" panose="020B0400000000000000" pitchFamily="50" charset="-128"/>
              </a:rPr>
              <a:t>で研究疑問を整理する</a:t>
            </a: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PICO/PECO</a:t>
            </a:r>
            <a:r>
              <a:rPr kumimoji="1" lang="ja-JP" altLang="en-US" sz="1100" b="1" dirty="0">
                <a:latin typeface="BIZ UDPゴシック" panose="020B0400000000000000" pitchFamily="50" charset="-128"/>
                <a:ea typeface="BIZ UDPゴシック" panose="020B0400000000000000" pitchFamily="50" charset="-128"/>
              </a:rPr>
              <a:t>とは：</a:t>
            </a:r>
          </a:p>
          <a:p>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臨床研究の疑問を明確に構造化</a:t>
            </a:r>
            <a:r>
              <a:rPr kumimoji="1" lang="ja-JP" altLang="en-US" sz="1100" dirty="0">
                <a:latin typeface="BIZ UDPゴシック" panose="020B0400000000000000" pitchFamily="50" charset="-128"/>
                <a:ea typeface="BIZ UDPゴシック" panose="020B0400000000000000" pitchFamily="50" charset="-128"/>
              </a:rPr>
              <a:t>するためのフレームワーク</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P</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Patient</a:t>
            </a:r>
            <a:r>
              <a:rPr kumimoji="1" lang="ja-JP" altLang="en-US" sz="1100" dirty="0">
                <a:latin typeface="BIZ UDPゴシック" panose="020B0400000000000000" pitchFamily="50" charset="-128"/>
                <a:ea typeface="BIZ UDPゴシック" panose="020B0400000000000000" pitchFamily="50" charset="-128"/>
              </a:rPr>
              <a:t>）：対象となる患者や集団</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Intervention</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a:t>
            </a:r>
            <a:r>
              <a:rPr kumimoji="1" lang="en-US" altLang="ja-JP" sz="1100" b="1" dirty="0">
                <a:latin typeface="BIZ UDPゴシック" panose="020B0400000000000000" pitchFamily="50" charset="-128"/>
                <a:ea typeface="BIZ UDPゴシック" panose="020B0400000000000000" pitchFamily="50" charset="-128"/>
              </a:rPr>
              <a:t>E</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Exposure</a:t>
            </a:r>
            <a:r>
              <a:rPr kumimoji="1" lang="ja-JP" altLang="en-US" sz="1100" dirty="0">
                <a:latin typeface="BIZ UDPゴシック" panose="020B0400000000000000" pitchFamily="50" charset="-128"/>
                <a:ea typeface="BIZ UDPゴシック" panose="020B0400000000000000" pitchFamily="50" charset="-128"/>
              </a:rPr>
              <a:t>）：行う介入、または曝露</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C</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Comparison</a:t>
            </a:r>
            <a:r>
              <a:rPr kumimoji="1" lang="ja-JP" altLang="en-US" sz="1100" dirty="0">
                <a:latin typeface="BIZ UDPゴシック" panose="020B0400000000000000" pitchFamily="50" charset="-128"/>
                <a:ea typeface="BIZ UDPゴシック" panose="020B0400000000000000" pitchFamily="50" charset="-128"/>
              </a:rPr>
              <a:t>）：比較対象となる介入や非介入</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O</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Outcome</a:t>
            </a:r>
            <a:r>
              <a:rPr kumimoji="1" lang="ja-JP" altLang="en-US" sz="1100" dirty="0">
                <a:latin typeface="BIZ UDPゴシック" panose="020B0400000000000000" pitchFamily="50" charset="-128"/>
                <a:ea typeface="BIZ UDPゴシック" panose="020B0400000000000000" pitchFamily="50" charset="-128"/>
              </a:rPr>
              <a:t>）：測定したい結果・アウトカム</a:t>
            </a:r>
          </a:p>
        </p:txBody>
      </p:sp>
      <p:cxnSp>
        <p:nvCxnSpPr>
          <p:cNvPr id="21" name="直線コネクタ 20">
            <a:extLst>
              <a:ext uri="{FF2B5EF4-FFF2-40B4-BE49-F238E27FC236}">
                <a16:creationId xmlns:a16="http://schemas.microsoft.com/office/drawing/2014/main" id="{CA429A03-BCF8-EA90-DC7D-A27959887D1E}"/>
              </a:ext>
            </a:extLst>
          </p:cNvPr>
          <p:cNvCxnSpPr>
            <a:cxnSpLocks/>
          </p:cNvCxnSpPr>
          <p:nvPr/>
        </p:nvCxnSpPr>
        <p:spPr>
          <a:xfrm>
            <a:off x="4336635"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四角形: 角を丸くする 21">
            <a:extLst>
              <a:ext uri="{FF2B5EF4-FFF2-40B4-BE49-F238E27FC236}">
                <a16:creationId xmlns:a16="http://schemas.microsoft.com/office/drawing/2014/main" id="{51838853-AFEC-6734-F52E-D047F5CB5DE8}"/>
              </a:ext>
            </a:extLst>
          </p:cNvPr>
          <p:cNvSpPr/>
          <p:nvPr/>
        </p:nvSpPr>
        <p:spPr>
          <a:xfrm>
            <a:off x="6825667" y="1113744"/>
            <a:ext cx="2529444" cy="5530663"/>
          </a:xfrm>
          <a:prstGeom prst="roundRect">
            <a:avLst>
              <a:gd name="adj" fmla="val 6766"/>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433A585B-0EBD-97A2-37E4-0D039D253879}"/>
              </a:ext>
            </a:extLst>
          </p:cNvPr>
          <p:cNvSpPr/>
          <p:nvPr/>
        </p:nvSpPr>
        <p:spPr>
          <a:xfrm>
            <a:off x="6904119" y="1193579"/>
            <a:ext cx="2374677" cy="5358713"/>
          </a:xfrm>
          <a:prstGeom prst="roundRect">
            <a:avLst>
              <a:gd name="adj" fmla="val 5381"/>
            </a:avLst>
          </a:prstGeom>
          <a:solidFill>
            <a:schemeClr val="accent3">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9D819E73-BEFB-1A1E-C590-34ED7CADBF94}"/>
              </a:ext>
            </a:extLst>
          </p:cNvPr>
          <p:cNvSpPr txBox="1"/>
          <p:nvPr/>
        </p:nvSpPr>
        <p:spPr>
          <a:xfrm>
            <a:off x="7439829" y="1193579"/>
            <a:ext cx="1286799"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02</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EF25E1A4-51B1-4D80-A99B-E2735CDBC092}"/>
              </a:ext>
            </a:extLst>
          </p:cNvPr>
          <p:cNvSpPr txBox="1"/>
          <p:nvPr/>
        </p:nvSpPr>
        <p:spPr>
          <a:xfrm>
            <a:off x="7014242" y="2268565"/>
            <a:ext cx="2181051" cy="3985706"/>
          </a:xfrm>
          <a:prstGeom prst="rect">
            <a:avLst/>
          </a:prstGeom>
          <a:noFill/>
        </p:spPr>
        <p:txBody>
          <a:bodyPr wrap="square" rtlCol="0">
            <a:spAutoFit/>
          </a:bodyPr>
          <a:lstStyle/>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この整理が文献検索・プロトコル作成に直結</a:t>
            </a:r>
            <a:endParaRPr lang="en-US" altLang="ja-JP" sz="1100" b="1" dirty="0">
              <a:latin typeface="BIZ UDPゴシック" panose="020B0400000000000000" pitchFamily="50" charset="-128"/>
              <a:ea typeface="BIZ UDPゴシック" panose="020B0400000000000000" pitchFamily="50" charset="-128"/>
            </a:endParaRPr>
          </a:p>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ポイント：</a:t>
            </a:r>
            <a:endParaRPr lang="en-US" altLang="ja-JP" sz="1100" b="1" dirty="0">
              <a:latin typeface="BIZ UDPゴシック" panose="020B0400000000000000" pitchFamily="50" charset="-128"/>
              <a:ea typeface="BIZ UDPゴシック" panose="020B0400000000000000" pitchFamily="50" charset="-128"/>
            </a:endParaRPr>
          </a:p>
          <a:p>
            <a:pPr>
              <a:buNone/>
            </a:pPr>
            <a:endParaRPr lang="ja-JP" altLang="en-US" sz="1100" b="1" dirty="0">
              <a:latin typeface="BIZ UDPゴシック" panose="020B0400000000000000" pitchFamily="50" charset="-128"/>
              <a:ea typeface="BIZ UDPゴシック" panose="020B0400000000000000" pitchFamily="50" charset="-128"/>
            </a:endParaRPr>
          </a:p>
          <a:p>
            <a:pPr>
              <a:buNone/>
            </a:pPr>
            <a:r>
              <a:rPr lang="ja-JP" altLang="en-US" sz="1100"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疑問を</a:t>
            </a:r>
            <a:r>
              <a:rPr lang="en-US" altLang="ja-JP" sz="1100" b="1" dirty="0">
                <a:latin typeface="BIZ UDPゴシック" panose="020B0400000000000000" pitchFamily="50" charset="-128"/>
                <a:ea typeface="BIZ UDPゴシック" panose="020B0400000000000000" pitchFamily="50" charset="-128"/>
              </a:rPr>
              <a:t>PICO/PECO</a:t>
            </a:r>
            <a:r>
              <a:rPr lang="ja-JP" altLang="en-US" sz="1100" b="1" dirty="0">
                <a:latin typeface="BIZ UDPゴシック" panose="020B0400000000000000" pitchFamily="50" charset="-128"/>
                <a:ea typeface="BIZ UDPゴシック" panose="020B0400000000000000" pitchFamily="50" charset="-128"/>
              </a:rPr>
              <a:t>形式に整理</a:t>
            </a:r>
            <a:r>
              <a:rPr lang="ja-JP" altLang="en-US" sz="1100" dirty="0">
                <a:latin typeface="BIZ UDPゴシック" panose="020B0400000000000000" pitchFamily="50" charset="-128"/>
                <a:ea typeface="BIZ UDPゴシック" panose="020B0400000000000000" pitchFamily="50" charset="-128"/>
              </a:rPr>
              <a:t>すると、研究の全体像が明確になり、その後のプロトコル設計や文献検索がスムーズに進む。</a:t>
            </a:r>
            <a:endParaRPr lang="en-US" altLang="ja-JP" sz="1100" dirty="0">
              <a:latin typeface="BIZ UDPゴシック" panose="020B0400000000000000" pitchFamily="50" charset="-128"/>
              <a:ea typeface="BIZ UDPゴシック" panose="020B0400000000000000" pitchFamily="50" charset="-128"/>
            </a:endParaRPr>
          </a:p>
          <a:p>
            <a:pPr>
              <a:buNone/>
            </a:pPr>
            <a:endParaRPr lang="ja-JP" altLang="en-US" sz="1100" dirty="0">
              <a:latin typeface="BIZ UDPゴシック" panose="020B0400000000000000" pitchFamily="50" charset="-128"/>
              <a:ea typeface="BIZ UDPゴシック" panose="020B0400000000000000" pitchFamily="50" charset="-128"/>
            </a:endParaRPr>
          </a:p>
          <a:p>
            <a:pPr>
              <a:buNone/>
            </a:pPr>
            <a:r>
              <a:rPr lang="ja-JP" altLang="en-US" sz="1100"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研究計画書にもそのまま活用できる</a:t>
            </a:r>
            <a:r>
              <a:rPr lang="ja-JP" altLang="en-US" sz="1100" dirty="0">
                <a:latin typeface="BIZ UDPゴシック" panose="020B0400000000000000" pitchFamily="50" charset="-128"/>
                <a:ea typeface="BIZ UDPゴシック" panose="020B0400000000000000" pitchFamily="50" charset="-128"/>
              </a:rPr>
              <a:t>フォーマットであるため、早い段階でこの形にしておくのが有効。</a:t>
            </a:r>
            <a:endParaRPr lang="en-US" altLang="ja-JP" sz="1100" dirty="0">
              <a:latin typeface="BIZ UDPゴシック" panose="020B0400000000000000" pitchFamily="50" charset="-128"/>
              <a:ea typeface="BIZ UDPゴシック" panose="020B0400000000000000" pitchFamily="50" charset="-128"/>
            </a:endParaRPr>
          </a:p>
          <a:p>
            <a:pPr>
              <a:buNone/>
            </a:pPr>
            <a:endParaRPr lang="en-US" altLang="ja-JP" sz="1100" dirty="0">
              <a:latin typeface="BIZ UDPゴシック" panose="020B0400000000000000" pitchFamily="50" charset="-128"/>
              <a:ea typeface="BIZ UDPゴシック" panose="020B0400000000000000" pitchFamily="50" charset="-128"/>
            </a:endParaRPr>
          </a:p>
          <a:p>
            <a:pPr>
              <a:buNone/>
            </a:pPr>
            <a:r>
              <a:rPr lang="ja-JP" altLang="en-US" sz="1100" dirty="0">
                <a:latin typeface="BIZ UDPゴシック" panose="020B0400000000000000" pitchFamily="50" charset="-128"/>
                <a:ea typeface="BIZ UDPゴシック" panose="020B0400000000000000" pitchFamily="50" charset="-128"/>
              </a:rPr>
              <a:t>➤ 例：「心房細動の高齢患者</a:t>
            </a:r>
            <a:r>
              <a:rPr lang="ja-JP" altLang="en-US" sz="1100" b="1" dirty="0">
                <a:latin typeface="BIZ UDPゴシック" panose="020B0400000000000000" pitchFamily="50" charset="-128"/>
                <a:ea typeface="BIZ UDPゴシック" panose="020B0400000000000000" pitchFamily="50" charset="-128"/>
              </a:rPr>
              <a:t>（</a:t>
            </a:r>
            <a:r>
              <a:rPr lang="en-US" altLang="ja-JP" sz="1100" b="1" dirty="0">
                <a:latin typeface="BIZ UDPゴシック" panose="020B0400000000000000" pitchFamily="50" charset="-128"/>
                <a:ea typeface="BIZ UDPゴシック" panose="020B0400000000000000" pitchFamily="50" charset="-128"/>
              </a:rPr>
              <a:t>P</a:t>
            </a:r>
            <a:r>
              <a:rPr lang="ja-JP" altLang="en-US" sz="1100" b="1"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に</a:t>
            </a:r>
            <a:r>
              <a:rPr lang="en-US" altLang="ja-JP" sz="1100" dirty="0">
                <a:latin typeface="BIZ UDPゴシック" panose="020B0400000000000000" pitchFamily="50" charset="-128"/>
                <a:ea typeface="BIZ UDPゴシック" panose="020B0400000000000000" pitchFamily="50" charset="-128"/>
              </a:rPr>
              <a:t>DOAC</a:t>
            </a:r>
            <a:r>
              <a:rPr lang="ja-JP" altLang="en-US" sz="1100" b="1" dirty="0">
                <a:latin typeface="BIZ UDPゴシック" panose="020B0400000000000000" pitchFamily="50" charset="-128"/>
                <a:ea typeface="BIZ UDPゴシック" panose="020B0400000000000000" pitchFamily="50" charset="-128"/>
              </a:rPr>
              <a:t>（</a:t>
            </a:r>
            <a:r>
              <a:rPr lang="en-US" altLang="ja-JP" sz="1100" b="1" dirty="0">
                <a:latin typeface="BIZ UDPゴシック" panose="020B0400000000000000" pitchFamily="50" charset="-128"/>
                <a:ea typeface="BIZ UDPゴシック" panose="020B0400000000000000" pitchFamily="50" charset="-128"/>
              </a:rPr>
              <a:t>I</a:t>
            </a:r>
            <a:r>
              <a:rPr lang="ja-JP" altLang="en-US" sz="1100" b="1"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を投与する場合、ワルファリン</a:t>
            </a:r>
            <a:r>
              <a:rPr lang="ja-JP" altLang="en-US" sz="1100" b="1" dirty="0">
                <a:latin typeface="BIZ UDPゴシック" panose="020B0400000000000000" pitchFamily="50" charset="-128"/>
                <a:ea typeface="BIZ UDPゴシック" panose="020B0400000000000000" pitchFamily="50" charset="-128"/>
              </a:rPr>
              <a:t>（</a:t>
            </a:r>
            <a:r>
              <a:rPr lang="en-US" altLang="ja-JP" sz="1100" b="1" dirty="0">
                <a:latin typeface="BIZ UDPゴシック" panose="020B0400000000000000" pitchFamily="50" charset="-128"/>
                <a:ea typeface="BIZ UDPゴシック" panose="020B0400000000000000" pitchFamily="50" charset="-128"/>
              </a:rPr>
              <a:t>C</a:t>
            </a:r>
            <a:r>
              <a:rPr lang="ja-JP" altLang="en-US" sz="1100" b="1"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と比較して脳卒中の発生率</a:t>
            </a:r>
            <a:r>
              <a:rPr lang="ja-JP" altLang="en-US" sz="1100" b="1" dirty="0">
                <a:latin typeface="BIZ UDPゴシック" panose="020B0400000000000000" pitchFamily="50" charset="-128"/>
                <a:ea typeface="BIZ UDPゴシック" panose="020B0400000000000000" pitchFamily="50" charset="-128"/>
              </a:rPr>
              <a:t>（</a:t>
            </a:r>
            <a:r>
              <a:rPr lang="en-US" altLang="ja-JP" sz="1100" b="1" dirty="0">
                <a:latin typeface="BIZ UDPゴシック" panose="020B0400000000000000" pitchFamily="50" charset="-128"/>
                <a:ea typeface="BIZ UDPゴシック" panose="020B0400000000000000" pitchFamily="50" charset="-128"/>
              </a:rPr>
              <a:t>O</a:t>
            </a:r>
            <a:r>
              <a:rPr lang="ja-JP" altLang="en-US" sz="1100" b="1"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は低いか？」</a:t>
            </a:r>
          </a:p>
          <a:p>
            <a:pPr>
              <a:buNone/>
            </a:pPr>
            <a:endParaRPr lang="ja-JP" altLang="en-US" sz="1100" dirty="0">
              <a:latin typeface="BIZ UDPゴシック" panose="020B0400000000000000" pitchFamily="50" charset="-128"/>
              <a:ea typeface="BIZ UDPゴシック" panose="020B0400000000000000" pitchFamily="50" charset="-128"/>
            </a:endParaRPr>
          </a:p>
        </p:txBody>
      </p:sp>
      <p:cxnSp>
        <p:nvCxnSpPr>
          <p:cNvPr id="26" name="直線コネクタ 25">
            <a:extLst>
              <a:ext uri="{FF2B5EF4-FFF2-40B4-BE49-F238E27FC236}">
                <a16:creationId xmlns:a16="http://schemas.microsoft.com/office/drawing/2014/main" id="{A7A15721-451D-0360-C5BE-AB287C31D246}"/>
              </a:ext>
            </a:extLst>
          </p:cNvPr>
          <p:cNvCxnSpPr>
            <a:cxnSpLocks/>
          </p:cNvCxnSpPr>
          <p:nvPr/>
        </p:nvCxnSpPr>
        <p:spPr>
          <a:xfrm>
            <a:off x="7014242"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7" name="四角形: 角を丸くする 26">
            <a:extLst>
              <a:ext uri="{FF2B5EF4-FFF2-40B4-BE49-F238E27FC236}">
                <a16:creationId xmlns:a16="http://schemas.microsoft.com/office/drawing/2014/main" id="{70991ADB-25AC-7267-E9C4-ADCAF6AC1563}"/>
              </a:ext>
            </a:extLst>
          </p:cNvPr>
          <p:cNvSpPr/>
          <p:nvPr/>
        </p:nvSpPr>
        <p:spPr>
          <a:xfrm>
            <a:off x="9488952" y="1125442"/>
            <a:ext cx="2529444" cy="5530663"/>
          </a:xfrm>
          <a:prstGeom prst="roundRect">
            <a:avLst>
              <a:gd name="adj" fmla="val 6766"/>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5858FEE4-6999-1895-298A-B29C476DD285}"/>
              </a:ext>
            </a:extLst>
          </p:cNvPr>
          <p:cNvSpPr/>
          <p:nvPr/>
        </p:nvSpPr>
        <p:spPr>
          <a:xfrm>
            <a:off x="9567404" y="1205277"/>
            <a:ext cx="2374677" cy="5358713"/>
          </a:xfrm>
          <a:prstGeom prst="roundRect">
            <a:avLst>
              <a:gd name="adj" fmla="val 5381"/>
            </a:avLst>
          </a:prstGeom>
          <a:solidFill>
            <a:schemeClr val="accent3">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B6851AC-EEA6-BF30-8D00-701BF4B8AD5D}"/>
              </a:ext>
            </a:extLst>
          </p:cNvPr>
          <p:cNvSpPr txBox="1"/>
          <p:nvPr/>
        </p:nvSpPr>
        <p:spPr>
          <a:xfrm>
            <a:off x="10077292" y="1205277"/>
            <a:ext cx="1268631"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03</a:t>
            </a:r>
          </a:p>
        </p:txBody>
      </p:sp>
      <p:sp>
        <p:nvSpPr>
          <p:cNvPr id="30" name="テキスト ボックス 29">
            <a:extLst>
              <a:ext uri="{FF2B5EF4-FFF2-40B4-BE49-F238E27FC236}">
                <a16:creationId xmlns:a16="http://schemas.microsoft.com/office/drawing/2014/main" id="{3AB2511C-0A70-56F3-4991-6D54AEDBE32A}"/>
              </a:ext>
            </a:extLst>
          </p:cNvPr>
          <p:cNvSpPr txBox="1"/>
          <p:nvPr/>
        </p:nvSpPr>
        <p:spPr>
          <a:xfrm>
            <a:off x="9677527" y="2280263"/>
            <a:ext cx="2181051" cy="2123658"/>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a:rPr>
              <a:t>👉 </a:t>
            </a:r>
            <a:r>
              <a:rPr lang="ja-JP" altLang="en-US" sz="1100" dirty="0">
                <a:latin typeface="BIZ UDPゴシック" panose="020B0400000000000000" pitchFamily="50" charset="-128"/>
                <a:ea typeface="BIZ UDPゴシック"/>
              </a:rPr>
              <a:t>メンターに相談してみる</a:t>
            </a:r>
            <a:endParaRPr kumimoji="1" lang="en-US" altLang="ja-JP" sz="1100" dirty="0">
              <a:latin typeface="BIZ UDPゴシック" panose="020B0400000000000000" pitchFamily="50" charset="-128"/>
              <a:ea typeface="BIZ UDPゴシック"/>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endParaRPr lang="en-US" altLang="ja-JP" sz="1100" b="1"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相談先：</a:t>
            </a:r>
          </a:p>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➤メンター（</a:t>
            </a:r>
            <a:r>
              <a:rPr lang="ja-JP" altLang="en-US" sz="1100" b="1" dirty="0">
                <a:latin typeface="BIZ UDPゴシック" panose="020B0400000000000000" pitchFamily="50" charset="-128"/>
                <a:ea typeface="BIZ UDPゴシック" panose="020B0400000000000000" pitchFamily="50" charset="-128"/>
              </a:rPr>
              <a:t>臨床研究の経験がある医師や研究者）</a:t>
            </a:r>
            <a:endParaRPr lang="en-US" altLang="ja-JP" sz="1100" b="1"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a:endParaRPr>
          </a:p>
        </p:txBody>
      </p:sp>
      <p:cxnSp>
        <p:nvCxnSpPr>
          <p:cNvPr id="31" name="直線コネクタ 30">
            <a:extLst>
              <a:ext uri="{FF2B5EF4-FFF2-40B4-BE49-F238E27FC236}">
                <a16:creationId xmlns:a16="http://schemas.microsoft.com/office/drawing/2014/main" id="{A87748B9-F7D1-54E2-7933-EBB03C0A5A3C}"/>
              </a:ext>
            </a:extLst>
          </p:cNvPr>
          <p:cNvCxnSpPr>
            <a:cxnSpLocks/>
          </p:cNvCxnSpPr>
          <p:nvPr/>
        </p:nvCxnSpPr>
        <p:spPr>
          <a:xfrm>
            <a:off x="9677527" y="2128607"/>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5" name="グループ化 34">
            <a:extLst>
              <a:ext uri="{FF2B5EF4-FFF2-40B4-BE49-F238E27FC236}">
                <a16:creationId xmlns:a16="http://schemas.microsoft.com/office/drawing/2014/main" id="{9BB0A767-66BA-5440-1366-C4D069F391FA}"/>
              </a:ext>
            </a:extLst>
          </p:cNvPr>
          <p:cNvGrpSpPr/>
          <p:nvPr/>
        </p:nvGrpSpPr>
        <p:grpSpPr>
          <a:xfrm>
            <a:off x="-101614" y="1914863"/>
            <a:ext cx="4115833" cy="3939540"/>
            <a:chOff x="-165301" y="1888379"/>
            <a:chExt cx="4115833" cy="3939540"/>
          </a:xfrm>
        </p:grpSpPr>
        <p:sp>
          <p:nvSpPr>
            <p:cNvPr id="13" name="テキスト ボックス 12">
              <a:extLst>
                <a:ext uri="{FF2B5EF4-FFF2-40B4-BE49-F238E27FC236}">
                  <a16:creationId xmlns:a16="http://schemas.microsoft.com/office/drawing/2014/main" id="{C17D135F-85EF-A7B1-2814-7E76246AB489}"/>
                </a:ext>
              </a:extLst>
            </p:cNvPr>
            <p:cNvSpPr txBox="1"/>
            <p:nvPr/>
          </p:nvSpPr>
          <p:spPr>
            <a:xfrm>
              <a:off x="-165301" y="1888379"/>
              <a:ext cx="2050713" cy="3939540"/>
            </a:xfrm>
            <a:prstGeom prst="rect">
              <a:avLst/>
            </a:prstGeom>
            <a:noFill/>
          </p:spPr>
          <p:txBody>
            <a:bodyPr wrap="square" rtlCol="0">
              <a:spAutoFit/>
            </a:bodyPr>
            <a:lstStyle/>
            <a:p>
              <a:r>
                <a:rPr kumimoji="1" lang="en-US" altLang="ja-JP" sz="25000" dirty="0">
                  <a:ln w="76200">
                    <a:solidFill>
                      <a:schemeClr val="accent1"/>
                    </a:solidFill>
                  </a:ln>
                  <a:solidFill>
                    <a:schemeClr val="bg1"/>
                  </a:solidFill>
                  <a:latin typeface="Segoe UI Black" panose="020B0A02040204020203" pitchFamily="34" charset="0"/>
                  <a:ea typeface="Segoe UI Black" panose="020B0A02040204020203" pitchFamily="34" charset="0"/>
                </a:rPr>
                <a:t>2</a:t>
              </a:r>
              <a:endParaRPr kumimoji="1" lang="ja-JP" altLang="en-US" sz="25000" dirty="0">
                <a:ln w="76200">
                  <a:solidFill>
                    <a:schemeClr val="accent1"/>
                  </a:solidFill>
                </a:ln>
                <a:solidFill>
                  <a:schemeClr val="bg1"/>
                </a:solidFill>
                <a:latin typeface="Segoe UI Black" panose="020B0A02040204020203" pitchFamily="34" charset="0"/>
              </a:endParaRPr>
            </a:p>
          </p:txBody>
        </p:sp>
        <p:sp>
          <p:nvSpPr>
            <p:cNvPr id="14" name="フローチャート: 結合子 13">
              <a:extLst>
                <a:ext uri="{FF2B5EF4-FFF2-40B4-BE49-F238E27FC236}">
                  <a16:creationId xmlns:a16="http://schemas.microsoft.com/office/drawing/2014/main" id="{173D9B99-D792-5C0E-621B-A354CE9F2D0A}"/>
                </a:ext>
              </a:extLst>
            </p:cNvPr>
            <p:cNvSpPr/>
            <p:nvPr/>
          </p:nvSpPr>
          <p:spPr>
            <a:xfrm>
              <a:off x="1070532" y="2418149"/>
              <a:ext cx="2880000" cy="2880000"/>
            </a:xfrm>
            <a:prstGeom prst="flowChartConnector">
              <a:avLst/>
            </a:prstGeom>
            <a:solidFill>
              <a:schemeClr val="bg1"/>
            </a:solid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結合子 14">
              <a:extLst>
                <a:ext uri="{FF2B5EF4-FFF2-40B4-BE49-F238E27FC236}">
                  <a16:creationId xmlns:a16="http://schemas.microsoft.com/office/drawing/2014/main" id="{64567618-2F20-4EA1-E075-CC8C3FECF1EF}"/>
                </a:ext>
              </a:extLst>
            </p:cNvPr>
            <p:cNvSpPr/>
            <p:nvPr/>
          </p:nvSpPr>
          <p:spPr>
            <a:xfrm>
              <a:off x="1196532" y="2544149"/>
              <a:ext cx="2628000" cy="2628000"/>
            </a:xfrm>
            <a:prstGeom prst="flowChartConnector">
              <a:avLst/>
            </a:prstGeom>
            <a:solidFill>
              <a:schemeClr val="accent3"/>
            </a:solidFill>
            <a:ln w="76200">
              <a:solidFill>
                <a:srgbClr val="196B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EA65763F-D873-835D-599D-EE94BA29339D}"/>
                </a:ext>
              </a:extLst>
            </p:cNvPr>
            <p:cNvSpPr txBox="1"/>
            <p:nvPr/>
          </p:nvSpPr>
          <p:spPr>
            <a:xfrm>
              <a:off x="1441776" y="3119485"/>
              <a:ext cx="2137510" cy="1477328"/>
            </a:xfrm>
            <a:prstGeom prst="rect">
              <a:avLst/>
            </a:prstGeom>
            <a:noFill/>
          </p:spPr>
          <p:txBody>
            <a:bodyPr wrap="square" rtlCol="0">
              <a:spAutoFit/>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目安：</a:t>
              </a:r>
              <a:r>
                <a:rPr kumimoji="1" lang="en-US" altLang="ja-JP" b="1" dirty="0">
                  <a:solidFill>
                    <a:schemeClr val="bg1"/>
                  </a:solidFill>
                  <a:latin typeface="BIZ UDPゴシック" panose="020B0400000000000000" pitchFamily="50" charset="-128"/>
                  <a:ea typeface="BIZ UDPゴシック" panose="020B0400000000000000" pitchFamily="50" charset="-128"/>
                </a:rPr>
                <a:t>1</a:t>
              </a:r>
              <a:r>
                <a:rPr kumimoji="1" lang="ja-JP" altLang="en-US" b="1" dirty="0">
                  <a:solidFill>
                    <a:schemeClr val="bg1"/>
                  </a:solidFill>
                  <a:latin typeface="BIZ UDPゴシック" panose="020B0400000000000000" pitchFamily="50" charset="-128"/>
                  <a:ea typeface="BIZ UDPゴシック" panose="020B0400000000000000" pitchFamily="50" charset="-128"/>
                </a:rPr>
                <a:t>ヵ月</a:t>
              </a: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研究疑問の整理：</a:t>
              </a:r>
              <a:r>
                <a:rPr kumimoji="1" lang="en-US" altLang="ja-JP" b="1" dirty="0">
                  <a:solidFill>
                    <a:schemeClr val="bg1"/>
                  </a:solidFill>
                  <a:latin typeface="BIZ UDPゴシック" panose="020B0400000000000000" pitchFamily="50" charset="-128"/>
                  <a:ea typeface="BIZ UDPゴシック" panose="020B0400000000000000" pitchFamily="50" charset="-128"/>
                </a:rPr>
                <a:t>CQ</a:t>
              </a:r>
              <a:r>
                <a:rPr kumimoji="1" lang="ja-JP" altLang="en-US" b="1" dirty="0">
                  <a:solidFill>
                    <a:schemeClr val="bg1"/>
                  </a:solidFill>
                  <a:latin typeface="BIZ UDPゴシック" panose="020B0400000000000000" pitchFamily="50" charset="-128"/>
                  <a:ea typeface="BIZ UDPゴシック" panose="020B0400000000000000" pitchFamily="50" charset="-128"/>
                </a:rPr>
                <a:t>→</a:t>
              </a:r>
              <a:r>
                <a:rPr kumimoji="1" lang="en-US" altLang="ja-JP" b="1" dirty="0">
                  <a:solidFill>
                    <a:schemeClr val="bg1"/>
                  </a:solidFill>
                  <a:latin typeface="BIZ UDPゴシック" panose="020B0400000000000000" pitchFamily="50" charset="-128"/>
                  <a:ea typeface="BIZ UDPゴシック" panose="020B0400000000000000" pitchFamily="50" charset="-128"/>
                </a:rPr>
                <a:t>RQ</a:t>
              </a:r>
              <a:r>
                <a:rPr kumimoji="1" lang="ja-JP" altLang="en-US" b="1" dirty="0">
                  <a:solidFill>
                    <a:schemeClr val="bg1"/>
                  </a:solidFill>
                  <a:latin typeface="BIZ UDPゴシック" panose="020B0400000000000000" pitchFamily="50" charset="-128"/>
                  <a:ea typeface="BIZ UDPゴシック" panose="020B0400000000000000" pitchFamily="50" charset="-128"/>
                </a:rPr>
                <a:t>へ（</a:t>
              </a:r>
              <a:r>
                <a:rPr kumimoji="1" lang="en-US" altLang="ja-JP" b="1" dirty="0">
                  <a:solidFill>
                    <a:schemeClr val="bg1"/>
                  </a:solidFill>
                  <a:latin typeface="BIZ UDPゴシック" panose="020B0400000000000000" pitchFamily="50" charset="-128"/>
                  <a:ea typeface="BIZ UDPゴシック" panose="020B0400000000000000" pitchFamily="50" charset="-128"/>
                </a:rPr>
                <a:t>PICO/PECO</a:t>
              </a:r>
              <a:r>
                <a:rPr kumimoji="1" lang="ja-JP" altLang="en-US" b="1" dirty="0">
                  <a:solidFill>
                    <a:schemeClr val="bg1"/>
                  </a:solidFill>
                  <a:latin typeface="BIZ UDPゴシック" panose="020B0400000000000000" pitchFamily="50" charset="-128"/>
                  <a:ea typeface="BIZ UDPゴシック" panose="020B0400000000000000" pitchFamily="50" charset="-128"/>
                </a:rPr>
                <a:t>化）</a:t>
              </a:r>
            </a:p>
          </p:txBody>
        </p:sp>
        <p:cxnSp>
          <p:nvCxnSpPr>
            <p:cNvPr id="34" name="直線コネクタ 33">
              <a:extLst>
                <a:ext uri="{FF2B5EF4-FFF2-40B4-BE49-F238E27FC236}">
                  <a16:creationId xmlns:a16="http://schemas.microsoft.com/office/drawing/2014/main" id="{1C9B5AF1-C292-1E20-69E8-A5D5E34196D8}"/>
                </a:ext>
              </a:extLst>
            </p:cNvPr>
            <p:cNvCxnSpPr>
              <a:cxnSpLocks/>
            </p:cNvCxnSpPr>
            <p:nvPr/>
          </p:nvCxnSpPr>
          <p:spPr>
            <a:xfrm flipV="1">
              <a:off x="1292509" y="3557507"/>
              <a:ext cx="2396654" cy="903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33" name="グループ化 32">
            <a:extLst>
              <a:ext uri="{FF2B5EF4-FFF2-40B4-BE49-F238E27FC236}">
                <a16:creationId xmlns:a16="http://schemas.microsoft.com/office/drawing/2014/main" id="{5289DFC8-4995-E411-B680-139F698600C5}"/>
              </a:ext>
            </a:extLst>
          </p:cNvPr>
          <p:cNvGrpSpPr/>
          <p:nvPr/>
        </p:nvGrpSpPr>
        <p:grpSpPr>
          <a:xfrm>
            <a:off x="-1" y="0"/>
            <a:ext cx="7740000" cy="900000"/>
            <a:chOff x="-1" y="0"/>
            <a:chExt cx="7740000" cy="900000"/>
          </a:xfrm>
        </p:grpSpPr>
        <p:sp>
          <p:nvSpPr>
            <p:cNvPr id="2" name="フリーフォーム: 図形 1">
              <a:extLst>
                <a:ext uri="{FF2B5EF4-FFF2-40B4-BE49-F238E27FC236}">
                  <a16:creationId xmlns:a16="http://schemas.microsoft.com/office/drawing/2014/main" id="{904B7304-BB8E-E0BB-A483-F0B887F58727}"/>
                </a:ext>
              </a:extLst>
            </p:cNvPr>
            <p:cNvSpPr/>
            <p:nvPr/>
          </p:nvSpPr>
          <p:spPr>
            <a:xfrm>
              <a:off x="-1" y="0"/>
              <a:ext cx="7740000" cy="900000"/>
            </a:xfrm>
            <a:custGeom>
              <a:avLst/>
              <a:gdLst>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5" fmla="*/ 0 w 6277512"/>
                <a:gd name="connsiteY5" fmla="*/ 0 h 914400"/>
                <a:gd name="connsiteX0" fmla="*/ 0 w 6282828"/>
                <a:gd name="connsiteY0" fmla="*/ 0 h 914400"/>
                <a:gd name="connsiteX1" fmla="*/ 5363112 w 6282828"/>
                <a:gd name="connsiteY1" fmla="*/ 0 h 914400"/>
                <a:gd name="connsiteX2" fmla="*/ 6282828 w 6282828"/>
                <a:gd name="connsiteY2" fmla="*/ 0 h 914400"/>
                <a:gd name="connsiteX3" fmla="*/ 5363112 w 6282828"/>
                <a:gd name="connsiteY3" fmla="*/ 914400 h 914400"/>
                <a:gd name="connsiteX4" fmla="*/ 0 w 6282828"/>
                <a:gd name="connsiteY4" fmla="*/ 914400 h 914400"/>
                <a:gd name="connsiteX5" fmla="*/ 0 w 6282828"/>
                <a:gd name="connsiteY5" fmla="*/ 0 h 914400"/>
                <a:gd name="connsiteX0" fmla="*/ 0 w 6282845"/>
                <a:gd name="connsiteY0" fmla="*/ 0 h 914400"/>
                <a:gd name="connsiteX1" fmla="*/ 5363112 w 6282845"/>
                <a:gd name="connsiteY1" fmla="*/ 0 h 914400"/>
                <a:gd name="connsiteX2" fmla="*/ 6282828 w 6282845"/>
                <a:gd name="connsiteY2" fmla="*/ 0 h 914400"/>
                <a:gd name="connsiteX3" fmla="*/ 5363112 w 6282845"/>
                <a:gd name="connsiteY3" fmla="*/ 914400 h 914400"/>
                <a:gd name="connsiteX4" fmla="*/ 0 w 6282845"/>
                <a:gd name="connsiteY4" fmla="*/ 914400 h 914400"/>
                <a:gd name="connsiteX5" fmla="*/ 0 w 6282845"/>
                <a:gd name="connsiteY5" fmla="*/ 0 h 914400"/>
                <a:gd name="connsiteX0" fmla="*/ 0 w 6282870"/>
                <a:gd name="connsiteY0" fmla="*/ 0 h 914400"/>
                <a:gd name="connsiteX1" fmla="*/ 5363112 w 6282870"/>
                <a:gd name="connsiteY1" fmla="*/ 0 h 914400"/>
                <a:gd name="connsiteX2" fmla="*/ 6282828 w 6282870"/>
                <a:gd name="connsiteY2" fmla="*/ 0 h 914400"/>
                <a:gd name="connsiteX3" fmla="*/ 5363112 w 6282870"/>
                <a:gd name="connsiteY3" fmla="*/ 914400 h 914400"/>
                <a:gd name="connsiteX4" fmla="*/ 0 w 6282870"/>
                <a:gd name="connsiteY4" fmla="*/ 914400 h 914400"/>
                <a:gd name="connsiteX5" fmla="*/ 0 w 628287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870" h="914400">
                  <a:moveTo>
                    <a:pt x="0" y="0"/>
                  </a:moveTo>
                  <a:lnTo>
                    <a:pt x="5363112" y="0"/>
                  </a:lnTo>
                  <a:lnTo>
                    <a:pt x="6282828" y="0"/>
                  </a:lnTo>
                  <a:cubicBezTo>
                    <a:pt x="6286372" y="400493"/>
                    <a:pt x="6068394" y="903103"/>
                    <a:pt x="5363112" y="914400"/>
                  </a:cubicBezTo>
                  <a:lnTo>
                    <a:pt x="0" y="914400"/>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四角形: 角を丸くする 2">
              <a:hlinkClick r:id="rId2" action="ppaction://hlinksldjump"/>
              <a:extLst>
                <a:ext uri="{FF2B5EF4-FFF2-40B4-BE49-F238E27FC236}">
                  <a16:creationId xmlns:a16="http://schemas.microsoft.com/office/drawing/2014/main" id="{DBE976E4-9FCB-AB8D-699A-4C31FFEAA2A3}"/>
                </a:ext>
              </a:extLst>
            </p:cNvPr>
            <p:cNvSpPr/>
            <p:nvPr/>
          </p:nvSpPr>
          <p:spPr>
            <a:xfrm>
              <a:off x="818369" y="199344"/>
              <a:ext cx="1035273" cy="540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3"/>
                  </a:solidFill>
                  <a:latin typeface="BIZ UDPゴシック" panose="020B0400000000000000" pitchFamily="50" charset="-128"/>
                  <a:ea typeface="BIZ UDPゴシック" panose="020B0400000000000000" pitchFamily="50" charset="-128"/>
                </a:rPr>
                <a:t>STEP 2</a:t>
              </a:r>
              <a:endParaRPr kumimoji="1" lang="ja-JP" altLang="en-US" b="1" dirty="0">
                <a:solidFill>
                  <a:schemeClr val="accent3"/>
                </a:solidFill>
                <a:latin typeface="BIZ UDPゴシック" panose="020B0400000000000000" pitchFamily="50" charset="-128"/>
                <a:ea typeface="BIZ UDPゴシック" panose="020B0400000000000000" pitchFamily="50" charset="-128"/>
              </a:endParaRPr>
            </a:p>
          </p:txBody>
        </p:sp>
        <p:sp>
          <p:nvSpPr>
            <p:cNvPr id="4" name="フローチャート: 結合子 3">
              <a:hlinkClick r:id="rId3" action="ppaction://hlinksldjump"/>
              <a:extLst>
                <a:ext uri="{FF2B5EF4-FFF2-40B4-BE49-F238E27FC236}">
                  <a16:creationId xmlns:a16="http://schemas.microsoft.com/office/drawing/2014/main" id="{A7036E65-CD98-1A35-EE8A-D858EB5C4F00}"/>
                </a:ext>
              </a:extLst>
            </p:cNvPr>
            <p:cNvSpPr/>
            <p:nvPr/>
          </p:nvSpPr>
          <p:spPr>
            <a:xfrm>
              <a:off x="165418" y="187200"/>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1</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5" name="フローチャート: 結合子 4">
              <a:hlinkClick r:id="rId4" action="ppaction://hlinksldjump"/>
              <a:extLst>
                <a:ext uri="{FF2B5EF4-FFF2-40B4-BE49-F238E27FC236}">
                  <a16:creationId xmlns:a16="http://schemas.microsoft.com/office/drawing/2014/main" id="{96775045-B263-6308-E3DE-87F5E589C131}"/>
                </a:ext>
              </a:extLst>
            </p:cNvPr>
            <p:cNvSpPr/>
            <p:nvPr/>
          </p:nvSpPr>
          <p:spPr>
            <a:xfrm>
              <a:off x="1950836" y="187200"/>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3</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6" name="フローチャート: 結合子 5">
              <a:hlinkClick r:id="rId5" action="ppaction://hlinksldjump"/>
              <a:extLst>
                <a:ext uri="{FF2B5EF4-FFF2-40B4-BE49-F238E27FC236}">
                  <a16:creationId xmlns:a16="http://schemas.microsoft.com/office/drawing/2014/main" id="{3C2D2F77-A8EE-58A2-CC21-23C22D97E442}"/>
                </a:ext>
              </a:extLst>
            </p:cNvPr>
            <p:cNvSpPr/>
            <p:nvPr/>
          </p:nvSpPr>
          <p:spPr>
            <a:xfrm>
              <a:off x="2604127" y="205569"/>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4</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7" name="フローチャート: 結合子 6">
              <a:hlinkClick r:id="rId6" action="ppaction://hlinksldjump"/>
              <a:extLst>
                <a:ext uri="{FF2B5EF4-FFF2-40B4-BE49-F238E27FC236}">
                  <a16:creationId xmlns:a16="http://schemas.microsoft.com/office/drawing/2014/main" id="{F14F6DDE-9C70-BEE5-4F1D-EA41698F917C}"/>
                </a:ext>
              </a:extLst>
            </p:cNvPr>
            <p:cNvSpPr/>
            <p:nvPr/>
          </p:nvSpPr>
          <p:spPr>
            <a:xfrm>
              <a:off x="3251547"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5</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8" name="フローチャート: 結合子 7">
              <a:hlinkClick r:id="rId7" action="ppaction://hlinksldjump"/>
              <a:extLst>
                <a:ext uri="{FF2B5EF4-FFF2-40B4-BE49-F238E27FC236}">
                  <a16:creationId xmlns:a16="http://schemas.microsoft.com/office/drawing/2014/main" id="{5115200D-3996-8E15-F3DB-C14C6DB5DB98}"/>
                </a:ext>
              </a:extLst>
            </p:cNvPr>
            <p:cNvSpPr/>
            <p:nvPr/>
          </p:nvSpPr>
          <p:spPr>
            <a:xfrm>
              <a:off x="3902134"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6</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9" name="フローチャート: 結合子 8">
              <a:hlinkClick r:id="rId8" action="ppaction://hlinksldjump"/>
              <a:extLst>
                <a:ext uri="{FF2B5EF4-FFF2-40B4-BE49-F238E27FC236}">
                  <a16:creationId xmlns:a16="http://schemas.microsoft.com/office/drawing/2014/main" id="{E90A5348-4307-150D-21E0-9B3F38F40273}"/>
                </a:ext>
              </a:extLst>
            </p:cNvPr>
            <p:cNvSpPr/>
            <p:nvPr/>
          </p:nvSpPr>
          <p:spPr>
            <a:xfrm>
              <a:off x="5199678"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8</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0" name="フローチャート: 結合子 9">
              <a:hlinkClick r:id="rId9" action="ppaction://hlinksldjump"/>
              <a:extLst>
                <a:ext uri="{FF2B5EF4-FFF2-40B4-BE49-F238E27FC236}">
                  <a16:creationId xmlns:a16="http://schemas.microsoft.com/office/drawing/2014/main" id="{15DA2452-53B6-08EE-B559-7AE98DF8CC14}"/>
                </a:ext>
              </a:extLst>
            </p:cNvPr>
            <p:cNvSpPr/>
            <p:nvPr/>
          </p:nvSpPr>
          <p:spPr>
            <a:xfrm>
              <a:off x="4552258"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7</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1" name="フローチャート: 結合子 10">
              <a:hlinkClick r:id="rId10" action="ppaction://hlinksldjump"/>
              <a:extLst>
                <a:ext uri="{FF2B5EF4-FFF2-40B4-BE49-F238E27FC236}">
                  <a16:creationId xmlns:a16="http://schemas.microsoft.com/office/drawing/2014/main" id="{69B17473-705B-CCC0-EC85-CEC129FB3D47}"/>
                </a:ext>
              </a:extLst>
            </p:cNvPr>
            <p:cNvSpPr/>
            <p:nvPr/>
          </p:nvSpPr>
          <p:spPr>
            <a:xfrm>
              <a:off x="584709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9</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6" name="フローチャート: 結合子 15">
              <a:hlinkClick r:id="rId11" action="ppaction://hlinksldjump"/>
              <a:extLst>
                <a:ext uri="{FF2B5EF4-FFF2-40B4-BE49-F238E27FC236}">
                  <a16:creationId xmlns:a16="http://schemas.microsoft.com/office/drawing/2014/main" id="{9B9835EF-A42E-23E6-5472-D8FA7AF9552A}"/>
                </a:ext>
              </a:extLst>
            </p:cNvPr>
            <p:cNvSpPr/>
            <p:nvPr/>
          </p:nvSpPr>
          <p:spPr>
            <a:xfrm>
              <a:off x="649451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b="1" dirty="0">
                  <a:solidFill>
                    <a:schemeClr val="bg2">
                      <a:lumMod val="90000"/>
                    </a:schemeClr>
                  </a:solidFill>
                  <a:latin typeface="BIZ UDPゴシック" panose="020B0400000000000000" pitchFamily="50" charset="-128"/>
                  <a:ea typeface="BIZ UDPゴシック" panose="020B0400000000000000" pitchFamily="50" charset="-128"/>
                </a:rPr>
                <a:t>10</a:t>
              </a:r>
              <a:endParaRPr kumimoji="1" lang="ja-JP" altLang="en-US" sz="1600" b="1" dirty="0">
                <a:solidFill>
                  <a:schemeClr val="bg2">
                    <a:lumMod val="90000"/>
                  </a:schemeClr>
                </a:solidFill>
                <a:latin typeface="BIZ UDPゴシック" panose="020B0400000000000000" pitchFamily="50" charset="-128"/>
                <a:ea typeface="BIZ UDPゴシック" panose="020B0400000000000000" pitchFamily="50" charset="-128"/>
              </a:endParaRPr>
            </a:p>
          </p:txBody>
        </p:sp>
      </p:grpSp>
      <p:sp>
        <p:nvSpPr>
          <p:cNvPr id="12" name="スライド番号プレースホルダー 11">
            <a:extLst>
              <a:ext uri="{FF2B5EF4-FFF2-40B4-BE49-F238E27FC236}">
                <a16:creationId xmlns:a16="http://schemas.microsoft.com/office/drawing/2014/main" id="{5FB4A18F-C6A5-52C9-DB4E-294D1050EAD9}"/>
              </a:ext>
            </a:extLst>
          </p:cNvPr>
          <p:cNvSpPr>
            <a:spLocks noGrp="1"/>
          </p:cNvSpPr>
          <p:nvPr>
            <p:ph type="sldNum" sz="quarter" idx="12"/>
          </p:nvPr>
        </p:nvSpPr>
        <p:spPr>
          <a:xfrm>
            <a:off x="9396452" y="6492875"/>
            <a:ext cx="2743200" cy="365125"/>
          </a:xfrm>
        </p:spPr>
        <p:txBody>
          <a:bodyPr/>
          <a:lstStyle/>
          <a:p>
            <a:fld id="{16BB9C2D-C3C8-4FA1-A4EC-65CAF1B033D9}" type="slidenum">
              <a:rPr kumimoji="1" lang="ja-JP" altLang="en-US" smtClean="0"/>
              <a:t>19</a:t>
            </a:fld>
            <a:endParaRPr kumimoji="1" lang="ja-JP" altLang="en-US" dirty="0"/>
          </a:p>
        </p:txBody>
      </p:sp>
    </p:spTree>
    <p:extLst>
      <p:ext uri="{BB962C8B-B14F-4D97-AF65-F5344CB8AC3E}">
        <p14:creationId xmlns:p14="http://schemas.microsoft.com/office/powerpoint/2010/main" val="146261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涙形 7">
            <a:extLst>
              <a:ext uri="{FF2B5EF4-FFF2-40B4-BE49-F238E27FC236}">
                <a16:creationId xmlns:a16="http://schemas.microsoft.com/office/drawing/2014/main" id="{4D747E89-4418-5BC1-49D4-EFC52CB69723}"/>
              </a:ext>
            </a:extLst>
          </p:cNvPr>
          <p:cNvSpPr/>
          <p:nvPr/>
        </p:nvSpPr>
        <p:spPr>
          <a:xfrm>
            <a:off x="6810323" y="31420"/>
            <a:ext cx="5400000" cy="5400000"/>
          </a:xfrm>
          <a:prstGeom prst="teardrop">
            <a:avLst/>
          </a:prstGeom>
          <a:gradFill flip="none" rotWithShape="1">
            <a:gsLst>
              <a:gs pos="0">
                <a:schemeClr val="bg1"/>
              </a:gs>
              <a:gs pos="100000">
                <a:schemeClr val="accent6">
                  <a:lumMod val="20000"/>
                  <a:lumOff val="8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03D3868-9447-7018-EB99-EA9DCF497C79}"/>
              </a:ext>
            </a:extLst>
          </p:cNvPr>
          <p:cNvSpPr>
            <a:spLocks noGrp="1"/>
          </p:cNvSpPr>
          <p:nvPr>
            <p:ph type="title"/>
          </p:nvPr>
        </p:nvSpPr>
        <p:spPr/>
        <p:txBody>
          <a:bodyPr/>
          <a:lstStyle/>
          <a:p>
            <a:r>
              <a:rPr lang="ja-JP" altLang="en-US">
                <a:latin typeface="BIZ UDPゴシック" panose="020B0400000000000000" pitchFamily="50" charset="-128"/>
                <a:ea typeface="BIZ UDPゴシック" panose="020B0400000000000000" pitchFamily="50" charset="-128"/>
              </a:rPr>
              <a:t>本手引きについて</a:t>
            </a:r>
            <a:endParaRPr lang="ja-JP" altLang="en-US"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A2A08C56-BBD4-4257-3F0D-45EAAF02192F}"/>
              </a:ext>
            </a:extLst>
          </p:cNvPr>
          <p:cNvSpPr>
            <a:spLocks noGrp="1"/>
          </p:cNvSpPr>
          <p:nvPr>
            <p:ph idx="1"/>
          </p:nvPr>
        </p:nvSpPr>
        <p:spPr>
          <a:xfrm>
            <a:off x="4218040" y="2200703"/>
            <a:ext cx="7426090" cy="3821082"/>
          </a:xfrm>
        </p:spPr>
        <p:txBody>
          <a:bodyPr vert="horz" lIns="91440" tIns="45720" rIns="91440" bIns="45720" rtlCol="0" anchor="t">
            <a:noAutofit/>
          </a:bodyPr>
          <a:lstStyle/>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臨床研究を実施するにあたり、研究協力者等の臨床研究支援者を対象としたトレーニング資料は多く存在しますが、臨床研究を始めようとする医師向けの資料は少ないと思われます。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1000" dirty="0">
                <a:latin typeface="BIZ UDPゴシック" panose="020B0400000000000000" pitchFamily="50" charset="-128"/>
                <a:ea typeface="BIZ UDPゴシック" panose="020B0400000000000000" pitchFamily="50" charset="-128"/>
              </a:rPr>
              <a:t>　</a:t>
            </a:r>
            <a:endParaRPr lang="ja-JP" sz="1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そこで、初めて臨床研究を実施する、または臨床研究を実施してみたいと考える医師向けのトレーニング資料として、本手引きを作成しました。</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1000" dirty="0">
                <a:latin typeface="BIZ UDPゴシック" panose="020B0400000000000000" pitchFamily="50" charset="-128"/>
                <a:ea typeface="BIZ UDPゴシック" panose="020B0400000000000000" pitchFamily="50" charset="-128"/>
              </a:rPr>
              <a:t>　</a:t>
            </a:r>
            <a:endParaRPr lang="en-US" altLang="ja-JP" sz="1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内容は、臨床研究実施に必要と考えられる基礎知識 （Part 1） と、具体的な工程や必要工数等の臨床研究の実践 （Part 2） に分かれています。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1000" dirty="0">
                <a:latin typeface="BIZ UDPゴシック" panose="020B0400000000000000" pitchFamily="50" charset="-128"/>
                <a:ea typeface="BIZ UDPゴシック" panose="020B0400000000000000" pitchFamily="50" charset="-128"/>
              </a:rPr>
              <a:t>　</a:t>
            </a:r>
          </a:p>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臨床研究を始める際の第一歩としてご活用いただければ幸いです。</a:t>
            </a:r>
          </a:p>
        </p:txBody>
      </p:sp>
      <p:sp>
        <p:nvSpPr>
          <p:cNvPr id="4" name="スライド番号プレースホルダー 3">
            <a:extLst>
              <a:ext uri="{FF2B5EF4-FFF2-40B4-BE49-F238E27FC236}">
                <a16:creationId xmlns:a16="http://schemas.microsoft.com/office/drawing/2014/main" id="{38CF7219-3FFA-C3A7-BCEC-0F7035A90ECE}"/>
              </a:ext>
            </a:extLst>
          </p:cNvPr>
          <p:cNvSpPr>
            <a:spLocks noGrp="1"/>
          </p:cNvSpPr>
          <p:nvPr>
            <p:ph type="sldNum" sz="quarter" idx="12"/>
          </p:nvPr>
        </p:nvSpPr>
        <p:spPr>
          <a:xfrm>
            <a:off x="9327650" y="6310312"/>
            <a:ext cx="2743200" cy="365125"/>
          </a:xfrm>
        </p:spPr>
        <p:txBody>
          <a:bodyPr/>
          <a:lstStyle/>
          <a:p>
            <a:fld id="{16BB9C2D-C3C8-4FA1-A4EC-65CAF1B033D9}" type="slidenum">
              <a:rPr kumimoji="1" lang="ja-JP" altLang="en-US" smtClean="0">
                <a:latin typeface="BIZ UDPゴシック" panose="020B0400000000000000" pitchFamily="50" charset="-128"/>
                <a:ea typeface="BIZ UDPゴシック" panose="020B0400000000000000" pitchFamily="50" charset="-128"/>
              </a:rPr>
              <a:t>2</a:t>
            </a:fld>
            <a:endParaRPr kumimoji="1" lang="ja-JP" altLang="en-US" dirty="0">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592AC3A0-18AD-6D31-02DA-18E97E03573D}"/>
              </a:ext>
            </a:extLst>
          </p:cNvPr>
          <p:cNvGrpSpPr/>
          <p:nvPr/>
        </p:nvGrpSpPr>
        <p:grpSpPr>
          <a:xfrm>
            <a:off x="230974" y="477716"/>
            <a:ext cx="9466108" cy="1489753"/>
            <a:chOff x="1284270" y="1167287"/>
            <a:chExt cx="9466108" cy="1489753"/>
          </a:xfrm>
        </p:grpSpPr>
        <p:cxnSp>
          <p:nvCxnSpPr>
            <p:cNvPr id="5" name="直線コネクタ 4">
              <a:extLst>
                <a:ext uri="{FF2B5EF4-FFF2-40B4-BE49-F238E27FC236}">
                  <a16:creationId xmlns:a16="http://schemas.microsoft.com/office/drawing/2014/main" id="{DA077D89-0ED9-BCC2-7449-16238E3BD18B}"/>
                </a:ext>
              </a:extLst>
            </p:cNvPr>
            <p:cNvCxnSpPr>
              <a:cxnSpLocks/>
            </p:cNvCxnSpPr>
            <p:nvPr/>
          </p:nvCxnSpPr>
          <p:spPr>
            <a:xfrm>
              <a:off x="1643864" y="1167287"/>
              <a:ext cx="0" cy="14897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9E207026-71C5-670C-F80E-84D51C6B439F}"/>
                </a:ext>
              </a:extLst>
            </p:cNvPr>
            <p:cNvCxnSpPr>
              <a:cxnSpLocks/>
            </p:cNvCxnSpPr>
            <p:nvPr/>
          </p:nvCxnSpPr>
          <p:spPr>
            <a:xfrm>
              <a:off x="1284270" y="2293890"/>
              <a:ext cx="9466108"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9" name="グラフィックス 8" descr="開いた本 枠線">
            <a:extLst>
              <a:ext uri="{FF2B5EF4-FFF2-40B4-BE49-F238E27FC236}">
                <a16:creationId xmlns:a16="http://schemas.microsoft.com/office/drawing/2014/main" id="{100972BE-A6D9-2D11-6118-A8FC7E9CAE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540" y="2817291"/>
            <a:ext cx="2587906" cy="2587906"/>
          </a:xfrm>
          <a:prstGeom prst="rect">
            <a:avLst/>
          </a:prstGeom>
        </p:spPr>
      </p:pic>
      <p:sp>
        <p:nvSpPr>
          <p:cNvPr id="10" name="部分円 9">
            <a:extLst>
              <a:ext uri="{FF2B5EF4-FFF2-40B4-BE49-F238E27FC236}">
                <a16:creationId xmlns:a16="http://schemas.microsoft.com/office/drawing/2014/main" id="{16ECBE37-E0BF-1CAE-E81F-DDD35B8E862E}"/>
              </a:ext>
            </a:extLst>
          </p:cNvPr>
          <p:cNvSpPr/>
          <p:nvPr/>
        </p:nvSpPr>
        <p:spPr>
          <a:xfrm rot="16200000">
            <a:off x="-2268000" y="4477142"/>
            <a:ext cx="4566723" cy="4761715"/>
          </a:xfrm>
          <a:prstGeom prst="pie">
            <a:avLst>
              <a:gd name="adj1" fmla="val 21558537"/>
              <a:gd name="adj2" fmla="val 5386972"/>
            </a:avLst>
          </a:prstGeom>
          <a:gradFill flip="none" rotWithShape="1">
            <a:gsLst>
              <a:gs pos="0">
                <a:schemeClr val="bg1">
                  <a:lumMod val="100000"/>
                  <a:alpha val="50000"/>
                </a:schemeClr>
              </a:gs>
              <a:gs pos="100000">
                <a:srgbClr val="FFCC00">
                  <a:alpha val="3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52207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8B09B7DA-0FD9-7012-6500-06DB4A1CED71}"/>
              </a:ext>
            </a:extLst>
          </p:cNvPr>
          <p:cNvGrpSpPr/>
          <p:nvPr/>
        </p:nvGrpSpPr>
        <p:grpSpPr>
          <a:xfrm>
            <a:off x="173604" y="2444633"/>
            <a:ext cx="3758225" cy="2880000"/>
            <a:chOff x="830703" y="2905874"/>
            <a:chExt cx="3758225" cy="2880000"/>
          </a:xfrm>
        </p:grpSpPr>
        <p:sp>
          <p:nvSpPr>
            <p:cNvPr id="19" name="テキスト ボックス 18">
              <a:extLst>
                <a:ext uri="{FF2B5EF4-FFF2-40B4-BE49-F238E27FC236}">
                  <a16:creationId xmlns:a16="http://schemas.microsoft.com/office/drawing/2014/main" id="{C4BE0A61-02EC-5559-2BD9-223C36CBB6BD}"/>
                </a:ext>
              </a:extLst>
            </p:cNvPr>
            <p:cNvSpPr txBox="1"/>
            <p:nvPr/>
          </p:nvSpPr>
          <p:spPr>
            <a:xfrm>
              <a:off x="830703" y="2905874"/>
              <a:ext cx="3758225" cy="2880000"/>
            </a:xfrm>
            <a:custGeom>
              <a:avLst/>
              <a:gdLst/>
              <a:ahLst/>
              <a:cxnLst/>
              <a:rect l="l" t="t" r="r" b="b"/>
              <a:pathLst>
                <a:path w="3758225" h="2880000">
                  <a:moveTo>
                    <a:pt x="2318225" y="0"/>
                  </a:moveTo>
                  <a:cubicBezTo>
                    <a:pt x="3113515" y="0"/>
                    <a:pt x="3758225" y="644710"/>
                    <a:pt x="3758225" y="1440000"/>
                  </a:cubicBezTo>
                  <a:cubicBezTo>
                    <a:pt x="3758225" y="2235290"/>
                    <a:pt x="3113515" y="2880000"/>
                    <a:pt x="2318225" y="2880000"/>
                  </a:cubicBezTo>
                  <a:cubicBezTo>
                    <a:pt x="1920580" y="2880000"/>
                    <a:pt x="1560580" y="2718823"/>
                    <a:pt x="1299991" y="2458234"/>
                  </a:cubicBezTo>
                  <a:lnTo>
                    <a:pt x="1286355" y="2443230"/>
                  </a:lnTo>
                  <a:lnTo>
                    <a:pt x="1254482" y="2473737"/>
                  </a:lnTo>
                  <a:cubicBezTo>
                    <a:pt x="1099608" y="2591441"/>
                    <a:pt x="878137" y="2650294"/>
                    <a:pt x="590071" y="2650294"/>
                  </a:cubicBezTo>
                  <a:cubicBezTo>
                    <a:pt x="482692" y="2650294"/>
                    <a:pt x="376345" y="2641259"/>
                    <a:pt x="271030" y="2623191"/>
                  </a:cubicBezTo>
                  <a:cubicBezTo>
                    <a:pt x="165716" y="2605122"/>
                    <a:pt x="75372" y="2581116"/>
                    <a:pt x="0" y="2551174"/>
                  </a:cubicBezTo>
                  <a:lnTo>
                    <a:pt x="0" y="2033894"/>
                  </a:lnTo>
                  <a:cubicBezTo>
                    <a:pt x="69177" y="2075194"/>
                    <a:pt x="148163" y="2107717"/>
                    <a:pt x="236958" y="2131465"/>
                  </a:cubicBezTo>
                  <a:cubicBezTo>
                    <a:pt x="325753" y="2155212"/>
                    <a:pt x="415580" y="2167086"/>
                    <a:pt x="506439" y="2167086"/>
                  </a:cubicBezTo>
                  <a:cubicBezTo>
                    <a:pt x="611754" y="2167086"/>
                    <a:pt x="692546" y="2148243"/>
                    <a:pt x="748817" y="2110557"/>
                  </a:cubicBezTo>
                  <a:cubicBezTo>
                    <a:pt x="805088" y="2072871"/>
                    <a:pt x="833224" y="2018923"/>
                    <a:pt x="833224" y="1948713"/>
                  </a:cubicBezTo>
                  <a:cubicBezTo>
                    <a:pt x="833224" y="1877471"/>
                    <a:pt x="798635" y="1821716"/>
                    <a:pt x="729458" y="1781449"/>
                  </a:cubicBezTo>
                  <a:cubicBezTo>
                    <a:pt x="660281" y="1741182"/>
                    <a:pt x="563743" y="1721048"/>
                    <a:pt x="439843" y="1721048"/>
                  </a:cubicBezTo>
                  <a:lnTo>
                    <a:pt x="226117" y="1721048"/>
                  </a:lnTo>
                  <a:lnTo>
                    <a:pt x="226117" y="1234743"/>
                  </a:lnTo>
                  <a:lnTo>
                    <a:pt x="415063" y="1234743"/>
                  </a:lnTo>
                  <a:cubicBezTo>
                    <a:pt x="539995" y="1234743"/>
                    <a:pt x="632145" y="1215384"/>
                    <a:pt x="691514" y="1176665"/>
                  </a:cubicBezTo>
                  <a:cubicBezTo>
                    <a:pt x="750882" y="1137947"/>
                    <a:pt x="780567" y="1087612"/>
                    <a:pt x="780567" y="1025663"/>
                  </a:cubicBezTo>
                  <a:cubicBezTo>
                    <a:pt x="780567" y="966810"/>
                    <a:pt x="758110" y="920348"/>
                    <a:pt x="713196" y="886276"/>
                  </a:cubicBezTo>
                  <a:cubicBezTo>
                    <a:pt x="668283" y="852204"/>
                    <a:pt x="599364" y="835167"/>
                    <a:pt x="506439" y="835167"/>
                  </a:cubicBezTo>
                  <a:cubicBezTo>
                    <a:pt x="362922" y="835167"/>
                    <a:pt x="219405" y="876467"/>
                    <a:pt x="75889" y="959067"/>
                  </a:cubicBezTo>
                  <a:lnTo>
                    <a:pt x="75889" y="465018"/>
                  </a:lnTo>
                  <a:cubicBezTo>
                    <a:pt x="255543" y="390678"/>
                    <a:pt x="444489" y="353508"/>
                    <a:pt x="642728" y="353508"/>
                  </a:cubicBezTo>
                  <a:cubicBezTo>
                    <a:pt x="888462" y="353508"/>
                    <a:pt x="1081023" y="403584"/>
                    <a:pt x="1220409" y="503736"/>
                  </a:cubicBezTo>
                  <a:lnTo>
                    <a:pt x="1223204" y="506253"/>
                  </a:lnTo>
                  <a:lnTo>
                    <a:pt x="1299991" y="421766"/>
                  </a:lnTo>
                  <a:cubicBezTo>
                    <a:pt x="1560580" y="161178"/>
                    <a:pt x="1920580" y="0"/>
                    <a:pt x="2318225" y="0"/>
                  </a:cubicBezTo>
                  <a:close/>
                </a:path>
              </a:pathLst>
            </a:custGeom>
            <a:solidFill>
              <a:schemeClr val="bg1"/>
            </a:solidFill>
            <a:ln w="76200">
              <a:solidFill>
                <a:srgbClr val="8A7A00"/>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rgbClr val="8A7A00"/>
                  </a:solidFill>
                </a:ln>
                <a:solidFill>
                  <a:schemeClr val="bg1"/>
                </a:solidFill>
                <a:latin typeface="Segoe UI Black" panose="020B0A02040204020203" pitchFamily="34" charset="0"/>
              </a:endParaRPr>
            </a:p>
          </p:txBody>
        </p:sp>
        <p:sp>
          <p:nvSpPr>
            <p:cNvPr id="15" name="フローチャート: 結合子 14">
              <a:extLst>
                <a:ext uri="{FF2B5EF4-FFF2-40B4-BE49-F238E27FC236}">
                  <a16:creationId xmlns:a16="http://schemas.microsoft.com/office/drawing/2014/main" id="{35AD06B4-03AF-9E10-C545-88A13BDE891E}"/>
                </a:ext>
              </a:extLst>
            </p:cNvPr>
            <p:cNvSpPr/>
            <p:nvPr/>
          </p:nvSpPr>
          <p:spPr>
            <a:xfrm>
              <a:off x="1834928" y="3031874"/>
              <a:ext cx="2628000" cy="2628000"/>
            </a:xfrm>
            <a:prstGeom prst="flowChartConnector">
              <a:avLst/>
            </a:prstGeom>
            <a:solidFill>
              <a:srgbClr val="8A7A00"/>
            </a:solidFill>
            <a:ln w="76200">
              <a:solidFill>
                <a:srgbClr val="8A7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8A7A00"/>
                  </a:solidFill>
                </a:ln>
              </a:endParaRPr>
            </a:p>
          </p:txBody>
        </p:sp>
      </p:grpSp>
      <p:sp>
        <p:nvSpPr>
          <p:cNvPr id="21" name="四角形: 角を丸くする 20">
            <a:extLst>
              <a:ext uri="{FF2B5EF4-FFF2-40B4-BE49-F238E27FC236}">
                <a16:creationId xmlns:a16="http://schemas.microsoft.com/office/drawing/2014/main" id="{3F7A09F2-7178-7F67-51A7-874BACE24B2A}"/>
              </a:ext>
            </a:extLst>
          </p:cNvPr>
          <p:cNvSpPr/>
          <p:nvPr/>
        </p:nvSpPr>
        <p:spPr>
          <a:xfrm>
            <a:off x="4148060" y="1113744"/>
            <a:ext cx="2529444" cy="5530663"/>
          </a:xfrm>
          <a:prstGeom prst="roundRect">
            <a:avLst>
              <a:gd name="adj" fmla="val 6766"/>
            </a:avLst>
          </a:prstGeom>
          <a:solidFill>
            <a:srgbClr val="F0F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17A7009D-D1DF-DB82-44AC-AA16D9914A01}"/>
              </a:ext>
            </a:extLst>
          </p:cNvPr>
          <p:cNvSpPr/>
          <p:nvPr/>
        </p:nvSpPr>
        <p:spPr>
          <a:xfrm>
            <a:off x="4226512" y="1193579"/>
            <a:ext cx="2374677" cy="5358713"/>
          </a:xfrm>
          <a:prstGeom prst="roundRect">
            <a:avLst>
              <a:gd name="adj" fmla="val 5381"/>
            </a:avLst>
          </a:prstGeom>
          <a:solidFill>
            <a:srgbClr val="F0F52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71DA0156-377F-73C2-70F0-34AD7ADD41AC}"/>
              </a:ext>
            </a:extLst>
          </p:cNvPr>
          <p:cNvSpPr txBox="1"/>
          <p:nvPr/>
        </p:nvSpPr>
        <p:spPr>
          <a:xfrm>
            <a:off x="4836303" y="1193579"/>
            <a:ext cx="1152958"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01</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68150E7-CAE6-56C1-B464-3E6F763E0C55}"/>
              </a:ext>
            </a:extLst>
          </p:cNvPr>
          <p:cNvSpPr txBox="1"/>
          <p:nvPr/>
        </p:nvSpPr>
        <p:spPr>
          <a:xfrm>
            <a:off x="4336635" y="2268565"/>
            <a:ext cx="2181051" cy="3816429"/>
          </a:xfrm>
          <a:prstGeom prst="rect">
            <a:avLst/>
          </a:prstGeom>
          <a:noFill/>
        </p:spPr>
        <p:txBody>
          <a:bodyPr wrap="square" rtlCol="0">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PubMed</a:t>
            </a:r>
            <a:r>
              <a:rPr kumimoji="1" lang="ja-JP" altLang="en-US" sz="1100" b="1" dirty="0">
                <a:latin typeface="BIZ UDPゴシック" panose="020B0400000000000000" pitchFamily="50" charset="-128"/>
                <a:ea typeface="BIZ UDPゴシック" panose="020B0400000000000000" pitchFamily="50" charset="-128"/>
              </a:rPr>
              <a:t>などで既存研究を確認（</a:t>
            </a:r>
            <a:r>
              <a:rPr kumimoji="1" lang="en-US" altLang="ja-JP" sz="1100" b="1" dirty="0">
                <a:latin typeface="BIZ UDPゴシック" panose="020B0400000000000000" pitchFamily="50" charset="-128"/>
                <a:ea typeface="BIZ UDPゴシック" panose="020B0400000000000000" pitchFamily="50" charset="-128"/>
              </a:rPr>
              <a:t>systematic review</a:t>
            </a:r>
            <a:r>
              <a:rPr kumimoji="1" lang="ja-JP" altLang="en-US" sz="1100" b="1" dirty="0">
                <a:latin typeface="BIZ UDPゴシック" panose="020B0400000000000000" pitchFamily="50" charset="-128"/>
                <a:ea typeface="BIZ UDPゴシック" panose="020B0400000000000000" pitchFamily="50" charset="-128"/>
              </a:rPr>
              <a:t>や</a:t>
            </a:r>
            <a:r>
              <a:rPr kumimoji="1" lang="en-US" altLang="ja-JP" sz="1100" b="1" dirty="0">
                <a:latin typeface="BIZ UDPゴシック" panose="020B0400000000000000" pitchFamily="50" charset="-128"/>
                <a:ea typeface="BIZ UDPゴシック" panose="020B0400000000000000" pitchFamily="50" charset="-128"/>
              </a:rPr>
              <a:t>RCT</a:t>
            </a:r>
            <a:r>
              <a:rPr kumimoji="1" lang="ja-JP" altLang="en-US" sz="1100" b="1" dirty="0">
                <a:latin typeface="BIZ UDPゴシック" panose="020B0400000000000000" pitchFamily="50" charset="-128"/>
                <a:ea typeface="BIZ UDPゴシック" panose="020B0400000000000000" pitchFamily="50" charset="-128"/>
              </a:rPr>
              <a:t>など）</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やること：</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ja-JP" altLang="en-US" sz="11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自分の研究疑問に対して、</a:t>
            </a:r>
            <a:r>
              <a:rPr kumimoji="1" lang="ja-JP" altLang="en-US" sz="1100" b="1" dirty="0">
                <a:latin typeface="BIZ UDPゴシック" panose="020B0400000000000000" pitchFamily="50" charset="-128"/>
                <a:ea typeface="BIZ UDPゴシック" panose="020B0400000000000000" pitchFamily="50" charset="-128"/>
              </a:rPr>
              <a:t>同様の研究が行われていないか</a:t>
            </a:r>
            <a:r>
              <a:rPr kumimoji="1" lang="ja-JP" altLang="en-US" sz="1100" dirty="0">
                <a:latin typeface="BIZ UDPゴシック" panose="020B0400000000000000" pitchFamily="50" charset="-128"/>
                <a:ea typeface="BIZ UDPゴシック" panose="020B0400000000000000" pitchFamily="50" charset="-128"/>
              </a:rPr>
              <a:t>を調べる。</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PubMed</a:t>
            </a:r>
            <a:r>
              <a:rPr kumimoji="1" lang="ja-JP" altLang="en-US" sz="1100" dirty="0">
                <a:latin typeface="BIZ UDPゴシック" panose="020B0400000000000000" pitchFamily="50" charset="-128"/>
                <a:ea typeface="BIZ UDPゴシック" panose="020B0400000000000000" pitchFamily="50" charset="-128"/>
              </a:rPr>
              <a:t>などのデータベースで、</a:t>
            </a:r>
            <a:r>
              <a:rPr kumimoji="1" lang="en-US" altLang="ja-JP" sz="1100" dirty="0">
                <a:latin typeface="BIZ UDPゴシック" panose="020B0400000000000000" pitchFamily="50" charset="-128"/>
                <a:ea typeface="BIZ UDPゴシック" panose="020B0400000000000000" pitchFamily="50" charset="-128"/>
              </a:rPr>
              <a:t>systematic review</a:t>
            </a:r>
            <a:r>
              <a:rPr kumimoji="1" lang="ja-JP" altLang="en-US" sz="1100" dirty="0">
                <a:latin typeface="BIZ UDPゴシック" panose="020B0400000000000000" pitchFamily="50" charset="-128"/>
                <a:ea typeface="BIZ UDPゴシック" panose="020B0400000000000000" pitchFamily="50" charset="-128"/>
              </a:rPr>
              <a:t>（系統的レビュー） や </a:t>
            </a:r>
            <a:r>
              <a:rPr kumimoji="1" lang="en-US" altLang="ja-JP" sz="1100" dirty="0">
                <a:latin typeface="BIZ UDPゴシック" panose="020B0400000000000000" pitchFamily="50" charset="-128"/>
                <a:ea typeface="BIZ UDPゴシック" panose="020B0400000000000000" pitchFamily="50" charset="-128"/>
              </a:rPr>
              <a:t>meta-analysis</a:t>
            </a:r>
            <a:r>
              <a:rPr kumimoji="1" lang="ja-JP" altLang="en-US" sz="1100" dirty="0">
                <a:latin typeface="BIZ UDPゴシック" panose="020B0400000000000000" pitchFamily="50" charset="-128"/>
                <a:ea typeface="BIZ UDPゴシック" panose="020B0400000000000000" pitchFamily="50" charset="-128"/>
              </a:rPr>
              <a:t>（メタ分析）、</a:t>
            </a:r>
            <a:r>
              <a:rPr kumimoji="1" lang="en-US" altLang="ja-JP" sz="1100" dirty="0">
                <a:latin typeface="BIZ UDPゴシック" panose="020B0400000000000000" pitchFamily="50" charset="-128"/>
                <a:ea typeface="BIZ UDPゴシック" panose="020B0400000000000000" pitchFamily="50" charset="-128"/>
              </a:rPr>
              <a:t>RCT</a:t>
            </a:r>
            <a:r>
              <a:rPr kumimoji="1" lang="ja-JP" altLang="en-US" sz="1100" dirty="0">
                <a:latin typeface="BIZ UDPゴシック" panose="020B0400000000000000" pitchFamily="50" charset="-128"/>
                <a:ea typeface="BIZ UDPゴシック" panose="020B0400000000000000" pitchFamily="50" charset="-128"/>
              </a:rPr>
              <a:t>（ランダム化比較試験） が存在するかを確認する。</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キーワードを工夫</a:t>
            </a:r>
            <a:r>
              <a:rPr kumimoji="1" lang="ja-JP" altLang="en-US" sz="1100" dirty="0">
                <a:latin typeface="BIZ UDPゴシック" panose="020B0400000000000000" pitchFamily="50" charset="-128"/>
                <a:ea typeface="BIZ UDPゴシック" panose="020B0400000000000000" pitchFamily="50" charset="-128"/>
              </a:rPr>
              <a:t>しながら、自分の疑問に近い研究を幅広く検索する。</a:t>
            </a:r>
          </a:p>
        </p:txBody>
      </p:sp>
      <p:cxnSp>
        <p:nvCxnSpPr>
          <p:cNvPr id="25" name="直線コネクタ 24">
            <a:extLst>
              <a:ext uri="{FF2B5EF4-FFF2-40B4-BE49-F238E27FC236}">
                <a16:creationId xmlns:a16="http://schemas.microsoft.com/office/drawing/2014/main" id="{ABC959C5-B55A-E298-495C-C7EE289E9590}"/>
              </a:ext>
            </a:extLst>
          </p:cNvPr>
          <p:cNvCxnSpPr>
            <a:cxnSpLocks/>
          </p:cNvCxnSpPr>
          <p:nvPr/>
        </p:nvCxnSpPr>
        <p:spPr>
          <a:xfrm>
            <a:off x="4336635"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6" name="四角形: 角を丸くする 25">
            <a:extLst>
              <a:ext uri="{FF2B5EF4-FFF2-40B4-BE49-F238E27FC236}">
                <a16:creationId xmlns:a16="http://schemas.microsoft.com/office/drawing/2014/main" id="{841C511C-484E-29AD-2DA3-D0986332B0F6}"/>
              </a:ext>
            </a:extLst>
          </p:cNvPr>
          <p:cNvSpPr/>
          <p:nvPr/>
        </p:nvSpPr>
        <p:spPr>
          <a:xfrm>
            <a:off x="6825667" y="1113744"/>
            <a:ext cx="2529444" cy="5530663"/>
          </a:xfrm>
          <a:prstGeom prst="roundRect">
            <a:avLst>
              <a:gd name="adj" fmla="val 6766"/>
            </a:avLst>
          </a:prstGeom>
          <a:solidFill>
            <a:srgbClr val="DFD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86649517-FD1F-BCBA-50E8-39AE9E53721E}"/>
              </a:ext>
            </a:extLst>
          </p:cNvPr>
          <p:cNvSpPr/>
          <p:nvPr/>
        </p:nvSpPr>
        <p:spPr>
          <a:xfrm>
            <a:off x="6904119" y="1193579"/>
            <a:ext cx="2374677" cy="5358713"/>
          </a:xfrm>
          <a:prstGeom prst="roundRect">
            <a:avLst>
              <a:gd name="adj" fmla="val 5381"/>
            </a:avLst>
          </a:prstGeom>
          <a:solidFill>
            <a:srgbClr val="DFDA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BDE1CD7E-54AC-0223-20A0-C7643AEC2546}"/>
              </a:ext>
            </a:extLst>
          </p:cNvPr>
          <p:cNvSpPr txBox="1"/>
          <p:nvPr/>
        </p:nvSpPr>
        <p:spPr>
          <a:xfrm>
            <a:off x="7439829" y="1193579"/>
            <a:ext cx="1286799"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02</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AF3DC19D-2AE4-BD87-C3F9-4266CAD58B84}"/>
              </a:ext>
            </a:extLst>
          </p:cNvPr>
          <p:cNvSpPr txBox="1"/>
          <p:nvPr/>
        </p:nvSpPr>
        <p:spPr>
          <a:xfrm>
            <a:off x="7014242" y="2268565"/>
            <a:ext cx="2181051" cy="3477875"/>
          </a:xfrm>
          <a:prstGeom prst="rect">
            <a:avLst/>
          </a:prstGeom>
          <a:noFill/>
        </p:spPr>
        <p:txBody>
          <a:bodyPr wrap="square" rtlCol="0">
            <a:spAutoFit/>
          </a:bodyPr>
          <a:lstStyle/>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dirty="0">
                <a:solidFill>
                  <a:srgbClr val="FF0000"/>
                </a:solidFill>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既存研究があるか、なければ「なぜないのか」を考察</a:t>
            </a:r>
            <a:endParaRPr lang="en-US" altLang="ja-JP" sz="1100" b="1" dirty="0">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ポイント：</a:t>
            </a:r>
            <a:endParaRPr lang="en-US" altLang="ja-JP" sz="1100" b="1" dirty="0">
              <a:latin typeface="BIZ UDPゴシック" panose="020B0400000000000000" pitchFamily="50" charset="-128"/>
              <a:ea typeface="BIZ UDPゴシック" panose="020B0400000000000000" pitchFamily="50" charset="-128"/>
            </a:endParaRPr>
          </a:p>
          <a:p>
            <a:pPr>
              <a:buNone/>
            </a:pPr>
            <a:endParaRPr lang="ja-JP" altLang="en-US" sz="11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 同じ内容の研究がある場合</a:t>
            </a:r>
            <a:r>
              <a:rPr lang="ja-JP" altLang="en-US" sz="1100" dirty="0">
                <a:latin typeface="BIZ UDPゴシック" panose="020B0400000000000000" pitchFamily="50" charset="-128"/>
                <a:ea typeface="BIZ UDPゴシック" panose="020B0400000000000000" pitchFamily="50" charset="-128"/>
              </a:rPr>
              <a:t>：そのままでは新規性が乏しいため、対象集団（例：日本の患者）、介入方法、アウトカム設定など、視点を変える必要がある。</a:t>
            </a:r>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 全く研究がされていない場合</a:t>
            </a:r>
            <a:r>
              <a:rPr lang="ja-JP" altLang="en-US" sz="1100" dirty="0">
                <a:latin typeface="BIZ UDPゴシック" panose="020B0400000000000000" pitchFamily="50" charset="-128"/>
                <a:ea typeface="BIZ UDPゴシック" panose="020B0400000000000000" pitchFamily="50" charset="-128"/>
              </a:rPr>
              <a:t>：なぜ誰もやっていないのかを考える。倫理的な問題や研究実施が極めて困難な場合もあるため、慎重な検討が必要。</a:t>
            </a:r>
          </a:p>
          <a:p>
            <a:pPr>
              <a:buNone/>
            </a:pPr>
            <a:endParaRPr lang="ja-JP" altLang="en-US" sz="1100" dirty="0">
              <a:latin typeface="BIZ UDPゴシック" panose="020B0400000000000000" pitchFamily="50" charset="-128"/>
              <a:ea typeface="BIZ UDPゴシック" panose="020B0400000000000000" pitchFamily="50" charset="-128"/>
            </a:endParaRPr>
          </a:p>
        </p:txBody>
      </p:sp>
      <p:cxnSp>
        <p:nvCxnSpPr>
          <p:cNvPr id="30" name="直線コネクタ 29">
            <a:extLst>
              <a:ext uri="{FF2B5EF4-FFF2-40B4-BE49-F238E27FC236}">
                <a16:creationId xmlns:a16="http://schemas.microsoft.com/office/drawing/2014/main" id="{66D3CD51-661B-0C59-A6D3-757E66F70BF1}"/>
              </a:ext>
            </a:extLst>
          </p:cNvPr>
          <p:cNvCxnSpPr>
            <a:cxnSpLocks/>
          </p:cNvCxnSpPr>
          <p:nvPr/>
        </p:nvCxnSpPr>
        <p:spPr>
          <a:xfrm>
            <a:off x="7014242"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1" name="四角形: 角を丸くする 30">
            <a:extLst>
              <a:ext uri="{FF2B5EF4-FFF2-40B4-BE49-F238E27FC236}">
                <a16:creationId xmlns:a16="http://schemas.microsoft.com/office/drawing/2014/main" id="{612BD95E-00DC-F687-17EA-021BBCA9F82F}"/>
              </a:ext>
            </a:extLst>
          </p:cNvPr>
          <p:cNvSpPr/>
          <p:nvPr/>
        </p:nvSpPr>
        <p:spPr>
          <a:xfrm>
            <a:off x="9488952" y="1125442"/>
            <a:ext cx="2529444" cy="5530663"/>
          </a:xfrm>
          <a:prstGeom prst="roundRect">
            <a:avLst>
              <a:gd name="adj" fmla="val 6766"/>
            </a:avLst>
          </a:prstGeom>
          <a:solidFill>
            <a:srgbClr val="C0C0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E8B2F187-F301-D3DB-B31A-F1F7F4A09D59}"/>
              </a:ext>
            </a:extLst>
          </p:cNvPr>
          <p:cNvSpPr/>
          <p:nvPr/>
        </p:nvSpPr>
        <p:spPr>
          <a:xfrm>
            <a:off x="9567404" y="1205277"/>
            <a:ext cx="2374677" cy="5358713"/>
          </a:xfrm>
          <a:prstGeom prst="roundRect">
            <a:avLst>
              <a:gd name="adj" fmla="val 5381"/>
            </a:avLst>
          </a:prstGeom>
          <a:solidFill>
            <a:srgbClr val="C0C05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770D1545-B8BD-B7EF-1FBF-F9799C51C4ED}"/>
              </a:ext>
            </a:extLst>
          </p:cNvPr>
          <p:cNvSpPr txBox="1"/>
          <p:nvPr/>
        </p:nvSpPr>
        <p:spPr>
          <a:xfrm>
            <a:off x="10077292" y="1205277"/>
            <a:ext cx="1268631"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03</a:t>
            </a:r>
          </a:p>
        </p:txBody>
      </p:sp>
      <p:sp>
        <p:nvSpPr>
          <p:cNvPr id="34" name="テキスト ボックス 33">
            <a:extLst>
              <a:ext uri="{FF2B5EF4-FFF2-40B4-BE49-F238E27FC236}">
                <a16:creationId xmlns:a16="http://schemas.microsoft.com/office/drawing/2014/main" id="{3ABF9E15-0E58-D82B-F911-EBDF10A91F73}"/>
              </a:ext>
            </a:extLst>
          </p:cNvPr>
          <p:cNvSpPr txBox="1"/>
          <p:nvPr/>
        </p:nvSpPr>
        <p:spPr>
          <a:xfrm>
            <a:off x="9677527" y="2280263"/>
            <a:ext cx="2181051" cy="2123658"/>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solidFill>
                  <a:srgbClr val="FF0000"/>
                </a:solidFill>
                <a:latin typeface="BIZ UDPゴシック" panose="020B0400000000000000" pitchFamily="50" charset="-128"/>
                <a:ea typeface="BIZ UDPゴシック"/>
              </a:rPr>
              <a:t>👉 </a:t>
            </a:r>
            <a:r>
              <a:rPr lang="ja-JP" altLang="en-US" sz="1100" b="1" dirty="0">
                <a:latin typeface="BIZ UDPゴシック" panose="020B0400000000000000" pitchFamily="50" charset="-128"/>
                <a:ea typeface="BIZ UDPゴシック"/>
              </a:rPr>
              <a:t>相談先として検索に慣れた同僚、メンターに相談する</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相談先：</a:t>
            </a:r>
          </a:p>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指導医や、論文検索に慣れた同僚・先輩</a:t>
            </a:r>
            <a:r>
              <a:rPr lang="ja-JP" altLang="en-US" sz="1100" dirty="0">
                <a:latin typeface="BIZ UDPゴシック" panose="020B0400000000000000" pitchFamily="50" charset="-128"/>
                <a:ea typeface="BIZ UDPゴシック" panose="020B0400000000000000" pitchFamily="50" charset="-128"/>
              </a:rPr>
              <a:t>に相談すると効率的。</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solidFill>
                <a:srgbClr val="000000"/>
              </a:solidFill>
              <a:latin typeface="BIZ UDPゴシック" panose="020B0400000000000000" pitchFamily="50" charset="-128"/>
              <a:ea typeface="BIZ UDPゴシック"/>
            </a:endParaRPr>
          </a:p>
        </p:txBody>
      </p:sp>
      <p:cxnSp>
        <p:nvCxnSpPr>
          <p:cNvPr id="35" name="直線コネクタ 34">
            <a:extLst>
              <a:ext uri="{FF2B5EF4-FFF2-40B4-BE49-F238E27FC236}">
                <a16:creationId xmlns:a16="http://schemas.microsoft.com/office/drawing/2014/main" id="{9F532D47-A07C-11BA-3166-658CA9A91F5A}"/>
              </a:ext>
            </a:extLst>
          </p:cNvPr>
          <p:cNvCxnSpPr>
            <a:cxnSpLocks/>
          </p:cNvCxnSpPr>
          <p:nvPr/>
        </p:nvCxnSpPr>
        <p:spPr>
          <a:xfrm>
            <a:off x="9677527" y="2128607"/>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テキスト ボックス 35">
            <a:extLst>
              <a:ext uri="{FF2B5EF4-FFF2-40B4-BE49-F238E27FC236}">
                <a16:creationId xmlns:a16="http://schemas.microsoft.com/office/drawing/2014/main" id="{0637DCB8-DC7A-D74E-ED55-AF051D9BFB27}"/>
              </a:ext>
            </a:extLst>
          </p:cNvPr>
          <p:cNvSpPr txBox="1"/>
          <p:nvPr/>
        </p:nvSpPr>
        <p:spPr>
          <a:xfrm>
            <a:off x="1405426" y="3175228"/>
            <a:ext cx="2116347" cy="1200329"/>
          </a:xfrm>
          <a:prstGeom prst="rect">
            <a:avLst/>
          </a:prstGeom>
          <a:noFill/>
        </p:spPr>
        <p:txBody>
          <a:bodyPr wrap="square" rtlCol="0">
            <a:spAutoFit/>
          </a:bodyP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目安：</a:t>
            </a:r>
            <a:r>
              <a:rPr lang="en-US" altLang="ja-JP" b="1" dirty="0">
                <a:solidFill>
                  <a:schemeClr val="bg1"/>
                </a:solidFill>
                <a:latin typeface="BIZ UDPゴシック" panose="020B0400000000000000" pitchFamily="50" charset="-128"/>
                <a:ea typeface="BIZ UDPゴシック" panose="020B0400000000000000" pitchFamily="50" charset="-128"/>
              </a:rPr>
              <a:t>1</a:t>
            </a:r>
            <a:r>
              <a:rPr lang="ja-JP" altLang="en-US" b="1" dirty="0">
                <a:solidFill>
                  <a:schemeClr val="bg1"/>
                </a:solidFill>
                <a:latin typeface="BIZ UDPゴシック" panose="020B0400000000000000" pitchFamily="50" charset="-128"/>
                <a:ea typeface="BIZ UDPゴシック" panose="020B0400000000000000" pitchFamily="50" charset="-128"/>
              </a:rPr>
              <a:t>ヵ月</a:t>
            </a:r>
            <a:endParaRPr kumimoji="1" lang="en-US" altLang="zh-TW"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既存文献レビュー</a:t>
            </a:r>
          </a:p>
        </p:txBody>
      </p:sp>
      <p:cxnSp>
        <p:nvCxnSpPr>
          <p:cNvPr id="37" name="直線コネクタ 36">
            <a:extLst>
              <a:ext uri="{FF2B5EF4-FFF2-40B4-BE49-F238E27FC236}">
                <a16:creationId xmlns:a16="http://schemas.microsoft.com/office/drawing/2014/main" id="{E7C2D919-C957-F72E-BCDC-3C002E7DAADE}"/>
              </a:ext>
            </a:extLst>
          </p:cNvPr>
          <p:cNvCxnSpPr>
            <a:cxnSpLocks/>
          </p:cNvCxnSpPr>
          <p:nvPr/>
        </p:nvCxnSpPr>
        <p:spPr>
          <a:xfrm flipV="1">
            <a:off x="1263807" y="3559332"/>
            <a:ext cx="2396654" cy="903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4" name="グループ化 13">
            <a:extLst>
              <a:ext uri="{FF2B5EF4-FFF2-40B4-BE49-F238E27FC236}">
                <a16:creationId xmlns:a16="http://schemas.microsoft.com/office/drawing/2014/main" id="{38326EB3-7152-3E61-AC47-2EAB03A625B7}"/>
              </a:ext>
            </a:extLst>
          </p:cNvPr>
          <p:cNvGrpSpPr/>
          <p:nvPr/>
        </p:nvGrpSpPr>
        <p:grpSpPr>
          <a:xfrm>
            <a:off x="-1" y="0"/>
            <a:ext cx="7740000" cy="900000"/>
            <a:chOff x="-1" y="0"/>
            <a:chExt cx="7740000" cy="900000"/>
          </a:xfrm>
        </p:grpSpPr>
        <p:sp>
          <p:nvSpPr>
            <p:cNvPr id="2" name="フリーフォーム: 図形 1">
              <a:extLst>
                <a:ext uri="{FF2B5EF4-FFF2-40B4-BE49-F238E27FC236}">
                  <a16:creationId xmlns:a16="http://schemas.microsoft.com/office/drawing/2014/main" id="{E726EDBA-C907-C8E2-7D44-204F14E38452}"/>
                </a:ext>
              </a:extLst>
            </p:cNvPr>
            <p:cNvSpPr/>
            <p:nvPr/>
          </p:nvSpPr>
          <p:spPr>
            <a:xfrm>
              <a:off x="-1" y="0"/>
              <a:ext cx="7740000" cy="900000"/>
            </a:xfrm>
            <a:custGeom>
              <a:avLst/>
              <a:gdLst>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5" fmla="*/ 0 w 6277512"/>
                <a:gd name="connsiteY5" fmla="*/ 0 h 914400"/>
                <a:gd name="connsiteX0" fmla="*/ 0 w 6282828"/>
                <a:gd name="connsiteY0" fmla="*/ 0 h 914400"/>
                <a:gd name="connsiteX1" fmla="*/ 5363112 w 6282828"/>
                <a:gd name="connsiteY1" fmla="*/ 0 h 914400"/>
                <a:gd name="connsiteX2" fmla="*/ 6282828 w 6282828"/>
                <a:gd name="connsiteY2" fmla="*/ 0 h 914400"/>
                <a:gd name="connsiteX3" fmla="*/ 5363112 w 6282828"/>
                <a:gd name="connsiteY3" fmla="*/ 914400 h 914400"/>
                <a:gd name="connsiteX4" fmla="*/ 0 w 6282828"/>
                <a:gd name="connsiteY4" fmla="*/ 914400 h 914400"/>
                <a:gd name="connsiteX5" fmla="*/ 0 w 6282828"/>
                <a:gd name="connsiteY5" fmla="*/ 0 h 914400"/>
                <a:gd name="connsiteX0" fmla="*/ 0 w 6282845"/>
                <a:gd name="connsiteY0" fmla="*/ 0 h 914400"/>
                <a:gd name="connsiteX1" fmla="*/ 5363112 w 6282845"/>
                <a:gd name="connsiteY1" fmla="*/ 0 h 914400"/>
                <a:gd name="connsiteX2" fmla="*/ 6282828 w 6282845"/>
                <a:gd name="connsiteY2" fmla="*/ 0 h 914400"/>
                <a:gd name="connsiteX3" fmla="*/ 5363112 w 6282845"/>
                <a:gd name="connsiteY3" fmla="*/ 914400 h 914400"/>
                <a:gd name="connsiteX4" fmla="*/ 0 w 6282845"/>
                <a:gd name="connsiteY4" fmla="*/ 914400 h 914400"/>
                <a:gd name="connsiteX5" fmla="*/ 0 w 6282845"/>
                <a:gd name="connsiteY5" fmla="*/ 0 h 914400"/>
                <a:gd name="connsiteX0" fmla="*/ 0 w 6282870"/>
                <a:gd name="connsiteY0" fmla="*/ 0 h 914400"/>
                <a:gd name="connsiteX1" fmla="*/ 5363112 w 6282870"/>
                <a:gd name="connsiteY1" fmla="*/ 0 h 914400"/>
                <a:gd name="connsiteX2" fmla="*/ 6282828 w 6282870"/>
                <a:gd name="connsiteY2" fmla="*/ 0 h 914400"/>
                <a:gd name="connsiteX3" fmla="*/ 5363112 w 6282870"/>
                <a:gd name="connsiteY3" fmla="*/ 914400 h 914400"/>
                <a:gd name="connsiteX4" fmla="*/ 0 w 6282870"/>
                <a:gd name="connsiteY4" fmla="*/ 914400 h 914400"/>
                <a:gd name="connsiteX5" fmla="*/ 0 w 628287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870" h="914400">
                  <a:moveTo>
                    <a:pt x="0" y="0"/>
                  </a:moveTo>
                  <a:lnTo>
                    <a:pt x="5363112" y="0"/>
                  </a:lnTo>
                  <a:lnTo>
                    <a:pt x="6282828" y="0"/>
                  </a:lnTo>
                  <a:cubicBezTo>
                    <a:pt x="6286372" y="400493"/>
                    <a:pt x="6068394" y="903103"/>
                    <a:pt x="5363112" y="914400"/>
                  </a:cubicBezTo>
                  <a:lnTo>
                    <a:pt x="0" y="914400"/>
                  </a:lnTo>
                  <a:lnTo>
                    <a:pt x="0" y="0"/>
                  </a:lnTo>
                  <a:close/>
                </a:path>
              </a:pathLst>
            </a:custGeom>
            <a:solidFill>
              <a:srgbClr val="8A7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四角形: 角を丸くする 2">
              <a:hlinkClick r:id="rId2" action="ppaction://hlinksldjump"/>
              <a:extLst>
                <a:ext uri="{FF2B5EF4-FFF2-40B4-BE49-F238E27FC236}">
                  <a16:creationId xmlns:a16="http://schemas.microsoft.com/office/drawing/2014/main" id="{20FADCEA-053D-0DCE-EE94-850A3D3AFE20}"/>
                </a:ext>
              </a:extLst>
            </p:cNvPr>
            <p:cNvSpPr/>
            <p:nvPr/>
          </p:nvSpPr>
          <p:spPr>
            <a:xfrm>
              <a:off x="1455563" y="212328"/>
              <a:ext cx="1035273" cy="540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8A7A00"/>
                  </a:solidFill>
                  <a:latin typeface="BIZ UDPゴシック" panose="020B0400000000000000" pitchFamily="50" charset="-128"/>
                  <a:ea typeface="BIZ UDPゴシック" panose="020B0400000000000000" pitchFamily="50" charset="-128"/>
                </a:rPr>
                <a:t>STEP</a:t>
              </a:r>
              <a:r>
                <a:rPr kumimoji="1" lang="ja-JP" altLang="en-US" b="1" dirty="0">
                  <a:solidFill>
                    <a:srgbClr val="8A7A00"/>
                  </a:solidFill>
                  <a:latin typeface="BIZ UDPゴシック" panose="020B0400000000000000" pitchFamily="50" charset="-128"/>
                  <a:ea typeface="BIZ UDPゴシック" panose="020B0400000000000000" pitchFamily="50" charset="-128"/>
                </a:rPr>
                <a:t>　</a:t>
              </a:r>
              <a:r>
                <a:rPr kumimoji="1" lang="en-US" altLang="ja-JP" b="1" dirty="0">
                  <a:solidFill>
                    <a:srgbClr val="8A7A00"/>
                  </a:solidFill>
                  <a:latin typeface="BIZ UDPゴシック" panose="020B0400000000000000" pitchFamily="50" charset="-128"/>
                  <a:ea typeface="BIZ UDPゴシック" panose="020B0400000000000000" pitchFamily="50" charset="-128"/>
                </a:rPr>
                <a:t>3</a:t>
              </a:r>
              <a:endParaRPr kumimoji="1" lang="ja-JP" altLang="en-US" b="1" dirty="0">
                <a:solidFill>
                  <a:srgbClr val="8A7A00"/>
                </a:solidFill>
                <a:latin typeface="BIZ UDPゴシック" panose="020B0400000000000000" pitchFamily="50" charset="-128"/>
                <a:ea typeface="BIZ UDPゴシック" panose="020B0400000000000000" pitchFamily="50" charset="-128"/>
              </a:endParaRPr>
            </a:p>
          </p:txBody>
        </p:sp>
        <p:sp>
          <p:nvSpPr>
            <p:cNvPr id="4" name="フローチャート: 結合子 3">
              <a:hlinkClick r:id="rId3" action="ppaction://hlinksldjump"/>
              <a:extLst>
                <a:ext uri="{FF2B5EF4-FFF2-40B4-BE49-F238E27FC236}">
                  <a16:creationId xmlns:a16="http://schemas.microsoft.com/office/drawing/2014/main" id="{D34249D6-F662-B881-DE66-6E2C70020CA8}"/>
                </a:ext>
              </a:extLst>
            </p:cNvPr>
            <p:cNvSpPr/>
            <p:nvPr/>
          </p:nvSpPr>
          <p:spPr>
            <a:xfrm>
              <a:off x="802272"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2</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5" name="フローチャート: 結合子 4">
              <a:hlinkClick r:id="rId4" action="ppaction://hlinksldjump"/>
              <a:extLst>
                <a:ext uri="{FF2B5EF4-FFF2-40B4-BE49-F238E27FC236}">
                  <a16:creationId xmlns:a16="http://schemas.microsoft.com/office/drawing/2014/main" id="{72912DA7-EF34-EBB0-AA77-8CD766099E3B}"/>
                </a:ext>
              </a:extLst>
            </p:cNvPr>
            <p:cNvSpPr/>
            <p:nvPr/>
          </p:nvSpPr>
          <p:spPr>
            <a:xfrm>
              <a:off x="148981" y="212328"/>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1</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6" name="フローチャート: 結合子 5">
              <a:hlinkClick r:id="rId5" action="ppaction://hlinksldjump"/>
              <a:extLst>
                <a:ext uri="{FF2B5EF4-FFF2-40B4-BE49-F238E27FC236}">
                  <a16:creationId xmlns:a16="http://schemas.microsoft.com/office/drawing/2014/main" id="{B8FD29A0-3E7A-09AC-E06C-108A41FEAED9}"/>
                </a:ext>
              </a:extLst>
            </p:cNvPr>
            <p:cNvSpPr/>
            <p:nvPr/>
          </p:nvSpPr>
          <p:spPr>
            <a:xfrm>
              <a:off x="2604127" y="205569"/>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4</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7" name="フローチャート: 結合子 6">
              <a:hlinkClick r:id="rId6" action="ppaction://hlinksldjump"/>
              <a:extLst>
                <a:ext uri="{FF2B5EF4-FFF2-40B4-BE49-F238E27FC236}">
                  <a16:creationId xmlns:a16="http://schemas.microsoft.com/office/drawing/2014/main" id="{B0BA2E96-339E-4DF6-3569-CE58810E3E57}"/>
                </a:ext>
              </a:extLst>
            </p:cNvPr>
            <p:cNvSpPr/>
            <p:nvPr/>
          </p:nvSpPr>
          <p:spPr>
            <a:xfrm>
              <a:off x="3251547"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5</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8" name="フローチャート: 結合子 7">
              <a:hlinkClick r:id="rId7" action="ppaction://hlinksldjump"/>
              <a:extLst>
                <a:ext uri="{FF2B5EF4-FFF2-40B4-BE49-F238E27FC236}">
                  <a16:creationId xmlns:a16="http://schemas.microsoft.com/office/drawing/2014/main" id="{31A32562-080B-3BA8-EDB5-23B3FB2F99AC}"/>
                </a:ext>
              </a:extLst>
            </p:cNvPr>
            <p:cNvSpPr/>
            <p:nvPr/>
          </p:nvSpPr>
          <p:spPr>
            <a:xfrm>
              <a:off x="3902134"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6</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9" name="フローチャート: 結合子 8">
              <a:hlinkClick r:id="rId8" action="ppaction://hlinksldjump"/>
              <a:extLst>
                <a:ext uri="{FF2B5EF4-FFF2-40B4-BE49-F238E27FC236}">
                  <a16:creationId xmlns:a16="http://schemas.microsoft.com/office/drawing/2014/main" id="{66E84B97-62EF-81C6-3029-BEA31D8FBCA0}"/>
                </a:ext>
              </a:extLst>
            </p:cNvPr>
            <p:cNvSpPr/>
            <p:nvPr/>
          </p:nvSpPr>
          <p:spPr>
            <a:xfrm>
              <a:off x="5199678"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8</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0" name="フローチャート: 結合子 9">
              <a:hlinkClick r:id="rId9" action="ppaction://hlinksldjump"/>
              <a:extLst>
                <a:ext uri="{FF2B5EF4-FFF2-40B4-BE49-F238E27FC236}">
                  <a16:creationId xmlns:a16="http://schemas.microsoft.com/office/drawing/2014/main" id="{376F6DA3-892E-6286-EA09-5A0D2BBBAC62}"/>
                </a:ext>
              </a:extLst>
            </p:cNvPr>
            <p:cNvSpPr/>
            <p:nvPr/>
          </p:nvSpPr>
          <p:spPr>
            <a:xfrm>
              <a:off x="4552258"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7</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1" name="フローチャート: 結合子 10">
              <a:hlinkClick r:id="rId10" action="ppaction://hlinksldjump"/>
              <a:extLst>
                <a:ext uri="{FF2B5EF4-FFF2-40B4-BE49-F238E27FC236}">
                  <a16:creationId xmlns:a16="http://schemas.microsoft.com/office/drawing/2014/main" id="{5BB07879-B518-4736-C70C-5CD2BAE58CB3}"/>
                </a:ext>
              </a:extLst>
            </p:cNvPr>
            <p:cNvSpPr/>
            <p:nvPr/>
          </p:nvSpPr>
          <p:spPr>
            <a:xfrm>
              <a:off x="584709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9</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3" name="フローチャート: 結合子 12">
              <a:hlinkClick r:id="rId11" action="ppaction://hlinksldjump"/>
              <a:extLst>
                <a:ext uri="{FF2B5EF4-FFF2-40B4-BE49-F238E27FC236}">
                  <a16:creationId xmlns:a16="http://schemas.microsoft.com/office/drawing/2014/main" id="{46FD7F8D-EDF7-B204-37A5-47B11F1DB8FC}"/>
                </a:ext>
              </a:extLst>
            </p:cNvPr>
            <p:cNvSpPr/>
            <p:nvPr/>
          </p:nvSpPr>
          <p:spPr>
            <a:xfrm>
              <a:off x="649451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b="1" dirty="0">
                  <a:solidFill>
                    <a:schemeClr val="bg2">
                      <a:lumMod val="90000"/>
                    </a:schemeClr>
                  </a:solidFill>
                  <a:latin typeface="BIZ UDPゴシック" panose="020B0400000000000000" pitchFamily="50" charset="-128"/>
                  <a:ea typeface="BIZ UDPゴシック" panose="020B0400000000000000" pitchFamily="50" charset="-128"/>
                </a:rPr>
                <a:t>10</a:t>
              </a:r>
              <a:endParaRPr kumimoji="1" lang="ja-JP" altLang="en-US" sz="1600" b="1" dirty="0">
                <a:solidFill>
                  <a:schemeClr val="bg2">
                    <a:lumMod val="90000"/>
                  </a:schemeClr>
                </a:solidFill>
                <a:latin typeface="BIZ UDPゴシック" panose="020B0400000000000000" pitchFamily="50" charset="-128"/>
                <a:ea typeface="BIZ UDPゴシック" panose="020B0400000000000000" pitchFamily="50" charset="-128"/>
              </a:endParaRPr>
            </a:p>
          </p:txBody>
        </p:sp>
      </p:grpSp>
      <p:sp>
        <p:nvSpPr>
          <p:cNvPr id="12" name="スライド番号プレースホルダー 11">
            <a:extLst>
              <a:ext uri="{FF2B5EF4-FFF2-40B4-BE49-F238E27FC236}">
                <a16:creationId xmlns:a16="http://schemas.microsoft.com/office/drawing/2014/main" id="{CE693041-B9FB-D2E9-DEF8-026CA38F9F67}"/>
              </a:ext>
            </a:extLst>
          </p:cNvPr>
          <p:cNvSpPr>
            <a:spLocks noGrp="1"/>
          </p:cNvSpPr>
          <p:nvPr>
            <p:ph type="sldNum" sz="quarter" idx="12"/>
          </p:nvPr>
        </p:nvSpPr>
        <p:spPr>
          <a:xfrm>
            <a:off x="9433563" y="6473542"/>
            <a:ext cx="2743200" cy="365125"/>
          </a:xfrm>
        </p:spPr>
        <p:txBody>
          <a:bodyPr/>
          <a:lstStyle/>
          <a:p>
            <a:fld id="{16BB9C2D-C3C8-4FA1-A4EC-65CAF1B033D9}" type="slidenum">
              <a:rPr kumimoji="1" lang="ja-JP" altLang="en-US" smtClean="0"/>
              <a:t>20</a:t>
            </a:fld>
            <a:endParaRPr kumimoji="1" lang="ja-JP" altLang="en-US" dirty="0"/>
          </a:p>
        </p:txBody>
      </p:sp>
    </p:spTree>
    <p:extLst>
      <p:ext uri="{BB962C8B-B14F-4D97-AF65-F5344CB8AC3E}">
        <p14:creationId xmlns:p14="http://schemas.microsoft.com/office/powerpoint/2010/main" val="16018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32112E2E-A70D-D04E-6766-65FD1E29E924}"/>
              </a:ext>
            </a:extLst>
          </p:cNvPr>
          <p:cNvGrpSpPr/>
          <p:nvPr/>
        </p:nvGrpSpPr>
        <p:grpSpPr>
          <a:xfrm>
            <a:off x="67895" y="2432935"/>
            <a:ext cx="3996662" cy="2880000"/>
            <a:chOff x="594043" y="2730028"/>
            <a:chExt cx="3996662" cy="2880000"/>
          </a:xfrm>
        </p:grpSpPr>
        <p:sp>
          <p:nvSpPr>
            <p:cNvPr id="16" name="テキスト ボックス 15">
              <a:extLst>
                <a:ext uri="{FF2B5EF4-FFF2-40B4-BE49-F238E27FC236}">
                  <a16:creationId xmlns:a16="http://schemas.microsoft.com/office/drawing/2014/main" id="{183AED59-5172-789B-A106-92C9A6A01617}"/>
                </a:ext>
              </a:extLst>
            </p:cNvPr>
            <p:cNvSpPr txBox="1"/>
            <p:nvPr/>
          </p:nvSpPr>
          <p:spPr>
            <a:xfrm>
              <a:off x="594043" y="2730028"/>
              <a:ext cx="3996662" cy="2880000"/>
            </a:xfrm>
            <a:custGeom>
              <a:avLst/>
              <a:gdLst/>
              <a:ahLst/>
              <a:cxnLst/>
              <a:rect l="l" t="t" r="r" b="b"/>
              <a:pathLst>
                <a:path w="3996662" h="2880000">
                  <a:moveTo>
                    <a:pt x="938538" y="1140270"/>
                  </a:moveTo>
                  <a:cubicBezTo>
                    <a:pt x="843548" y="1349866"/>
                    <a:pt x="712938" y="1566690"/>
                    <a:pt x="546706" y="1790742"/>
                  </a:cubicBezTo>
                  <a:lnTo>
                    <a:pt x="938538" y="1790742"/>
                  </a:lnTo>
                  <a:close/>
                  <a:moveTo>
                    <a:pt x="2556662" y="0"/>
                  </a:moveTo>
                  <a:cubicBezTo>
                    <a:pt x="3351952" y="0"/>
                    <a:pt x="3996662" y="644710"/>
                    <a:pt x="3996662" y="1440000"/>
                  </a:cubicBezTo>
                  <a:cubicBezTo>
                    <a:pt x="3996662" y="2235290"/>
                    <a:pt x="3351952" y="2880000"/>
                    <a:pt x="2556662" y="2880000"/>
                  </a:cubicBezTo>
                  <a:cubicBezTo>
                    <a:pt x="2159017" y="2880000"/>
                    <a:pt x="1799017" y="2718823"/>
                    <a:pt x="1538428" y="2458234"/>
                  </a:cubicBezTo>
                  <a:lnTo>
                    <a:pt x="1520865" y="2438909"/>
                  </a:lnTo>
                  <a:lnTo>
                    <a:pt x="1520865" y="2611575"/>
                  </a:lnTo>
                  <a:lnTo>
                    <a:pt x="940086" y="2611575"/>
                  </a:lnTo>
                  <a:lnTo>
                    <a:pt x="940086" y="2230584"/>
                  </a:lnTo>
                  <a:lnTo>
                    <a:pt x="0" y="2230584"/>
                  </a:lnTo>
                  <a:lnTo>
                    <a:pt x="0" y="1773705"/>
                  </a:lnTo>
                  <a:cubicBezTo>
                    <a:pt x="165199" y="1583726"/>
                    <a:pt x="329624" y="1363289"/>
                    <a:pt x="493274" y="1112392"/>
                  </a:cubicBezTo>
                  <a:cubicBezTo>
                    <a:pt x="656925" y="861496"/>
                    <a:pt x="789858" y="620925"/>
                    <a:pt x="892075" y="390678"/>
                  </a:cubicBezTo>
                  <a:lnTo>
                    <a:pt x="1522414" y="390678"/>
                  </a:lnTo>
                  <a:lnTo>
                    <a:pt x="1522414" y="439387"/>
                  </a:lnTo>
                  <a:lnTo>
                    <a:pt x="1538428" y="421766"/>
                  </a:lnTo>
                  <a:cubicBezTo>
                    <a:pt x="1799017" y="161178"/>
                    <a:pt x="2159017" y="0"/>
                    <a:pt x="2556662" y="0"/>
                  </a:cubicBezTo>
                  <a:close/>
                </a:path>
              </a:pathLst>
            </a:custGeom>
            <a:solidFill>
              <a:schemeClr val="bg1"/>
            </a:solidFill>
            <a:ln w="76200">
              <a:solidFill>
                <a:srgbClr val="853F05"/>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rgbClr val="853F05"/>
                  </a:solidFill>
                </a:ln>
                <a:solidFill>
                  <a:schemeClr val="bg1"/>
                </a:solidFill>
                <a:latin typeface="Segoe UI Black" panose="020B0A02040204020203" pitchFamily="34" charset="0"/>
              </a:endParaRPr>
            </a:p>
          </p:txBody>
        </p:sp>
        <p:sp>
          <p:nvSpPr>
            <p:cNvPr id="15" name="フローチャート: 結合子 14">
              <a:extLst>
                <a:ext uri="{FF2B5EF4-FFF2-40B4-BE49-F238E27FC236}">
                  <a16:creationId xmlns:a16="http://schemas.microsoft.com/office/drawing/2014/main" id="{6C8DE62C-2BD5-EF77-A95B-4CA7DE6D96E2}"/>
                </a:ext>
              </a:extLst>
            </p:cNvPr>
            <p:cNvSpPr/>
            <p:nvPr/>
          </p:nvSpPr>
          <p:spPr>
            <a:xfrm>
              <a:off x="1836706" y="2856028"/>
              <a:ext cx="2628000" cy="2628000"/>
            </a:xfrm>
            <a:prstGeom prst="flowChartConnector">
              <a:avLst/>
            </a:prstGeom>
            <a:solidFill>
              <a:srgbClr val="853F05"/>
            </a:solidFill>
            <a:ln w="76200">
              <a:solidFill>
                <a:srgbClr val="853F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四角形: 角を丸くする 17">
            <a:extLst>
              <a:ext uri="{FF2B5EF4-FFF2-40B4-BE49-F238E27FC236}">
                <a16:creationId xmlns:a16="http://schemas.microsoft.com/office/drawing/2014/main" id="{F74BBE31-B799-7827-588F-C99BBF053710}"/>
              </a:ext>
            </a:extLst>
          </p:cNvPr>
          <p:cNvSpPr/>
          <p:nvPr/>
        </p:nvSpPr>
        <p:spPr>
          <a:xfrm>
            <a:off x="4148060" y="1113744"/>
            <a:ext cx="2529444" cy="5530663"/>
          </a:xfrm>
          <a:prstGeom prst="roundRect">
            <a:avLst>
              <a:gd name="adj" fmla="val 676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70DD5BE5-02B8-826A-6BD3-B95995126B38}"/>
              </a:ext>
            </a:extLst>
          </p:cNvPr>
          <p:cNvSpPr/>
          <p:nvPr/>
        </p:nvSpPr>
        <p:spPr>
          <a:xfrm>
            <a:off x="4226512" y="1193579"/>
            <a:ext cx="2374677" cy="5358713"/>
          </a:xfrm>
          <a:prstGeom prst="roundRect">
            <a:avLst>
              <a:gd name="adj" fmla="val 5381"/>
            </a:avLst>
          </a:prstGeom>
          <a:solidFill>
            <a:schemeClr val="accent2">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C2CF1070-6061-0AF3-9552-9B988EA2093B}"/>
              </a:ext>
            </a:extLst>
          </p:cNvPr>
          <p:cNvSpPr txBox="1"/>
          <p:nvPr/>
        </p:nvSpPr>
        <p:spPr>
          <a:xfrm>
            <a:off x="4836303" y="1193579"/>
            <a:ext cx="1152958"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01</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1707F4F3-4E63-6564-9FD5-5E41C1C91D64}"/>
              </a:ext>
            </a:extLst>
          </p:cNvPr>
          <p:cNvSpPr txBox="1"/>
          <p:nvPr/>
        </p:nvSpPr>
        <p:spPr>
          <a:xfrm>
            <a:off x="4336635" y="2027940"/>
            <a:ext cx="2181051" cy="3985706"/>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研究の種類とデザインを決める</a:t>
            </a:r>
          </a:p>
          <a:p>
            <a:endParaRPr kumimoji="1" lang="en-US" altLang="ja-JP" sz="1100" b="1" dirty="0">
              <a:latin typeface="BIZ UDPゴシック" panose="020B0400000000000000" pitchFamily="50" charset="-128"/>
              <a:ea typeface="BIZ UDPゴシック" panose="020B0400000000000000" pitchFamily="50" charset="-128"/>
            </a:endParaRPr>
          </a:p>
          <a:p>
            <a:endParaRPr kumimoji="1" lang="ja-JP" altLang="en-US" sz="11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 主な研究デザインの種類：</a:t>
            </a: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 介入研究</a:t>
            </a:r>
          </a:p>
          <a:p>
            <a:r>
              <a:rPr lang="ja-JP" altLang="en-US" sz="1100" dirty="0">
                <a:latin typeface="BIZ UDPゴシック" panose="020B0400000000000000" pitchFamily="50" charset="-128"/>
                <a:ea typeface="BIZ UDPゴシック" panose="020B0400000000000000" pitchFamily="50" charset="-128"/>
              </a:rPr>
              <a:t>ある治療や介入の効果を比較するもので、</a:t>
            </a:r>
            <a:r>
              <a:rPr lang="ja-JP" altLang="en-US" sz="1100" b="1" dirty="0">
                <a:latin typeface="BIZ UDPゴシック" panose="020B0400000000000000" pitchFamily="50" charset="-128"/>
                <a:ea typeface="BIZ UDPゴシック" panose="020B0400000000000000" pitchFamily="50" charset="-128"/>
              </a:rPr>
              <a:t>信頼性は高い</a:t>
            </a:r>
            <a:r>
              <a:rPr lang="ja-JP" altLang="en-US" sz="1100" dirty="0">
                <a:latin typeface="BIZ UDPゴシック" panose="020B0400000000000000" pitchFamily="50" charset="-128"/>
                <a:ea typeface="BIZ UDPゴシック" panose="020B0400000000000000" pitchFamily="50" charset="-128"/>
              </a:rPr>
              <a:t>が、倫理的・費用的・運営的な</a:t>
            </a:r>
            <a:r>
              <a:rPr lang="ja-JP" altLang="en-US" sz="1100" b="1" dirty="0">
                <a:latin typeface="BIZ UDPゴシック" panose="020B0400000000000000" pitchFamily="50" charset="-128"/>
                <a:ea typeface="BIZ UDPゴシック" panose="020B0400000000000000" pitchFamily="50" charset="-128"/>
              </a:rPr>
              <a:t>ハードルも高め</a:t>
            </a:r>
            <a:r>
              <a:rPr lang="ja-JP" altLang="en-US" sz="1100" dirty="0">
                <a:latin typeface="BIZ UDPゴシック" panose="020B0400000000000000" pitchFamily="50" charset="-128"/>
                <a:ea typeface="BIZ UDPゴシック" panose="020B0400000000000000" pitchFamily="50" charset="-128"/>
              </a:rPr>
              <a:t>。</a:t>
            </a:r>
            <a:br>
              <a:rPr lang="ja-JP" altLang="en-US"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例：薬剤の有効性の比較試験</a:t>
            </a:r>
            <a:br>
              <a:rPr lang="ja-JP" altLang="en-US" sz="1100" dirty="0">
                <a:latin typeface="BIZ UDPゴシック" panose="020B0400000000000000" pitchFamily="50" charset="-128"/>
                <a:ea typeface="BIZ UDPゴシック" panose="020B0400000000000000" pitchFamily="50" charset="-128"/>
              </a:rPr>
            </a:br>
            <a:endParaRPr lang="en-US" altLang="ja-JP" sz="1100" dirty="0">
              <a:latin typeface="BIZ UDPゴシック" panose="020B0400000000000000" pitchFamily="50" charset="-128"/>
              <a:ea typeface="BIZ UDPゴシック" panose="020B0400000000000000" pitchFamily="50" charset="-128"/>
            </a:endParaRPr>
          </a:p>
          <a:p>
            <a:r>
              <a:rPr lang="ja-JP" altLang="en-US" sz="1100" b="1">
                <a:latin typeface="BIZ UDPゴシック" panose="020B0400000000000000" pitchFamily="50" charset="-128"/>
                <a:ea typeface="BIZ UDPゴシック"/>
              </a:rPr>
              <a:t>➤ 観察研究</a:t>
            </a:r>
            <a:br>
              <a:rPr lang="ja-JP" altLang="en-US" sz="1100" dirty="0">
                <a:latin typeface="BIZ UDPゴシック" panose="020B0400000000000000" pitchFamily="50" charset="-128"/>
                <a:ea typeface="BIZ UDPゴシック" panose="020B0400000000000000" pitchFamily="50" charset="-128"/>
              </a:rPr>
            </a:br>
            <a:r>
              <a:rPr lang="ja-JP" altLang="en-US" sz="1100">
                <a:latin typeface="BIZ UDPゴシック" panose="020B0400000000000000" pitchFamily="50" charset="-128"/>
                <a:ea typeface="BIZ UDPゴシック"/>
              </a:rPr>
              <a:t>🔹</a:t>
            </a:r>
            <a:r>
              <a:rPr lang="ja-JP" altLang="en-US" sz="1100" b="1">
                <a:latin typeface="BIZ UDPゴシック" panose="020B0400000000000000" pitchFamily="50" charset="-128"/>
                <a:ea typeface="BIZ UDPゴシック"/>
              </a:rPr>
              <a:t>前向き観察研究：今後</a:t>
            </a:r>
            <a:r>
              <a:rPr lang="ja-JP" altLang="en-US" sz="1100">
                <a:latin typeface="BIZ UDPゴシック" panose="020B0400000000000000" pitchFamily="50" charset="-128"/>
                <a:ea typeface="BIZ UDPゴシック"/>
              </a:rPr>
              <a:t>の経過を観察してデータを集める。</a:t>
            </a:r>
            <a:br>
              <a:rPr lang="ja-JP" altLang="en-US" sz="1100" dirty="0">
                <a:latin typeface="BIZ UDPゴシック" panose="020B0400000000000000" pitchFamily="50" charset="-128"/>
                <a:ea typeface="BIZ UDPゴシック" panose="020B0400000000000000" pitchFamily="50" charset="-128"/>
              </a:rPr>
            </a:br>
            <a:r>
              <a:rPr lang="ja-JP" altLang="en-US" sz="1100" b="1">
                <a:latin typeface="BIZ UDPゴシック" panose="020B0400000000000000" pitchFamily="50" charset="-128"/>
                <a:ea typeface="BIZ UDPゴシック"/>
              </a:rPr>
              <a:t>後ろ向き観察研究：</a:t>
            </a:r>
            <a:r>
              <a:rPr lang="ja-JP" altLang="en-US" sz="1100">
                <a:latin typeface="BIZ UDPゴシック" panose="020B0400000000000000" pitchFamily="50" charset="-128"/>
                <a:ea typeface="BIZ UDPゴシック"/>
              </a:rPr>
              <a:t>過去のデータ（例：カルテ）を用いて解析する。</a:t>
            </a:r>
            <a:br>
              <a:rPr lang="ja-JP" altLang="en-US" sz="1100" dirty="0">
                <a:latin typeface="BIZ UDPゴシック" panose="020B0400000000000000" pitchFamily="50" charset="-128"/>
                <a:ea typeface="BIZ UDPゴシック" panose="020B0400000000000000" pitchFamily="50" charset="-128"/>
              </a:rPr>
            </a:br>
            <a:r>
              <a:rPr lang="ja-JP" altLang="en-US" sz="1100">
                <a:latin typeface="BIZ UDPゴシック" panose="020B0400000000000000" pitchFamily="50" charset="-128"/>
                <a:ea typeface="BIZ UDPゴシック"/>
              </a:rPr>
              <a:t>🔹</a:t>
            </a:r>
            <a:r>
              <a:rPr lang="ja-JP" altLang="en-US" sz="1100" b="1">
                <a:latin typeface="BIZ UDPゴシック" panose="020B0400000000000000" pitchFamily="50" charset="-128"/>
                <a:ea typeface="BIZ UDPゴシック"/>
              </a:rPr>
              <a:t>症例対照研究：</a:t>
            </a:r>
            <a:r>
              <a:rPr lang="ja-JP" altLang="en-US" sz="1100">
                <a:latin typeface="BIZ UDPゴシック" panose="020B0400000000000000" pitchFamily="50" charset="-128"/>
                <a:ea typeface="BIZ UDPゴシック"/>
              </a:rPr>
              <a:t>疾患のある群とない群を比較し、要因を検討する。</a:t>
            </a:r>
          </a:p>
        </p:txBody>
      </p:sp>
      <p:cxnSp>
        <p:nvCxnSpPr>
          <p:cNvPr id="22" name="直線コネクタ 21">
            <a:extLst>
              <a:ext uri="{FF2B5EF4-FFF2-40B4-BE49-F238E27FC236}">
                <a16:creationId xmlns:a16="http://schemas.microsoft.com/office/drawing/2014/main" id="{948316BC-9C71-C878-FE0E-27C57F5029CA}"/>
              </a:ext>
            </a:extLst>
          </p:cNvPr>
          <p:cNvCxnSpPr>
            <a:cxnSpLocks/>
          </p:cNvCxnSpPr>
          <p:nvPr/>
        </p:nvCxnSpPr>
        <p:spPr>
          <a:xfrm>
            <a:off x="4336635"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四角形: 角を丸くする 22">
            <a:extLst>
              <a:ext uri="{FF2B5EF4-FFF2-40B4-BE49-F238E27FC236}">
                <a16:creationId xmlns:a16="http://schemas.microsoft.com/office/drawing/2014/main" id="{EA49C720-997A-8739-1D40-0CDFB1A77DC8}"/>
              </a:ext>
            </a:extLst>
          </p:cNvPr>
          <p:cNvSpPr/>
          <p:nvPr/>
        </p:nvSpPr>
        <p:spPr>
          <a:xfrm>
            <a:off x="6825667" y="1113744"/>
            <a:ext cx="2529444" cy="5530663"/>
          </a:xfrm>
          <a:prstGeom prst="roundRect">
            <a:avLst>
              <a:gd name="adj" fmla="val 6766"/>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4FB24B05-652F-1207-077E-02B3A0DDADE9}"/>
              </a:ext>
            </a:extLst>
          </p:cNvPr>
          <p:cNvSpPr/>
          <p:nvPr/>
        </p:nvSpPr>
        <p:spPr>
          <a:xfrm>
            <a:off x="6904119" y="1193579"/>
            <a:ext cx="2374677" cy="5358713"/>
          </a:xfrm>
          <a:prstGeom prst="roundRect">
            <a:avLst>
              <a:gd name="adj" fmla="val 5381"/>
            </a:avLst>
          </a:prstGeom>
          <a:solidFill>
            <a:schemeClr val="accent2">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EC9EF771-02CD-03D0-EABF-E07469FCCA68}"/>
              </a:ext>
            </a:extLst>
          </p:cNvPr>
          <p:cNvSpPr txBox="1"/>
          <p:nvPr/>
        </p:nvSpPr>
        <p:spPr>
          <a:xfrm>
            <a:off x="7439829" y="1193579"/>
            <a:ext cx="1286799"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02</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59C82B5D-840C-1E1B-AFEE-7B98B33E5232}"/>
              </a:ext>
            </a:extLst>
          </p:cNvPr>
          <p:cNvSpPr txBox="1"/>
          <p:nvPr/>
        </p:nvSpPr>
        <p:spPr>
          <a:xfrm>
            <a:off x="6985366" y="2027940"/>
            <a:ext cx="2340869" cy="4770537"/>
          </a:xfrm>
          <a:prstGeom prst="rect">
            <a:avLst/>
          </a:prstGeom>
          <a:noFill/>
        </p:spPr>
        <p:txBody>
          <a:bodyPr wrap="square" lIns="91440" tIns="45720" rIns="91440" bIns="45720" rtlCol="0" anchor="t">
            <a:spAutoFit/>
          </a:bodyPr>
          <a:lstStyle/>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dirty="0">
                <a:solidFill>
                  <a:srgbClr val="FF0000"/>
                </a:solidFill>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実現可能性と信頼性のバランスをとる</a:t>
            </a:r>
            <a:endParaRPr lang="en-US" altLang="ja-JP" sz="1100" b="1" dirty="0">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ポイント：</a:t>
            </a:r>
            <a:endParaRPr lang="en-US" altLang="ja-JP" sz="1100" b="1" dirty="0">
              <a:latin typeface="BIZ UDPゴシック" panose="020B0400000000000000" pitchFamily="50" charset="-128"/>
              <a:ea typeface="BIZ UDPゴシック" panose="020B0400000000000000" pitchFamily="50" charset="-128"/>
            </a:endParaRPr>
          </a:p>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a:t>
            </a:r>
            <a:r>
              <a:rPr lang="en-US" altLang="ja-JP" sz="1100" b="1" dirty="0">
                <a:latin typeface="BIZ UDPゴシック" panose="020B0400000000000000" pitchFamily="50" charset="-128"/>
                <a:ea typeface="BIZ UDPゴシック" panose="020B0400000000000000" pitchFamily="50" charset="-128"/>
              </a:rPr>
              <a:t>FINER</a:t>
            </a:r>
            <a:r>
              <a:rPr lang="ja-JP" altLang="en-US" sz="1100" dirty="0">
                <a:latin typeface="BIZ UDPゴシック" panose="020B0400000000000000" pitchFamily="50" charset="-128"/>
                <a:ea typeface="BIZ UDPゴシック" panose="020B0400000000000000" pitchFamily="50" charset="-128"/>
              </a:rPr>
              <a:t>をチェック。</a:t>
            </a:r>
            <a:endParaRPr lang="en-US" altLang="ja-JP" sz="110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F（</a:t>
            </a:r>
            <a:r>
              <a:rPr lang="en-US" altLang="ja-JP" sz="1050" b="1" dirty="0">
                <a:latin typeface="BIZ UDPゴシック" panose="020B0400000000000000" pitchFamily="50" charset="-128"/>
                <a:ea typeface="BIZ UDPゴシック" panose="020B0400000000000000" pitchFamily="50" charset="-128"/>
              </a:rPr>
              <a:t>F</a:t>
            </a:r>
            <a:r>
              <a:rPr lang="ja-JP" altLang="en-US" sz="1050" b="1" dirty="0">
                <a:latin typeface="BIZ UDPゴシック" panose="020B0400000000000000" pitchFamily="50" charset="-128"/>
                <a:ea typeface="BIZ UDPゴシック" panose="020B0400000000000000" pitchFamily="50" charset="-128"/>
              </a:rPr>
              <a:t>easible）</a:t>
            </a:r>
            <a:r>
              <a:rPr lang="ja-JP" altLang="en-US" sz="1050" dirty="0">
                <a:latin typeface="BIZ UDPゴシック" panose="020B0400000000000000" pitchFamily="50" charset="-128"/>
                <a:ea typeface="BIZ UDPゴシック" panose="020B0400000000000000" pitchFamily="50" charset="-128"/>
              </a:rPr>
              <a:t>：実施可能であること​</a:t>
            </a:r>
          </a:p>
          <a:p>
            <a:r>
              <a:rPr lang="ja-JP" altLang="en-US" sz="1050"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I（</a:t>
            </a:r>
            <a:r>
              <a:rPr lang="en-US" altLang="ja-JP" sz="1050" b="1" dirty="0">
                <a:latin typeface="BIZ UDPゴシック" panose="020B0400000000000000" pitchFamily="50" charset="-128"/>
                <a:ea typeface="BIZ UDPゴシック" panose="020B0400000000000000" pitchFamily="50" charset="-128"/>
              </a:rPr>
              <a:t>I</a:t>
            </a:r>
            <a:r>
              <a:rPr lang="ja-JP" altLang="en-US" sz="1050" b="1" dirty="0">
                <a:latin typeface="BIZ UDPゴシック" panose="020B0400000000000000" pitchFamily="50" charset="-128"/>
                <a:ea typeface="BIZ UDPゴシック" panose="020B0400000000000000" pitchFamily="50" charset="-128"/>
              </a:rPr>
              <a:t>nteresting）</a:t>
            </a:r>
            <a:r>
              <a:rPr lang="ja-JP" altLang="en-US" sz="1050" dirty="0">
                <a:latin typeface="BIZ UDPゴシック" panose="020B0400000000000000" pitchFamily="50" charset="-128"/>
                <a:ea typeface="BIZ UDPゴシック" panose="020B0400000000000000" pitchFamily="50" charset="-128"/>
              </a:rPr>
              <a:t>：興味深い内容であること​</a:t>
            </a:r>
          </a:p>
          <a:p>
            <a:r>
              <a:rPr lang="ja-JP" altLang="en-US" sz="1050"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N（</a:t>
            </a:r>
            <a:r>
              <a:rPr lang="en-US" altLang="ja-JP" sz="1050" b="1" dirty="0">
                <a:latin typeface="BIZ UDPゴシック" panose="020B0400000000000000" pitchFamily="50" charset="-128"/>
                <a:ea typeface="BIZ UDPゴシック" panose="020B0400000000000000" pitchFamily="50" charset="-128"/>
              </a:rPr>
              <a:t>N</a:t>
            </a:r>
            <a:r>
              <a:rPr lang="ja-JP" altLang="en-US" sz="1050" b="1" dirty="0">
                <a:latin typeface="BIZ UDPゴシック" panose="020B0400000000000000" pitchFamily="50" charset="-128"/>
                <a:ea typeface="BIZ UDPゴシック" panose="020B0400000000000000" pitchFamily="50" charset="-128"/>
              </a:rPr>
              <a:t>ovel）</a:t>
            </a:r>
            <a:r>
              <a:rPr lang="ja-JP" altLang="en-US" sz="1050" dirty="0">
                <a:latin typeface="BIZ UDPゴシック" panose="020B0400000000000000" pitchFamily="50" charset="-128"/>
                <a:ea typeface="BIZ UDPゴシック" panose="020B0400000000000000" pitchFamily="50" charset="-128"/>
              </a:rPr>
              <a:t>：新規性があること​</a:t>
            </a:r>
          </a:p>
          <a:p>
            <a:r>
              <a:rPr lang="ja-JP" altLang="en-US" sz="1050"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E（</a:t>
            </a:r>
            <a:r>
              <a:rPr lang="en-US" altLang="ja-JP" sz="1050" b="1" dirty="0">
                <a:latin typeface="BIZ UDPゴシック" panose="020B0400000000000000" pitchFamily="50" charset="-128"/>
                <a:ea typeface="BIZ UDPゴシック" panose="020B0400000000000000" pitchFamily="50" charset="-128"/>
              </a:rPr>
              <a:t>E</a:t>
            </a:r>
            <a:r>
              <a:rPr lang="ja-JP" altLang="en-US" sz="1050" b="1" dirty="0">
                <a:latin typeface="BIZ UDPゴシック" panose="020B0400000000000000" pitchFamily="50" charset="-128"/>
                <a:ea typeface="BIZ UDPゴシック" panose="020B0400000000000000" pitchFamily="50" charset="-128"/>
              </a:rPr>
              <a:t>thical）</a:t>
            </a:r>
            <a:r>
              <a:rPr lang="ja-JP" altLang="en-US" sz="1050" dirty="0">
                <a:latin typeface="BIZ UDPゴシック" panose="020B0400000000000000" pitchFamily="50" charset="-128"/>
                <a:ea typeface="BIZ UDPゴシック" panose="020B0400000000000000" pitchFamily="50" charset="-128"/>
              </a:rPr>
              <a:t>：倫理的であること​</a:t>
            </a:r>
          </a:p>
          <a:p>
            <a:r>
              <a:rPr lang="ja-JP" altLang="en-US" sz="1050"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R（</a:t>
            </a:r>
            <a:r>
              <a:rPr lang="en-US" altLang="ja-JP" sz="1050" b="1" dirty="0">
                <a:latin typeface="BIZ UDPゴシック" panose="020B0400000000000000" pitchFamily="50" charset="-128"/>
                <a:ea typeface="BIZ UDPゴシック" panose="020B0400000000000000" pitchFamily="50" charset="-128"/>
              </a:rPr>
              <a:t>R</a:t>
            </a:r>
            <a:r>
              <a:rPr lang="ja-JP" altLang="en-US" sz="1050" b="1" dirty="0">
                <a:latin typeface="BIZ UDPゴシック" panose="020B0400000000000000" pitchFamily="50" charset="-128"/>
                <a:ea typeface="BIZ UDPゴシック" panose="020B0400000000000000" pitchFamily="50" charset="-128"/>
              </a:rPr>
              <a:t>elevant）</a:t>
            </a:r>
            <a:r>
              <a:rPr lang="ja-JP" altLang="en-US" sz="1050" dirty="0">
                <a:latin typeface="BIZ UDPゴシック" panose="020B0400000000000000" pitchFamily="50" charset="-128"/>
                <a:ea typeface="BIZ UDPゴシック" panose="020B0400000000000000" pitchFamily="50" charset="-128"/>
              </a:rPr>
              <a:t>：患者にとって切実な問題と関連していること​</a:t>
            </a:r>
            <a:endParaRPr lang="en-US" altLang="ja-JP" sz="1050" b="1" dirty="0">
              <a:latin typeface="BIZ UDPゴシック" panose="020B0400000000000000" pitchFamily="50" charset="-128"/>
              <a:ea typeface="BIZ UDPゴシック" panose="020B0400000000000000" pitchFamily="50" charset="-128"/>
            </a:endParaRPr>
          </a:p>
          <a:p>
            <a:pPr>
              <a:buNone/>
            </a:pPr>
            <a:endParaRPr lang="ja-JP" altLang="en-US" sz="11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a:rPr>
              <a:t>➤ 初学者には、</a:t>
            </a:r>
            <a:r>
              <a:rPr lang="ja-JP" altLang="en-US" sz="1100" b="1" dirty="0">
                <a:latin typeface="BIZ UDPゴシック" panose="020B0400000000000000" pitchFamily="50" charset="-128"/>
                <a:ea typeface="BIZ UDPゴシック"/>
              </a:rPr>
              <a:t>後ろ向き観察研究</a:t>
            </a:r>
            <a:r>
              <a:rPr lang="ja-JP" altLang="en-US" sz="1100" dirty="0">
                <a:latin typeface="BIZ UDPゴシック" panose="020B0400000000000000" pitchFamily="50" charset="-128"/>
                <a:ea typeface="BIZ UDPゴシック"/>
              </a:rPr>
              <a:t>（レトロスペクティブスタディ） がおすすめ。既存のデータ（例：カルテ）を活用できるため、実施のハードルが比較的低い。</a:t>
            </a:r>
            <a:endParaRPr lang="en-US" altLang="ja-JP" sz="1100" dirty="0">
              <a:latin typeface="BIZ UDPゴシック" panose="020B0400000000000000" pitchFamily="50" charset="-128"/>
              <a:ea typeface="BIZ UDPゴシック"/>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研究の</a:t>
            </a:r>
            <a:r>
              <a:rPr lang="ja-JP" altLang="en-US" sz="1100" b="1" dirty="0">
                <a:latin typeface="BIZ UDPゴシック" panose="020B0400000000000000" pitchFamily="50" charset="-128"/>
                <a:ea typeface="BIZ UDPゴシック" panose="020B0400000000000000" pitchFamily="50" charset="-128"/>
              </a:rPr>
              <a:t>目的</a:t>
            </a:r>
            <a:r>
              <a:rPr lang="ja-JP" altLang="en-US" sz="1100" dirty="0">
                <a:latin typeface="BIZ UDPゴシック" panose="020B0400000000000000" pitchFamily="50" charset="-128"/>
                <a:ea typeface="BIZ UDPゴシック" panose="020B0400000000000000" pitchFamily="50" charset="-128"/>
              </a:rPr>
              <a:t>と、実際に</a:t>
            </a:r>
            <a:r>
              <a:rPr lang="ja-JP" altLang="en-US" sz="1100" b="1" dirty="0">
                <a:latin typeface="BIZ UDPゴシック" panose="020B0400000000000000" pitchFamily="50" charset="-128"/>
                <a:ea typeface="BIZ UDPゴシック" panose="020B0400000000000000" pitchFamily="50" charset="-128"/>
              </a:rPr>
              <a:t>可能な手段</a:t>
            </a:r>
            <a:r>
              <a:rPr lang="ja-JP" altLang="en-US" sz="1100" dirty="0">
                <a:latin typeface="BIZ UDPゴシック" panose="020B0400000000000000" pitchFamily="50" charset="-128"/>
                <a:ea typeface="BIZ UDPゴシック" panose="020B0400000000000000" pitchFamily="50" charset="-128"/>
              </a:rPr>
              <a:t>（データの入手、予算、期間など）とのバランスをしっかり考えることが重要。</a:t>
            </a:r>
          </a:p>
          <a:p>
            <a:pPr>
              <a:buNone/>
            </a:pPr>
            <a:endParaRPr lang="ja-JP" altLang="en-US" sz="1100" dirty="0">
              <a:latin typeface="BIZ UDPゴシック" panose="020B0400000000000000" pitchFamily="50" charset="-128"/>
              <a:ea typeface="BIZ UDPゴシック" panose="020B0400000000000000" pitchFamily="50" charset="-128"/>
            </a:endParaRPr>
          </a:p>
        </p:txBody>
      </p:sp>
      <p:cxnSp>
        <p:nvCxnSpPr>
          <p:cNvPr id="27" name="直線コネクタ 26">
            <a:extLst>
              <a:ext uri="{FF2B5EF4-FFF2-40B4-BE49-F238E27FC236}">
                <a16:creationId xmlns:a16="http://schemas.microsoft.com/office/drawing/2014/main" id="{D447768F-49FF-E286-B448-91812E9B3693}"/>
              </a:ext>
            </a:extLst>
          </p:cNvPr>
          <p:cNvCxnSpPr>
            <a:cxnSpLocks/>
          </p:cNvCxnSpPr>
          <p:nvPr/>
        </p:nvCxnSpPr>
        <p:spPr>
          <a:xfrm>
            <a:off x="7014242"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四角形: 角を丸くする 27">
            <a:extLst>
              <a:ext uri="{FF2B5EF4-FFF2-40B4-BE49-F238E27FC236}">
                <a16:creationId xmlns:a16="http://schemas.microsoft.com/office/drawing/2014/main" id="{58A27B67-A8CA-ADE6-0973-67123CD99C15}"/>
              </a:ext>
            </a:extLst>
          </p:cNvPr>
          <p:cNvSpPr/>
          <p:nvPr/>
        </p:nvSpPr>
        <p:spPr>
          <a:xfrm>
            <a:off x="9488952" y="1125442"/>
            <a:ext cx="2529444" cy="5530663"/>
          </a:xfrm>
          <a:prstGeom prst="roundRect">
            <a:avLst>
              <a:gd name="adj" fmla="val 6766"/>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1AD365DF-CF17-8DEE-0B49-AFDECF3B7BA0}"/>
              </a:ext>
            </a:extLst>
          </p:cNvPr>
          <p:cNvSpPr/>
          <p:nvPr/>
        </p:nvSpPr>
        <p:spPr>
          <a:xfrm>
            <a:off x="9567404" y="1205277"/>
            <a:ext cx="2374677" cy="5358713"/>
          </a:xfrm>
          <a:prstGeom prst="roundRect">
            <a:avLst>
              <a:gd name="adj" fmla="val 5381"/>
            </a:avLst>
          </a:prstGeom>
          <a:solidFill>
            <a:schemeClr val="accent2">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C46DB44C-2FC9-3AA8-7969-7DE689594DBC}"/>
              </a:ext>
            </a:extLst>
          </p:cNvPr>
          <p:cNvSpPr txBox="1"/>
          <p:nvPr/>
        </p:nvSpPr>
        <p:spPr>
          <a:xfrm>
            <a:off x="10077292" y="1205277"/>
            <a:ext cx="1268631"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03</a:t>
            </a:r>
          </a:p>
        </p:txBody>
      </p:sp>
      <p:sp>
        <p:nvSpPr>
          <p:cNvPr id="31" name="テキスト ボックス 30">
            <a:extLst>
              <a:ext uri="{FF2B5EF4-FFF2-40B4-BE49-F238E27FC236}">
                <a16:creationId xmlns:a16="http://schemas.microsoft.com/office/drawing/2014/main" id="{CB55A460-2C6B-C685-74EE-8966FD4162F9}"/>
              </a:ext>
            </a:extLst>
          </p:cNvPr>
          <p:cNvSpPr txBox="1"/>
          <p:nvPr/>
        </p:nvSpPr>
        <p:spPr>
          <a:xfrm>
            <a:off x="9677527" y="2039638"/>
            <a:ext cx="2181051" cy="3816429"/>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solidFill>
                  <a:srgbClr val="FF0000"/>
                </a:solidFill>
                <a:latin typeface="BIZ UDPゴシック" panose="020B0400000000000000" pitchFamily="50" charset="-128"/>
                <a:ea typeface="BIZ UDPゴシック"/>
              </a:rPr>
              <a:t>👉 </a:t>
            </a:r>
            <a:r>
              <a:rPr lang="ja-JP" altLang="en-US" sz="1100" b="1" dirty="0">
                <a:latin typeface="BIZ UDPゴシック" panose="020B0400000000000000" pitchFamily="50" charset="-128"/>
                <a:ea typeface="BIZ UDPゴシック"/>
              </a:rPr>
              <a:t>相談先として</a:t>
            </a:r>
            <a:r>
              <a:rPr lang="en-US" altLang="ja-JP" sz="1100" b="1" dirty="0">
                <a:latin typeface="BIZ UDPゴシック" panose="020B0400000000000000" pitchFamily="50" charset="-128"/>
                <a:ea typeface="BIZ UDPゴシック"/>
              </a:rPr>
              <a:t>ARO</a:t>
            </a:r>
            <a:r>
              <a:rPr lang="ja-JP" sz="1100" dirty="0">
                <a:latin typeface="BIZ UDPゴシック" panose="020B0400000000000000" pitchFamily="50" charset="-128"/>
                <a:ea typeface="BIZ UDPゴシック"/>
              </a:rPr>
              <a:t>（</a:t>
            </a:r>
            <a:r>
              <a:rPr lang="en-US" altLang="ja-JP" sz="1100" dirty="0">
                <a:latin typeface="BIZ UDPゴシック" panose="020B0400000000000000" pitchFamily="50" charset="-128"/>
                <a:ea typeface="BIZ UDPゴシック"/>
              </a:rPr>
              <a:t>Academic Research Organization</a:t>
            </a:r>
            <a:r>
              <a:rPr lang="ja-JP" sz="1100" dirty="0">
                <a:latin typeface="BIZ UDPゴシック" panose="020B0400000000000000" pitchFamily="50" charset="-128"/>
                <a:ea typeface="BIZ UDPゴシック"/>
              </a:rPr>
              <a:t>）</a:t>
            </a:r>
            <a:r>
              <a:rPr lang="ja-JP" altLang="en-US" sz="1100" b="1" dirty="0">
                <a:latin typeface="BIZ UDPゴシック" panose="020B0400000000000000" pitchFamily="50" charset="-128"/>
                <a:ea typeface="BIZ UDPゴシック"/>
              </a:rPr>
              <a:t>に相談する</a:t>
            </a:r>
            <a:endParaRPr lang="en-US" altLang="ja-JP" sz="1100" dirty="0">
              <a:solidFill>
                <a:srgbClr val="000000"/>
              </a:solidFill>
              <a:latin typeface="BIZ UDPゴシック" panose="020B0400000000000000" pitchFamily="50" charset="-128"/>
              <a:ea typeface="BIZ UDPゴシック"/>
            </a:endParaRPr>
          </a:p>
          <a:p>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相談先：</a:t>
            </a:r>
          </a:p>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この段階で、</a:t>
            </a:r>
            <a:r>
              <a:rPr lang="en-US" altLang="ja-JP" sz="1100" b="1" dirty="0">
                <a:latin typeface="BIZ UDPゴシック" panose="020B0400000000000000" pitchFamily="50" charset="-128"/>
                <a:ea typeface="BIZ UDPゴシック" panose="020B0400000000000000" pitchFamily="50" charset="-128"/>
              </a:rPr>
              <a:t>ARO</a:t>
            </a:r>
            <a:r>
              <a:rPr lang="ja-JP" altLang="en-US" sz="1100" dirty="0">
                <a:latin typeface="BIZ UDPゴシック" panose="020B0400000000000000" pitchFamily="50" charset="-128"/>
                <a:ea typeface="BIZ UDPゴシック" panose="020B0400000000000000" pitchFamily="50" charset="-128"/>
              </a:rPr>
              <a:t>に初めて相談に行くとよい。</a:t>
            </a:r>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仮でもよいので、</a:t>
            </a:r>
            <a:r>
              <a:rPr lang="ja-JP" altLang="en-US" sz="1100" b="1" dirty="0">
                <a:latin typeface="BIZ UDPゴシック" panose="020B0400000000000000" pitchFamily="50" charset="-128"/>
                <a:ea typeface="BIZ UDPゴシック" panose="020B0400000000000000" pitchFamily="50" charset="-128"/>
              </a:rPr>
              <a:t>研究計画書</a:t>
            </a:r>
            <a:r>
              <a:rPr lang="ja-JP" altLang="en-US" sz="1100" dirty="0">
                <a:latin typeface="BIZ UDPゴシック" panose="020B0400000000000000" pitchFamily="50" charset="-128"/>
                <a:ea typeface="BIZ UDPゴシック" panose="020B0400000000000000" pitchFamily="50" charset="-128"/>
              </a:rPr>
              <a:t>（プロトコル）のラフ案</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コンセプトシート</a:t>
            </a:r>
            <a:r>
              <a:rPr lang="en-US" altLang="ja-JP" sz="1100" baseline="300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を準備して持参すると、話がスムーズに進む。</a:t>
            </a: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相談時に、</a:t>
            </a:r>
            <a:r>
              <a:rPr lang="ja-JP" altLang="en-US" sz="1100" b="1" dirty="0">
                <a:latin typeface="BIZ UDPゴシック" panose="020B0400000000000000" pitchFamily="50" charset="-128"/>
                <a:ea typeface="BIZ UDPゴシック" panose="020B0400000000000000" pitchFamily="50" charset="-128"/>
              </a:rPr>
              <a:t>倫理的配慮</a:t>
            </a:r>
            <a:r>
              <a:rPr lang="ja-JP" altLang="en-US" sz="1100"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統計的な妥当性</a:t>
            </a:r>
            <a:r>
              <a:rPr lang="ja-JP" altLang="en-US" sz="1100"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資金面の課題</a:t>
            </a:r>
            <a:r>
              <a:rPr lang="ja-JP" altLang="en-US" sz="1100" dirty="0">
                <a:latin typeface="BIZ UDPゴシック" panose="020B0400000000000000" pitchFamily="50" charset="-128"/>
                <a:ea typeface="BIZ UDPゴシック" panose="020B0400000000000000" pitchFamily="50" charset="-128"/>
              </a:rPr>
              <a:t>なども合わせて確認し始めるとよい。</a:t>
            </a:r>
          </a:p>
          <a:p>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ARO</a:t>
            </a:r>
            <a:r>
              <a:rPr lang="ja-JP" altLang="en-US" sz="1100" dirty="0">
                <a:latin typeface="BIZ UDPゴシック" panose="020B0400000000000000" pitchFamily="50" charset="-128"/>
                <a:ea typeface="BIZ UDPゴシック" panose="020B0400000000000000" pitchFamily="50" charset="-128"/>
              </a:rPr>
              <a:t>会員一覧：</a:t>
            </a:r>
            <a:r>
              <a:rPr lang="en-US" altLang="ja-JP" sz="1100" dirty="0">
                <a:latin typeface="BIZ UDPゴシック" panose="020B0400000000000000" pitchFamily="50" charset="-128"/>
                <a:ea typeface="BIZ UDPゴシック" panose="020B0400000000000000" pitchFamily="50" charset="-128"/>
                <a:hlinkClick r:id="rId2"/>
              </a:rPr>
              <a:t>https://www.aro.or.jp/page/?content=4</a:t>
            </a:r>
            <a:endParaRPr lang="en-US" altLang="ja-JP" sz="1100" dirty="0">
              <a:latin typeface="BIZ UDPゴシック" panose="020B0400000000000000" pitchFamily="50" charset="-128"/>
              <a:ea typeface="BIZ UDPゴシック" panose="020B0400000000000000" pitchFamily="50" charset="-128"/>
            </a:endParaRPr>
          </a:p>
        </p:txBody>
      </p:sp>
      <p:cxnSp>
        <p:nvCxnSpPr>
          <p:cNvPr id="32" name="直線コネクタ 31">
            <a:extLst>
              <a:ext uri="{FF2B5EF4-FFF2-40B4-BE49-F238E27FC236}">
                <a16:creationId xmlns:a16="http://schemas.microsoft.com/office/drawing/2014/main" id="{E826DFC4-EB6A-7ABF-B762-8F35C6F3EC4D}"/>
              </a:ext>
            </a:extLst>
          </p:cNvPr>
          <p:cNvCxnSpPr>
            <a:cxnSpLocks/>
          </p:cNvCxnSpPr>
          <p:nvPr/>
        </p:nvCxnSpPr>
        <p:spPr>
          <a:xfrm>
            <a:off x="9677527" y="2128607"/>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3" name="テキスト ボックス 32">
            <a:extLst>
              <a:ext uri="{FF2B5EF4-FFF2-40B4-BE49-F238E27FC236}">
                <a16:creationId xmlns:a16="http://schemas.microsoft.com/office/drawing/2014/main" id="{42B26DBC-B98E-5D0A-8645-044799AC821B}"/>
              </a:ext>
            </a:extLst>
          </p:cNvPr>
          <p:cNvSpPr txBox="1"/>
          <p:nvPr/>
        </p:nvSpPr>
        <p:spPr>
          <a:xfrm>
            <a:off x="1585731" y="3162349"/>
            <a:ext cx="2116347" cy="1477328"/>
          </a:xfrm>
          <a:prstGeom prst="rect">
            <a:avLst/>
          </a:prstGeom>
          <a:noFill/>
        </p:spPr>
        <p:txBody>
          <a:bodyPr wrap="square" rtlCol="0">
            <a:spAutoFit/>
          </a:bodyP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目安：</a:t>
            </a:r>
            <a:r>
              <a:rPr lang="en-US" altLang="ja-JP" b="1" dirty="0">
                <a:solidFill>
                  <a:schemeClr val="bg1"/>
                </a:solidFill>
                <a:latin typeface="BIZ UDPゴシック" panose="020B0400000000000000" pitchFamily="50" charset="-128"/>
                <a:ea typeface="BIZ UDPゴシック" panose="020B0400000000000000" pitchFamily="50" charset="-128"/>
              </a:rPr>
              <a:t>1</a:t>
            </a:r>
            <a:r>
              <a:rPr lang="ja-JP" altLang="en-US" b="1" dirty="0">
                <a:solidFill>
                  <a:schemeClr val="bg1"/>
                </a:solidFill>
                <a:latin typeface="BIZ UDPゴシック" panose="020B0400000000000000" pitchFamily="50" charset="-128"/>
                <a:ea typeface="BIZ UDPゴシック" panose="020B0400000000000000" pitchFamily="50" charset="-128"/>
              </a:rPr>
              <a:t>～</a:t>
            </a:r>
            <a:r>
              <a:rPr lang="en-US" altLang="ja-JP" b="1" dirty="0">
                <a:solidFill>
                  <a:schemeClr val="bg1"/>
                </a:solidFill>
                <a:latin typeface="BIZ UDPゴシック" panose="020B0400000000000000" pitchFamily="50" charset="-128"/>
                <a:ea typeface="BIZ UDPゴシック" panose="020B0400000000000000" pitchFamily="50" charset="-128"/>
              </a:rPr>
              <a:t>2</a:t>
            </a:r>
            <a:r>
              <a:rPr lang="ja-JP" altLang="en-US" b="1" dirty="0">
                <a:solidFill>
                  <a:schemeClr val="bg1"/>
                </a:solidFill>
                <a:latin typeface="BIZ UDPゴシック" panose="020B0400000000000000" pitchFamily="50" charset="-128"/>
                <a:ea typeface="BIZ UDPゴシック" panose="020B0400000000000000" pitchFamily="50" charset="-128"/>
              </a:rPr>
              <a:t>ヶ月</a:t>
            </a:r>
            <a:endParaRPr kumimoji="1" lang="en-US" altLang="zh-TW"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研究デザインの</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決定</a:t>
            </a:r>
          </a:p>
        </p:txBody>
      </p:sp>
      <p:cxnSp>
        <p:nvCxnSpPr>
          <p:cNvPr id="34" name="直線コネクタ 33">
            <a:extLst>
              <a:ext uri="{FF2B5EF4-FFF2-40B4-BE49-F238E27FC236}">
                <a16:creationId xmlns:a16="http://schemas.microsoft.com/office/drawing/2014/main" id="{91CCAF78-9DBF-E4D6-DE53-7F6F53CB7482}"/>
              </a:ext>
            </a:extLst>
          </p:cNvPr>
          <p:cNvCxnSpPr>
            <a:cxnSpLocks/>
          </p:cNvCxnSpPr>
          <p:nvPr/>
        </p:nvCxnSpPr>
        <p:spPr>
          <a:xfrm flipV="1">
            <a:off x="1458267" y="3559332"/>
            <a:ext cx="2396654" cy="903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5" name="テキスト ボックス 34">
            <a:extLst>
              <a:ext uri="{FF2B5EF4-FFF2-40B4-BE49-F238E27FC236}">
                <a16:creationId xmlns:a16="http://schemas.microsoft.com/office/drawing/2014/main" id="{21E57F3F-2D00-5C76-4A43-1AA2D26956F3}"/>
              </a:ext>
            </a:extLst>
          </p:cNvPr>
          <p:cNvSpPr txBox="1"/>
          <p:nvPr/>
        </p:nvSpPr>
        <p:spPr>
          <a:xfrm>
            <a:off x="9677527" y="5963717"/>
            <a:ext cx="2253269" cy="430887"/>
          </a:xfrm>
          <a:prstGeom prst="rect">
            <a:avLst/>
          </a:prstGeom>
          <a:noFill/>
        </p:spPr>
        <p:txBody>
          <a:bodyPr wrap="square">
            <a:spAutoFit/>
          </a:bodyPr>
          <a:lstStyle/>
          <a:p>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研究の背景や目的等を関係者と</a:t>
            </a:r>
            <a:b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ja-JP"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共有し検討するためのツール</a:t>
            </a:r>
            <a:endParaRPr lang="ja-JP" altLang="en-US" sz="1050" dirty="0">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504EFA5E-3B74-EDE6-0640-34BD1DC334FF}"/>
              </a:ext>
            </a:extLst>
          </p:cNvPr>
          <p:cNvGrpSpPr/>
          <p:nvPr/>
        </p:nvGrpSpPr>
        <p:grpSpPr>
          <a:xfrm>
            <a:off x="-1" y="0"/>
            <a:ext cx="7740000" cy="900000"/>
            <a:chOff x="-1" y="0"/>
            <a:chExt cx="7740000" cy="900000"/>
          </a:xfrm>
        </p:grpSpPr>
        <p:sp>
          <p:nvSpPr>
            <p:cNvPr id="2" name="フリーフォーム: 図形 1">
              <a:extLst>
                <a:ext uri="{FF2B5EF4-FFF2-40B4-BE49-F238E27FC236}">
                  <a16:creationId xmlns:a16="http://schemas.microsoft.com/office/drawing/2014/main" id="{C81C9E85-3068-9C94-6632-1887F97289EC}"/>
                </a:ext>
              </a:extLst>
            </p:cNvPr>
            <p:cNvSpPr/>
            <p:nvPr/>
          </p:nvSpPr>
          <p:spPr>
            <a:xfrm>
              <a:off x="-1" y="0"/>
              <a:ext cx="7740000" cy="900000"/>
            </a:xfrm>
            <a:custGeom>
              <a:avLst/>
              <a:gdLst>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5" fmla="*/ 0 w 6277512"/>
                <a:gd name="connsiteY5" fmla="*/ 0 h 914400"/>
                <a:gd name="connsiteX0" fmla="*/ 0 w 6282828"/>
                <a:gd name="connsiteY0" fmla="*/ 0 h 914400"/>
                <a:gd name="connsiteX1" fmla="*/ 5363112 w 6282828"/>
                <a:gd name="connsiteY1" fmla="*/ 0 h 914400"/>
                <a:gd name="connsiteX2" fmla="*/ 6282828 w 6282828"/>
                <a:gd name="connsiteY2" fmla="*/ 0 h 914400"/>
                <a:gd name="connsiteX3" fmla="*/ 5363112 w 6282828"/>
                <a:gd name="connsiteY3" fmla="*/ 914400 h 914400"/>
                <a:gd name="connsiteX4" fmla="*/ 0 w 6282828"/>
                <a:gd name="connsiteY4" fmla="*/ 914400 h 914400"/>
                <a:gd name="connsiteX5" fmla="*/ 0 w 6282828"/>
                <a:gd name="connsiteY5" fmla="*/ 0 h 914400"/>
                <a:gd name="connsiteX0" fmla="*/ 0 w 6282845"/>
                <a:gd name="connsiteY0" fmla="*/ 0 h 914400"/>
                <a:gd name="connsiteX1" fmla="*/ 5363112 w 6282845"/>
                <a:gd name="connsiteY1" fmla="*/ 0 h 914400"/>
                <a:gd name="connsiteX2" fmla="*/ 6282828 w 6282845"/>
                <a:gd name="connsiteY2" fmla="*/ 0 h 914400"/>
                <a:gd name="connsiteX3" fmla="*/ 5363112 w 6282845"/>
                <a:gd name="connsiteY3" fmla="*/ 914400 h 914400"/>
                <a:gd name="connsiteX4" fmla="*/ 0 w 6282845"/>
                <a:gd name="connsiteY4" fmla="*/ 914400 h 914400"/>
                <a:gd name="connsiteX5" fmla="*/ 0 w 6282845"/>
                <a:gd name="connsiteY5" fmla="*/ 0 h 914400"/>
                <a:gd name="connsiteX0" fmla="*/ 0 w 6282870"/>
                <a:gd name="connsiteY0" fmla="*/ 0 h 914400"/>
                <a:gd name="connsiteX1" fmla="*/ 5363112 w 6282870"/>
                <a:gd name="connsiteY1" fmla="*/ 0 h 914400"/>
                <a:gd name="connsiteX2" fmla="*/ 6282828 w 6282870"/>
                <a:gd name="connsiteY2" fmla="*/ 0 h 914400"/>
                <a:gd name="connsiteX3" fmla="*/ 5363112 w 6282870"/>
                <a:gd name="connsiteY3" fmla="*/ 914400 h 914400"/>
                <a:gd name="connsiteX4" fmla="*/ 0 w 6282870"/>
                <a:gd name="connsiteY4" fmla="*/ 914400 h 914400"/>
                <a:gd name="connsiteX5" fmla="*/ 0 w 628287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870" h="914400">
                  <a:moveTo>
                    <a:pt x="0" y="0"/>
                  </a:moveTo>
                  <a:lnTo>
                    <a:pt x="5363112" y="0"/>
                  </a:lnTo>
                  <a:lnTo>
                    <a:pt x="6282828" y="0"/>
                  </a:lnTo>
                  <a:cubicBezTo>
                    <a:pt x="6286372" y="400493"/>
                    <a:pt x="6068394" y="903103"/>
                    <a:pt x="5363112" y="914400"/>
                  </a:cubicBezTo>
                  <a:lnTo>
                    <a:pt x="0" y="914400"/>
                  </a:lnTo>
                  <a:lnTo>
                    <a:pt x="0" y="0"/>
                  </a:lnTo>
                  <a:close/>
                </a:path>
              </a:pathLst>
            </a:custGeom>
            <a:solidFill>
              <a:srgbClr val="853F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四角形: 角を丸くする 2">
              <a:hlinkClick r:id="rId3" action="ppaction://hlinksldjump"/>
              <a:extLst>
                <a:ext uri="{FF2B5EF4-FFF2-40B4-BE49-F238E27FC236}">
                  <a16:creationId xmlns:a16="http://schemas.microsoft.com/office/drawing/2014/main" id="{53640F51-3EEA-F27F-725F-FB6C766CEDDD}"/>
                </a:ext>
              </a:extLst>
            </p:cNvPr>
            <p:cNvSpPr/>
            <p:nvPr/>
          </p:nvSpPr>
          <p:spPr>
            <a:xfrm>
              <a:off x="2105687" y="187200"/>
              <a:ext cx="1035273" cy="540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853F05"/>
                  </a:solidFill>
                  <a:latin typeface="BIZ UDPゴシック" panose="020B0400000000000000" pitchFamily="50" charset="-128"/>
                  <a:ea typeface="BIZ UDPゴシック" panose="020B0400000000000000" pitchFamily="50" charset="-128"/>
                </a:rPr>
                <a:t>STEP 4</a:t>
              </a:r>
              <a:endParaRPr kumimoji="1" lang="ja-JP" altLang="en-US" b="1" dirty="0">
                <a:solidFill>
                  <a:srgbClr val="853F05"/>
                </a:solidFill>
                <a:latin typeface="BIZ UDPゴシック" panose="020B0400000000000000" pitchFamily="50" charset="-128"/>
                <a:ea typeface="BIZ UDPゴシック" panose="020B0400000000000000" pitchFamily="50" charset="-128"/>
              </a:endParaRPr>
            </a:p>
          </p:txBody>
        </p:sp>
        <p:sp>
          <p:nvSpPr>
            <p:cNvPr id="4" name="フローチャート: 結合子 3">
              <a:hlinkClick r:id="rId4" action="ppaction://hlinksldjump"/>
              <a:extLst>
                <a:ext uri="{FF2B5EF4-FFF2-40B4-BE49-F238E27FC236}">
                  <a16:creationId xmlns:a16="http://schemas.microsoft.com/office/drawing/2014/main" id="{B795C2DD-3CCE-6650-DE5F-E83B516BCC0D}"/>
                </a:ext>
              </a:extLst>
            </p:cNvPr>
            <p:cNvSpPr/>
            <p:nvPr/>
          </p:nvSpPr>
          <p:spPr>
            <a:xfrm>
              <a:off x="804513"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2</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5" name="フローチャート: 結合子 4">
              <a:hlinkClick r:id="rId5" action="ppaction://hlinksldjump"/>
              <a:extLst>
                <a:ext uri="{FF2B5EF4-FFF2-40B4-BE49-F238E27FC236}">
                  <a16:creationId xmlns:a16="http://schemas.microsoft.com/office/drawing/2014/main" id="{0E2F1878-2DB4-FD88-330F-44D25504BC2E}"/>
                </a:ext>
              </a:extLst>
            </p:cNvPr>
            <p:cNvSpPr/>
            <p:nvPr/>
          </p:nvSpPr>
          <p:spPr>
            <a:xfrm>
              <a:off x="1458267"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3</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6" name="フローチャート: 結合子 5">
              <a:hlinkClick r:id="rId6" action="ppaction://hlinksldjump"/>
              <a:extLst>
                <a:ext uri="{FF2B5EF4-FFF2-40B4-BE49-F238E27FC236}">
                  <a16:creationId xmlns:a16="http://schemas.microsoft.com/office/drawing/2014/main" id="{CAA85D75-231A-69E2-F872-809D6B8E203A}"/>
                </a:ext>
              </a:extLst>
            </p:cNvPr>
            <p:cNvSpPr/>
            <p:nvPr/>
          </p:nvSpPr>
          <p:spPr>
            <a:xfrm>
              <a:off x="150759" y="187200"/>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1</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7" name="フローチャート: 結合子 6">
              <a:hlinkClick r:id="rId7" action="ppaction://hlinksldjump"/>
              <a:extLst>
                <a:ext uri="{FF2B5EF4-FFF2-40B4-BE49-F238E27FC236}">
                  <a16:creationId xmlns:a16="http://schemas.microsoft.com/office/drawing/2014/main" id="{B1A94218-F9C2-3359-0F59-8D22FE32F47F}"/>
                </a:ext>
              </a:extLst>
            </p:cNvPr>
            <p:cNvSpPr/>
            <p:nvPr/>
          </p:nvSpPr>
          <p:spPr>
            <a:xfrm>
              <a:off x="3251547"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5</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8" name="フローチャート: 結合子 7">
              <a:hlinkClick r:id="rId8" action="ppaction://hlinksldjump"/>
              <a:extLst>
                <a:ext uri="{FF2B5EF4-FFF2-40B4-BE49-F238E27FC236}">
                  <a16:creationId xmlns:a16="http://schemas.microsoft.com/office/drawing/2014/main" id="{8A65AF91-F48F-B167-7B87-A54C0A161219}"/>
                </a:ext>
              </a:extLst>
            </p:cNvPr>
            <p:cNvSpPr/>
            <p:nvPr/>
          </p:nvSpPr>
          <p:spPr>
            <a:xfrm>
              <a:off x="3902134"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6</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9" name="フローチャート: 結合子 8">
              <a:hlinkClick r:id="rId9" action="ppaction://hlinksldjump"/>
              <a:extLst>
                <a:ext uri="{FF2B5EF4-FFF2-40B4-BE49-F238E27FC236}">
                  <a16:creationId xmlns:a16="http://schemas.microsoft.com/office/drawing/2014/main" id="{0C774EAD-AC8B-B4F6-A385-1B1116C35761}"/>
                </a:ext>
              </a:extLst>
            </p:cNvPr>
            <p:cNvSpPr/>
            <p:nvPr/>
          </p:nvSpPr>
          <p:spPr>
            <a:xfrm>
              <a:off x="5199678"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8</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0" name="フローチャート: 結合子 9">
              <a:hlinkClick r:id="rId10" action="ppaction://hlinksldjump"/>
              <a:extLst>
                <a:ext uri="{FF2B5EF4-FFF2-40B4-BE49-F238E27FC236}">
                  <a16:creationId xmlns:a16="http://schemas.microsoft.com/office/drawing/2014/main" id="{86F75F3B-7556-BE94-AC55-95252B379502}"/>
                </a:ext>
              </a:extLst>
            </p:cNvPr>
            <p:cNvSpPr/>
            <p:nvPr/>
          </p:nvSpPr>
          <p:spPr>
            <a:xfrm>
              <a:off x="4552258"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7</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1" name="フローチャート: 結合子 10">
              <a:hlinkClick r:id="rId11" action="ppaction://hlinksldjump"/>
              <a:extLst>
                <a:ext uri="{FF2B5EF4-FFF2-40B4-BE49-F238E27FC236}">
                  <a16:creationId xmlns:a16="http://schemas.microsoft.com/office/drawing/2014/main" id="{E73635AC-EE94-A1FA-FF96-880F6DA3AFF3}"/>
                </a:ext>
              </a:extLst>
            </p:cNvPr>
            <p:cNvSpPr/>
            <p:nvPr/>
          </p:nvSpPr>
          <p:spPr>
            <a:xfrm>
              <a:off x="584709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9</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3" name="フローチャート: 結合子 12">
              <a:hlinkClick r:id="rId12" action="ppaction://hlinksldjump"/>
              <a:extLst>
                <a:ext uri="{FF2B5EF4-FFF2-40B4-BE49-F238E27FC236}">
                  <a16:creationId xmlns:a16="http://schemas.microsoft.com/office/drawing/2014/main" id="{CEDC9DB3-6CC3-A268-882E-78503EF0E87C}"/>
                </a:ext>
              </a:extLst>
            </p:cNvPr>
            <p:cNvSpPr/>
            <p:nvPr/>
          </p:nvSpPr>
          <p:spPr>
            <a:xfrm>
              <a:off x="649451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b="1" dirty="0">
                  <a:solidFill>
                    <a:schemeClr val="bg2">
                      <a:lumMod val="90000"/>
                    </a:schemeClr>
                  </a:solidFill>
                  <a:latin typeface="BIZ UDPゴシック" panose="020B0400000000000000" pitchFamily="50" charset="-128"/>
                  <a:ea typeface="BIZ UDPゴシック" panose="020B0400000000000000" pitchFamily="50" charset="-128"/>
                </a:rPr>
                <a:t>10</a:t>
              </a:r>
              <a:endParaRPr kumimoji="1" lang="ja-JP" altLang="en-US" sz="1600" b="1" dirty="0">
                <a:solidFill>
                  <a:schemeClr val="bg2">
                    <a:lumMod val="90000"/>
                  </a:schemeClr>
                </a:solidFill>
                <a:latin typeface="BIZ UDPゴシック" panose="020B0400000000000000" pitchFamily="50" charset="-128"/>
                <a:ea typeface="BIZ UDPゴシック" panose="020B0400000000000000" pitchFamily="50" charset="-128"/>
              </a:endParaRPr>
            </a:p>
          </p:txBody>
        </p:sp>
      </p:grpSp>
      <p:sp>
        <p:nvSpPr>
          <p:cNvPr id="12" name="スライド番号プレースホルダー 11">
            <a:extLst>
              <a:ext uri="{FF2B5EF4-FFF2-40B4-BE49-F238E27FC236}">
                <a16:creationId xmlns:a16="http://schemas.microsoft.com/office/drawing/2014/main" id="{E45DB4DB-02C6-1439-16EE-290AEEC5AA98}"/>
              </a:ext>
            </a:extLst>
          </p:cNvPr>
          <p:cNvSpPr>
            <a:spLocks noGrp="1"/>
          </p:cNvSpPr>
          <p:nvPr>
            <p:ph type="sldNum" sz="quarter" idx="12"/>
          </p:nvPr>
        </p:nvSpPr>
        <p:spPr>
          <a:xfrm>
            <a:off x="9433563" y="6461262"/>
            <a:ext cx="2743200" cy="365125"/>
          </a:xfrm>
        </p:spPr>
        <p:txBody>
          <a:bodyPr/>
          <a:lstStyle/>
          <a:p>
            <a:fld id="{16BB9C2D-C3C8-4FA1-A4EC-65CAF1B033D9}" type="slidenum">
              <a:rPr kumimoji="1" lang="ja-JP" altLang="en-US" smtClean="0"/>
              <a:t>21</a:t>
            </a:fld>
            <a:endParaRPr kumimoji="1" lang="ja-JP" altLang="en-US" dirty="0"/>
          </a:p>
        </p:txBody>
      </p:sp>
    </p:spTree>
    <p:extLst>
      <p:ext uri="{BB962C8B-B14F-4D97-AF65-F5344CB8AC3E}">
        <p14:creationId xmlns:p14="http://schemas.microsoft.com/office/powerpoint/2010/main" val="2954063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D429B936-B247-E7C5-E4B4-E245BDC0DDC3}"/>
              </a:ext>
            </a:extLst>
          </p:cNvPr>
          <p:cNvGrpSpPr/>
          <p:nvPr/>
        </p:nvGrpSpPr>
        <p:grpSpPr>
          <a:xfrm>
            <a:off x="173439" y="2503107"/>
            <a:ext cx="3784297" cy="2880000"/>
            <a:chOff x="310337" y="2633931"/>
            <a:chExt cx="3784297" cy="2880000"/>
          </a:xfrm>
        </p:grpSpPr>
        <p:sp>
          <p:nvSpPr>
            <p:cNvPr id="19" name="テキスト ボックス 18">
              <a:extLst>
                <a:ext uri="{FF2B5EF4-FFF2-40B4-BE49-F238E27FC236}">
                  <a16:creationId xmlns:a16="http://schemas.microsoft.com/office/drawing/2014/main" id="{6A95A713-61D9-648B-FAC2-328873F775D5}"/>
                </a:ext>
              </a:extLst>
            </p:cNvPr>
            <p:cNvSpPr txBox="1"/>
            <p:nvPr/>
          </p:nvSpPr>
          <p:spPr>
            <a:xfrm>
              <a:off x="310337" y="2633931"/>
              <a:ext cx="3784297" cy="2880000"/>
            </a:xfrm>
            <a:custGeom>
              <a:avLst/>
              <a:gdLst/>
              <a:ahLst/>
              <a:cxnLst/>
              <a:rect l="l" t="t" r="r" b="b"/>
              <a:pathLst>
                <a:path w="3784297" h="2880000">
                  <a:moveTo>
                    <a:pt x="648923" y="891982"/>
                  </a:moveTo>
                  <a:lnTo>
                    <a:pt x="627241" y="1203279"/>
                  </a:lnTo>
                  <a:cubicBezTo>
                    <a:pt x="687126" y="1197084"/>
                    <a:pt x="743397" y="1193987"/>
                    <a:pt x="796054" y="1193987"/>
                  </a:cubicBezTo>
                  <a:lnTo>
                    <a:pt x="925398" y="1203225"/>
                  </a:lnTo>
                  <a:lnTo>
                    <a:pt x="933553" y="1149790"/>
                  </a:lnTo>
                  <a:cubicBezTo>
                    <a:pt x="943144" y="1102920"/>
                    <a:pt x="955012" y="1056879"/>
                    <a:pt x="969037" y="1011788"/>
                  </a:cubicBezTo>
                  <a:lnTo>
                    <a:pt x="1012886" y="891982"/>
                  </a:lnTo>
                  <a:close/>
                  <a:moveTo>
                    <a:pt x="2344297" y="0"/>
                  </a:moveTo>
                  <a:cubicBezTo>
                    <a:pt x="3139587" y="0"/>
                    <a:pt x="3784297" y="644710"/>
                    <a:pt x="3784297" y="1440000"/>
                  </a:cubicBezTo>
                  <a:cubicBezTo>
                    <a:pt x="3784297" y="2235290"/>
                    <a:pt x="3139587" y="2880000"/>
                    <a:pt x="2344297" y="2880000"/>
                  </a:cubicBezTo>
                  <a:cubicBezTo>
                    <a:pt x="1946652" y="2880000"/>
                    <a:pt x="1586652" y="2718823"/>
                    <a:pt x="1326063" y="2458234"/>
                  </a:cubicBezTo>
                  <a:lnTo>
                    <a:pt x="1269737" y="2396259"/>
                  </a:lnTo>
                  <a:lnTo>
                    <a:pt x="1250803" y="2416138"/>
                  </a:lnTo>
                  <a:cubicBezTo>
                    <a:pt x="1199050" y="2462988"/>
                    <a:pt x="1139359" y="2503190"/>
                    <a:pt x="1071730" y="2536746"/>
                  </a:cubicBezTo>
                  <a:cubicBezTo>
                    <a:pt x="936473" y="2603858"/>
                    <a:pt x="776953" y="2637415"/>
                    <a:pt x="593169" y="2637415"/>
                  </a:cubicBezTo>
                  <a:cubicBezTo>
                    <a:pt x="490952" y="2637415"/>
                    <a:pt x="384347" y="2628638"/>
                    <a:pt x="273353" y="2611086"/>
                  </a:cubicBezTo>
                  <a:cubicBezTo>
                    <a:pt x="162360" y="2593534"/>
                    <a:pt x="71242" y="2571335"/>
                    <a:pt x="0" y="2544490"/>
                  </a:cubicBezTo>
                  <a:lnTo>
                    <a:pt x="0" y="2030307"/>
                  </a:lnTo>
                  <a:cubicBezTo>
                    <a:pt x="154874" y="2112907"/>
                    <a:pt x="318525" y="2154207"/>
                    <a:pt x="490952" y="2154207"/>
                  </a:cubicBezTo>
                  <a:cubicBezTo>
                    <a:pt x="604526" y="2154207"/>
                    <a:pt x="690481" y="2133557"/>
                    <a:pt x="748817" y="2092257"/>
                  </a:cubicBezTo>
                  <a:cubicBezTo>
                    <a:pt x="807153" y="2050957"/>
                    <a:pt x="836321" y="1992621"/>
                    <a:pt x="836321" y="1917249"/>
                  </a:cubicBezTo>
                  <a:cubicBezTo>
                    <a:pt x="836321" y="1754115"/>
                    <a:pt x="701064" y="1672548"/>
                    <a:pt x="430551" y="1672548"/>
                  </a:cubicBezTo>
                  <a:cubicBezTo>
                    <a:pt x="295294" y="1672548"/>
                    <a:pt x="169846" y="1685454"/>
                    <a:pt x="54206" y="1711267"/>
                  </a:cubicBezTo>
                  <a:lnTo>
                    <a:pt x="137838" y="377799"/>
                  </a:lnTo>
                  <a:lnTo>
                    <a:pt x="1374440" y="377799"/>
                  </a:lnTo>
                  <a:lnTo>
                    <a:pt x="1428323" y="328826"/>
                  </a:lnTo>
                  <a:cubicBezTo>
                    <a:pt x="1677240" y="123402"/>
                    <a:pt x="1996358" y="0"/>
                    <a:pt x="2344297" y="0"/>
                  </a:cubicBezTo>
                  <a:close/>
                </a:path>
              </a:pathLst>
            </a:custGeom>
            <a:solidFill>
              <a:schemeClr val="bg1"/>
            </a:solidFill>
            <a:ln w="76200">
              <a:solidFill>
                <a:srgbClr val="A01414"/>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rgbClr val="870319"/>
                  </a:solidFill>
                </a:ln>
                <a:solidFill>
                  <a:schemeClr val="bg1"/>
                </a:solidFill>
                <a:latin typeface="Segoe UI Black" panose="020B0A02040204020203" pitchFamily="34" charset="0"/>
              </a:endParaRPr>
            </a:p>
          </p:txBody>
        </p:sp>
        <p:sp>
          <p:nvSpPr>
            <p:cNvPr id="15" name="フローチャート: 結合子 14">
              <a:extLst>
                <a:ext uri="{FF2B5EF4-FFF2-40B4-BE49-F238E27FC236}">
                  <a16:creationId xmlns:a16="http://schemas.microsoft.com/office/drawing/2014/main" id="{7D500B82-08FB-37A8-7A10-4944B0C9F348}"/>
                </a:ext>
              </a:extLst>
            </p:cNvPr>
            <p:cNvSpPr/>
            <p:nvPr/>
          </p:nvSpPr>
          <p:spPr>
            <a:xfrm>
              <a:off x="1340634" y="2759931"/>
              <a:ext cx="2628000" cy="2628000"/>
            </a:xfrm>
            <a:prstGeom prst="flowChartConnector">
              <a:avLst/>
            </a:prstGeom>
            <a:solidFill>
              <a:srgbClr val="A01414"/>
            </a:solidFill>
            <a:ln w="76200">
              <a:solidFill>
                <a:srgbClr val="A01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870319"/>
                  </a:solidFill>
                </a:ln>
              </a:endParaRPr>
            </a:p>
          </p:txBody>
        </p:sp>
      </p:grpSp>
      <p:sp>
        <p:nvSpPr>
          <p:cNvPr id="21" name="四角形: 角を丸くする 20">
            <a:extLst>
              <a:ext uri="{FF2B5EF4-FFF2-40B4-BE49-F238E27FC236}">
                <a16:creationId xmlns:a16="http://schemas.microsoft.com/office/drawing/2014/main" id="{6926B426-B3C3-CFD8-2B6D-2844DC79B931}"/>
              </a:ext>
            </a:extLst>
          </p:cNvPr>
          <p:cNvSpPr/>
          <p:nvPr/>
        </p:nvSpPr>
        <p:spPr>
          <a:xfrm>
            <a:off x="4148060" y="1113744"/>
            <a:ext cx="2529444" cy="5530663"/>
          </a:xfrm>
          <a:prstGeom prst="roundRect">
            <a:avLst>
              <a:gd name="adj" fmla="val 6766"/>
            </a:avLst>
          </a:prstGeom>
          <a:solidFill>
            <a:srgbClr val="FF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8CF8D687-74DB-0185-3A7B-332E7E76E32B}"/>
              </a:ext>
            </a:extLst>
          </p:cNvPr>
          <p:cNvSpPr/>
          <p:nvPr/>
        </p:nvSpPr>
        <p:spPr>
          <a:xfrm>
            <a:off x="4226512" y="1193579"/>
            <a:ext cx="2374677" cy="5358713"/>
          </a:xfrm>
          <a:prstGeom prst="roundRect">
            <a:avLst>
              <a:gd name="adj" fmla="val 5381"/>
            </a:avLst>
          </a:prstGeom>
          <a:solidFill>
            <a:srgbClr val="FFDDDD"/>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EEF58FCA-922F-9D1E-949A-E7708BE4CB47}"/>
              </a:ext>
            </a:extLst>
          </p:cNvPr>
          <p:cNvSpPr txBox="1"/>
          <p:nvPr/>
        </p:nvSpPr>
        <p:spPr>
          <a:xfrm>
            <a:off x="4836303" y="1193579"/>
            <a:ext cx="1152958"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01</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4909ABC0-8828-DE63-F7DD-3D3C6ED0010A}"/>
              </a:ext>
            </a:extLst>
          </p:cNvPr>
          <p:cNvSpPr txBox="1"/>
          <p:nvPr/>
        </p:nvSpPr>
        <p:spPr>
          <a:xfrm>
            <a:off x="4336635" y="2082293"/>
            <a:ext cx="2181051" cy="4662815"/>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プロトコルの骨子作成</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 含めるべき主な項目：</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ja-JP" altLang="en-US" sz="11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研究背景と目的</a:t>
            </a:r>
            <a:r>
              <a:rPr lang="ja-JP" altLang="en-US" sz="1100" dirty="0">
                <a:latin typeface="BIZ UDPゴシック" panose="020B0400000000000000" pitchFamily="50" charset="-128"/>
                <a:ea typeface="BIZ UDPゴシック" panose="020B0400000000000000" pitchFamily="50" charset="-128"/>
              </a:rPr>
              <a:t>：「なぜこの研究を行うのか」</a:t>
            </a:r>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仮説の設定</a:t>
            </a:r>
            <a:r>
              <a:rPr lang="ja-JP" altLang="en-US" sz="1100" dirty="0">
                <a:latin typeface="BIZ UDPゴシック" panose="020B0400000000000000" pitchFamily="50" charset="-128"/>
                <a:ea typeface="BIZ UDPゴシック" panose="020B0400000000000000" pitchFamily="50" charset="-128"/>
              </a:rPr>
              <a:t>：検証したい仮説を言語化。</a:t>
            </a:r>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研究デザイン</a:t>
            </a:r>
            <a:r>
              <a:rPr lang="ja-JP" altLang="en-US" sz="1100" dirty="0">
                <a:latin typeface="BIZ UDPゴシック" panose="020B0400000000000000" pitchFamily="50" charset="-128"/>
                <a:ea typeface="BIZ UDPゴシック" panose="020B0400000000000000" pitchFamily="50" charset="-128"/>
              </a:rPr>
              <a:t>：研究の枠組み（介入研究</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観察研究、前向き・後ろ向き など）を記載。</a:t>
            </a:r>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対象者の選定基準</a:t>
            </a:r>
            <a:r>
              <a:rPr lang="ja-JP" altLang="en-US" sz="1100" dirty="0">
                <a:latin typeface="BIZ UDPゴシック" panose="020B0400000000000000" pitchFamily="50" charset="-128"/>
                <a:ea typeface="BIZ UDPゴシック" panose="020B0400000000000000" pitchFamily="50" charset="-128"/>
              </a:rPr>
              <a:t>：組み入れ基準・除外基準を具体的に。</a:t>
            </a:r>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アウトカム（評価項目）</a:t>
            </a:r>
            <a:r>
              <a:rPr lang="ja-JP" altLang="en-US" sz="1100" dirty="0">
                <a:latin typeface="BIZ UDPゴシック" panose="020B0400000000000000" pitchFamily="50" charset="-128"/>
                <a:ea typeface="BIZ UDPゴシック" panose="020B0400000000000000" pitchFamily="50" charset="-128"/>
              </a:rPr>
              <a:t>：</a:t>
            </a:r>
            <a:br>
              <a:rPr lang="ja-JP" altLang="en-US"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主要アウトカム</a:t>
            </a:r>
            <a:br>
              <a:rPr lang="ja-JP" altLang="en-US"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副次アウトカム</a:t>
            </a:r>
            <a:endParaRPr lang="ja-JP" altLang="en-US"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a:rPr>
              <a:t>➤</a:t>
            </a:r>
            <a:r>
              <a:rPr lang="ja-JP" sz="1100" dirty="0">
                <a:latin typeface="BIZ UDPゴシック" panose="020B0400000000000000" pitchFamily="50" charset="-128"/>
                <a:ea typeface="BIZ UDPゴシック"/>
              </a:rPr>
              <a:t>統計解析の概要：</a:t>
            </a:r>
            <a:r>
              <a:rPr lang="ja-JP" altLang="en-US" sz="1100" dirty="0">
                <a:latin typeface="BIZ UDPゴシック" panose="020B0400000000000000" pitchFamily="50" charset="-128"/>
                <a:ea typeface="BIZ UDPゴシック"/>
              </a:rPr>
              <a:t>症例数の設定、</a:t>
            </a:r>
            <a:r>
              <a:rPr lang="ja-JP" altLang="en-US" sz="1100" b="1" dirty="0">
                <a:latin typeface="BIZ UDPゴシック" panose="020B0400000000000000" pitchFamily="50" charset="-128"/>
                <a:ea typeface="BIZ UDPゴシック"/>
              </a:rPr>
              <a:t>解析方法</a:t>
            </a:r>
            <a:r>
              <a:rPr lang="ja-JP" altLang="en-US" sz="1100" dirty="0">
                <a:latin typeface="BIZ UDPゴシック" panose="020B0400000000000000" pitchFamily="50" charset="-128"/>
                <a:ea typeface="BIZ UDPゴシック"/>
              </a:rPr>
              <a:t>（ここは統計の専門家と連携が必須）。</a:t>
            </a:r>
          </a:p>
        </p:txBody>
      </p:sp>
      <p:cxnSp>
        <p:nvCxnSpPr>
          <p:cNvPr id="25" name="直線コネクタ 24">
            <a:extLst>
              <a:ext uri="{FF2B5EF4-FFF2-40B4-BE49-F238E27FC236}">
                <a16:creationId xmlns:a16="http://schemas.microsoft.com/office/drawing/2014/main" id="{1B5ADA95-60B4-2179-4343-916774399CDB}"/>
              </a:ext>
            </a:extLst>
          </p:cNvPr>
          <p:cNvCxnSpPr>
            <a:cxnSpLocks/>
          </p:cNvCxnSpPr>
          <p:nvPr/>
        </p:nvCxnSpPr>
        <p:spPr>
          <a:xfrm>
            <a:off x="4336635"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6" name="四角形: 角を丸くする 25">
            <a:extLst>
              <a:ext uri="{FF2B5EF4-FFF2-40B4-BE49-F238E27FC236}">
                <a16:creationId xmlns:a16="http://schemas.microsoft.com/office/drawing/2014/main" id="{0A28E2BA-A3AF-771A-A167-5E49FB2DC1B5}"/>
              </a:ext>
            </a:extLst>
          </p:cNvPr>
          <p:cNvSpPr/>
          <p:nvPr/>
        </p:nvSpPr>
        <p:spPr>
          <a:xfrm>
            <a:off x="6825667" y="1113744"/>
            <a:ext cx="2529444" cy="5530663"/>
          </a:xfrm>
          <a:prstGeom prst="roundRect">
            <a:avLst>
              <a:gd name="adj" fmla="val 6766"/>
            </a:avLst>
          </a:prstGeom>
          <a:solidFill>
            <a:srgbClr val="FF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DAF6977F-83FB-C095-9121-B9810BE2B712}"/>
              </a:ext>
            </a:extLst>
          </p:cNvPr>
          <p:cNvSpPr/>
          <p:nvPr/>
        </p:nvSpPr>
        <p:spPr>
          <a:xfrm>
            <a:off x="6904119" y="1193579"/>
            <a:ext cx="2374677" cy="5358713"/>
          </a:xfrm>
          <a:prstGeom prst="roundRect">
            <a:avLst>
              <a:gd name="adj" fmla="val 5381"/>
            </a:avLst>
          </a:prstGeom>
          <a:solidFill>
            <a:srgbClr val="FFC9C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525CDB56-AE0C-A4C4-3D2B-AE6F96AB5476}"/>
              </a:ext>
            </a:extLst>
          </p:cNvPr>
          <p:cNvSpPr txBox="1"/>
          <p:nvPr/>
        </p:nvSpPr>
        <p:spPr>
          <a:xfrm>
            <a:off x="7439829" y="1193579"/>
            <a:ext cx="1286799"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02</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0ADFBA9A-13AE-9E31-E710-471EF75925BB}"/>
              </a:ext>
            </a:extLst>
          </p:cNvPr>
          <p:cNvSpPr txBox="1"/>
          <p:nvPr/>
        </p:nvSpPr>
        <p:spPr>
          <a:xfrm>
            <a:off x="7014242" y="2082293"/>
            <a:ext cx="2181051" cy="2462213"/>
          </a:xfrm>
          <a:prstGeom prst="rect">
            <a:avLst/>
          </a:prstGeom>
          <a:noFill/>
        </p:spPr>
        <p:txBody>
          <a:bodyPr wrap="square" rtlCol="0">
            <a:spAutoFit/>
          </a:bodyPr>
          <a:lstStyle/>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dirty="0">
                <a:solidFill>
                  <a:srgbClr val="FF0000"/>
                </a:solidFill>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まずは書き進めてみる</a:t>
            </a:r>
            <a:endParaRPr lang="en-US" altLang="ja-JP" sz="1100" b="1" dirty="0">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ポイント：</a:t>
            </a:r>
            <a:endParaRPr lang="en-US" altLang="ja-JP" sz="1100" b="1" dirty="0">
              <a:latin typeface="BIZ UDPゴシック" panose="020B0400000000000000" pitchFamily="50" charset="-128"/>
              <a:ea typeface="BIZ UDPゴシック" panose="020B0400000000000000" pitchFamily="50" charset="-128"/>
            </a:endParaRPr>
          </a:p>
          <a:p>
            <a:pPr>
              <a:buNone/>
            </a:pPr>
            <a:endParaRPr lang="ja-JP" altLang="en-US" sz="11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最初から完璧なプロトコルを目指す必要はなく、</a:t>
            </a:r>
            <a:r>
              <a:rPr lang="ja-JP" altLang="en-US" sz="1100" b="1" dirty="0">
                <a:latin typeface="BIZ UDPゴシック" panose="020B0400000000000000" pitchFamily="50" charset="-128"/>
                <a:ea typeface="BIZ UDPゴシック" panose="020B0400000000000000" pitchFamily="50" charset="-128"/>
              </a:rPr>
              <a:t>まずはラフに書き出すことが大事。</a:t>
            </a: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書きながら疑問点を明らかにし、専門家との相談を通じて少しずつ内容を洗練させていく。</a:t>
            </a:r>
          </a:p>
          <a:p>
            <a:pPr>
              <a:buNone/>
            </a:pPr>
            <a:endParaRPr lang="ja-JP" altLang="en-US" sz="1100" dirty="0">
              <a:latin typeface="BIZ UDPゴシック" panose="020B0400000000000000" pitchFamily="50" charset="-128"/>
              <a:ea typeface="BIZ UDPゴシック" panose="020B0400000000000000" pitchFamily="50" charset="-128"/>
            </a:endParaRPr>
          </a:p>
        </p:txBody>
      </p:sp>
      <p:cxnSp>
        <p:nvCxnSpPr>
          <p:cNvPr id="30" name="直線コネクタ 29">
            <a:extLst>
              <a:ext uri="{FF2B5EF4-FFF2-40B4-BE49-F238E27FC236}">
                <a16:creationId xmlns:a16="http://schemas.microsoft.com/office/drawing/2014/main" id="{CAAD9ECB-AE60-F3CF-DE00-AF4AACDF5AE5}"/>
              </a:ext>
            </a:extLst>
          </p:cNvPr>
          <p:cNvCxnSpPr>
            <a:cxnSpLocks/>
          </p:cNvCxnSpPr>
          <p:nvPr/>
        </p:nvCxnSpPr>
        <p:spPr>
          <a:xfrm>
            <a:off x="7014242"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1" name="四角形: 角を丸くする 30">
            <a:extLst>
              <a:ext uri="{FF2B5EF4-FFF2-40B4-BE49-F238E27FC236}">
                <a16:creationId xmlns:a16="http://schemas.microsoft.com/office/drawing/2014/main" id="{8153FAF9-311B-F293-D929-96A39E345A9B}"/>
              </a:ext>
            </a:extLst>
          </p:cNvPr>
          <p:cNvSpPr/>
          <p:nvPr/>
        </p:nvSpPr>
        <p:spPr>
          <a:xfrm>
            <a:off x="9488952" y="1125442"/>
            <a:ext cx="2529444" cy="5530663"/>
          </a:xfrm>
          <a:prstGeom prst="roundRect">
            <a:avLst>
              <a:gd name="adj" fmla="val 6766"/>
            </a:avLst>
          </a:prstGeom>
          <a:solidFill>
            <a:srgbClr val="FFAF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46F80C57-B8C0-1F69-E22D-F1BE2D532ED6}"/>
              </a:ext>
            </a:extLst>
          </p:cNvPr>
          <p:cNvSpPr/>
          <p:nvPr/>
        </p:nvSpPr>
        <p:spPr>
          <a:xfrm>
            <a:off x="9567404" y="1205277"/>
            <a:ext cx="2374677" cy="5358713"/>
          </a:xfrm>
          <a:prstGeom prst="roundRect">
            <a:avLst>
              <a:gd name="adj" fmla="val 5381"/>
            </a:avLst>
          </a:prstGeom>
          <a:solidFill>
            <a:srgbClr val="FFAFA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91464450-6407-736E-7C48-6388FDD1504B}"/>
              </a:ext>
            </a:extLst>
          </p:cNvPr>
          <p:cNvSpPr txBox="1"/>
          <p:nvPr/>
        </p:nvSpPr>
        <p:spPr>
          <a:xfrm>
            <a:off x="10077292" y="1205277"/>
            <a:ext cx="1268631"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03</a:t>
            </a:r>
          </a:p>
        </p:txBody>
      </p:sp>
      <p:sp>
        <p:nvSpPr>
          <p:cNvPr id="34" name="テキスト ボックス 33">
            <a:extLst>
              <a:ext uri="{FF2B5EF4-FFF2-40B4-BE49-F238E27FC236}">
                <a16:creationId xmlns:a16="http://schemas.microsoft.com/office/drawing/2014/main" id="{44735573-A55F-7956-2717-E946326734FD}"/>
              </a:ext>
            </a:extLst>
          </p:cNvPr>
          <p:cNvSpPr txBox="1"/>
          <p:nvPr/>
        </p:nvSpPr>
        <p:spPr>
          <a:xfrm>
            <a:off x="9677527" y="2082293"/>
            <a:ext cx="2181051" cy="2970044"/>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solidFill>
                  <a:srgbClr val="FF0000"/>
                </a:solidFill>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統計の専門家も含めて相談する</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相談先：</a:t>
            </a:r>
          </a:p>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➤この段階では、</a:t>
            </a:r>
            <a:r>
              <a:rPr lang="ja-JP" altLang="en-US" sz="1100" b="1" dirty="0">
                <a:latin typeface="BIZ UDPゴシック" panose="020B0400000000000000" pitchFamily="50" charset="-128"/>
                <a:ea typeface="BIZ UDPゴシック" panose="020B0400000000000000" pitchFamily="50" charset="-128"/>
              </a:rPr>
              <a:t>統計の専門家に相談</a:t>
            </a:r>
            <a:r>
              <a:rPr lang="ja-JP" altLang="en-US" sz="1100" dirty="0">
                <a:latin typeface="BIZ UDPゴシック" panose="020B0400000000000000" pitchFamily="50" charset="-128"/>
                <a:ea typeface="BIZ UDPゴシック" panose="020B0400000000000000" pitchFamily="50" charset="-128"/>
              </a:rPr>
              <a:t>することが重要。</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➤統計担当者がまだ決まっていない場合は、</a:t>
            </a:r>
            <a:r>
              <a:rPr lang="en-US" altLang="ja-JP" sz="1100" b="1" dirty="0">
                <a:latin typeface="BIZ UDPゴシック" panose="020B0400000000000000" pitchFamily="50" charset="-128"/>
                <a:ea typeface="BIZ UDPゴシック" panose="020B0400000000000000" pitchFamily="50" charset="-128"/>
              </a:rPr>
              <a:t>ARO</a:t>
            </a:r>
            <a:r>
              <a:rPr lang="ja-JP" altLang="en-US" sz="1100" b="1" dirty="0">
                <a:latin typeface="BIZ UDPゴシック" panose="020B0400000000000000" pitchFamily="50" charset="-128"/>
                <a:ea typeface="BIZ UDPゴシック" panose="020B0400000000000000" pitchFamily="50" charset="-128"/>
              </a:rPr>
              <a:t>に紹介してもらうのも有効。</a:t>
            </a:r>
          </a:p>
          <a:p>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a:latin typeface="BIZ UDPゴシック" panose="020B0400000000000000" pitchFamily="50" charset="-128"/>
                <a:ea typeface="BIZ UDPゴシック"/>
              </a:rPr>
              <a:t>➤症例数を踏まえ、実施体制（単施設</a:t>
            </a:r>
            <a:r>
              <a:rPr lang="en-US" altLang="ja-JP" sz="1100" dirty="0">
                <a:latin typeface="BIZ UDPゴシック" panose="020B0400000000000000" pitchFamily="50" charset="-128"/>
                <a:ea typeface="BIZ UDPゴシック"/>
              </a:rPr>
              <a:t>/</a:t>
            </a:r>
            <a:r>
              <a:rPr lang="en-US" altLang="ja-JP" sz="1100" dirty="0" err="1">
                <a:latin typeface="BIZ UDPゴシック" panose="020B0400000000000000" pitchFamily="50" charset="-128"/>
                <a:ea typeface="BIZ UDPゴシック"/>
              </a:rPr>
              <a:t>多施設</a:t>
            </a:r>
            <a:r>
              <a:rPr lang="en-US" altLang="ja-JP" sz="1100" dirty="0">
                <a:latin typeface="BIZ UDPゴシック" panose="020B0400000000000000" pitchFamily="50" charset="-128"/>
                <a:ea typeface="BIZ UDPゴシック"/>
              </a:rPr>
              <a:t>）</a:t>
            </a:r>
            <a:r>
              <a:rPr lang="ja-JP" altLang="en-US" sz="1100">
                <a:latin typeface="BIZ UDPゴシック" panose="020B0400000000000000" pitchFamily="50" charset="-128"/>
                <a:ea typeface="BIZ UDPゴシック"/>
              </a:rPr>
              <a:t>も検討・相談を進める。</a:t>
            </a:r>
            <a:endParaRPr lang="ja-JP" altLang="en-US" sz="1100" dirty="0">
              <a:solidFill>
                <a:srgbClr val="FF0000"/>
              </a:solidFill>
              <a:latin typeface="BIZ UDPゴシック" panose="020B0400000000000000" pitchFamily="50" charset="-128"/>
              <a:ea typeface="BIZ UDPゴシック" panose="020B0400000000000000" pitchFamily="50" charset="-128"/>
            </a:endParaRPr>
          </a:p>
        </p:txBody>
      </p:sp>
      <p:cxnSp>
        <p:nvCxnSpPr>
          <p:cNvPr id="35" name="直線コネクタ 34">
            <a:extLst>
              <a:ext uri="{FF2B5EF4-FFF2-40B4-BE49-F238E27FC236}">
                <a16:creationId xmlns:a16="http://schemas.microsoft.com/office/drawing/2014/main" id="{A771804A-CE36-4D22-8EDF-D1DA9AC739D8}"/>
              </a:ext>
            </a:extLst>
          </p:cNvPr>
          <p:cNvCxnSpPr>
            <a:cxnSpLocks/>
          </p:cNvCxnSpPr>
          <p:nvPr/>
        </p:nvCxnSpPr>
        <p:spPr>
          <a:xfrm>
            <a:off x="9677527" y="2128607"/>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テキスト ボックス 35">
            <a:extLst>
              <a:ext uri="{FF2B5EF4-FFF2-40B4-BE49-F238E27FC236}">
                <a16:creationId xmlns:a16="http://schemas.microsoft.com/office/drawing/2014/main" id="{FFA772E6-E715-B249-686F-8310D624DBC4}"/>
              </a:ext>
            </a:extLst>
          </p:cNvPr>
          <p:cNvSpPr txBox="1"/>
          <p:nvPr/>
        </p:nvSpPr>
        <p:spPr>
          <a:xfrm>
            <a:off x="1478910" y="3097954"/>
            <a:ext cx="2116347" cy="1200329"/>
          </a:xfrm>
          <a:prstGeom prst="rect">
            <a:avLst/>
          </a:prstGeom>
          <a:noFill/>
        </p:spPr>
        <p:txBody>
          <a:bodyPr wrap="square" rtlCol="0">
            <a:spAutoFit/>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目安：</a:t>
            </a:r>
            <a:r>
              <a:rPr kumimoji="1" lang="en-US" altLang="ja-JP" b="1" dirty="0">
                <a:solidFill>
                  <a:schemeClr val="bg1"/>
                </a:solidFill>
                <a:latin typeface="BIZ UDPゴシック" panose="020B0400000000000000" pitchFamily="50" charset="-128"/>
                <a:ea typeface="BIZ UDPゴシック" panose="020B0400000000000000" pitchFamily="50" charset="-128"/>
              </a:rPr>
              <a:t>2</a:t>
            </a:r>
            <a:r>
              <a:rPr kumimoji="1" lang="ja-JP" altLang="en-US" b="1" dirty="0">
                <a:solidFill>
                  <a:schemeClr val="bg1"/>
                </a:solidFill>
                <a:latin typeface="BIZ UDPゴシック" panose="020B0400000000000000" pitchFamily="50" charset="-128"/>
                <a:ea typeface="BIZ UDPゴシック" panose="020B0400000000000000" pitchFamily="50" charset="-128"/>
              </a:rPr>
              <a:t>ヵ月</a:t>
            </a: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プロトコル骨子</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作成</a:t>
            </a:r>
          </a:p>
        </p:txBody>
      </p:sp>
      <p:cxnSp>
        <p:nvCxnSpPr>
          <p:cNvPr id="37" name="直線コネクタ 36">
            <a:extLst>
              <a:ext uri="{FF2B5EF4-FFF2-40B4-BE49-F238E27FC236}">
                <a16:creationId xmlns:a16="http://schemas.microsoft.com/office/drawing/2014/main" id="{41752699-3E89-EB26-5477-56ED8BB8B33D}"/>
              </a:ext>
            </a:extLst>
          </p:cNvPr>
          <p:cNvCxnSpPr>
            <a:cxnSpLocks/>
          </p:cNvCxnSpPr>
          <p:nvPr/>
        </p:nvCxnSpPr>
        <p:spPr>
          <a:xfrm flipV="1">
            <a:off x="1351446" y="3494937"/>
            <a:ext cx="2396654" cy="903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4" name="グループ化 13">
            <a:extLst>
              <a:ext uri="{FF2B5EF4-FFF2-40B4-BE49-F238E27FC236}">
                <a16:creationId xmlns:a16="http://schemas.microsoft.com/office/drawing/2014/main" id="{199AE311-FC82-92EE-4E76-E7964DCA7808}"/>
              </a:ext>
            </a:extLst>
          </p:cNvPr>
          <p:cNvGrpSpPr/>
          <p:nvPr/>
        </p:nvGrpSpPr>
        <p:grpSpPr>
          <a:xfrm>
            <a:off x="-1" y="0"/>
            <a:ext cx="7740000" cy="900000"/>
            <a:chOff x="-1" y="0"/>
            <a:chExt cx="7740000" cy="900000"/>
          </a:xfrm>
        </p:grpSpPr>
        <p:sp>
          <p:nvSpPr>
            <p:cNvPr id="2" name="フリーフォーム: 図形 1">
              <a:extLst>
                <a:ext uri="{FF2B5EF4-FFF2-40B4-BE49-F238E27FC236}">
                  <a16:creationId xmlns:a16="http://schemas.microsoft.com/office/drawing/2014/main" id="{BD949CE2-438E-ACA2-3439-E6E242312D07}"/>
                </a:ext>
              </a:extLst>
            </p:cNvPr>
            <p:cNvSpPr/>
            <p:nvPr/>
          </p:nvSpPr>
          <p:spPr>
            <a:xfrm>
              <a:off x="-1" y="0"/>
              <a:ext cx="7740000" cy="900000"/>
            </a:xfrm>
            <a:custGeom>
              <a:avLst/>
              <a:gdLst>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5" fmla="*/ 0 w 6277512"/>
                <a:gd name="connsiteY5" fmla="*/ 0 h 914400"/>
                <a:gd name="connsiteX0" fmla="*/ 0 w 6282828"/>
                <a:gd name="connsiteY0" fmla="*/ 0 h 914400"/>
                <a:gd name="connsiteX1" fmla="*/ 5363112 w 6282828"/>
                <a:gd name="connsiteY1" fmla="*/ 0 h 914400"/>
                <a:gd name="connsiteX2" fmla="*/ 6282828 w 6282828"/>
                <a:gd name="connsiteY2" fmla="*/ 0 h 914400"/>
                <a:gd name="connsiteX3" fmla="*/ 5363112 w 6282828"/>
                <a:gd name="connsiteY3" fmla="*/ 914400 h 914400"/>
                <a:gd name="connsiteX4" fmla="*/ 0 w 6282828"/>
                <a:gd name="connsiteY4" fmla="*/ 914400 h 914400"/>
                <a:gd name="connsiteX5" fmla="*/ 0 w 6282828"/>
                <a:gd name="connsiteY5" fmla="*/ 0 h 914400"/>
                <a:gd name="connsiteX0" fmla="*/ 0 w 6282845"/>
                <a:gd name="connsiteY0" fmla="*/ 0 h 914400"/>
                <a:gd name="connsiteX1" fmla="*/ 5363112 w 6282845"/>
                <a:gd name="connsiteY1" fmla="*/ 0 h 914400"/>
                <a:gd name="connsiteX2" fmla="*/ 6282828 w 6282845"/>
                <a:gd name="connsiteY2" fmla="*/ 0 h 914400"/>
                <a:gd name="connsiteX3" fmla="*/ 5363112 w 6282845"/>
                <a:gd name="connsiteY3" fmla="*/ 914400 h 914400"/>
                <a:gd name="connsiteX4" fmla="*/ 0 w 6282845"/>
                <a:gd name="connsiteY4" fmla="*/ 914400 h 914400"/>
                <a:gd name="connsiteX5" fmla="*/ 0 w 6282845"/>
                <a:gd name="connsiteY5" fmla="*/ 0 h 914400"/>
                <a:gd name="connsiteX0" fmla="*/ 0 w 6282870"/>
                <a:gd name="connsiteY0" fmla="*/ 0 h 914400"/>
                <a:gd name="connsiteX1" fmla="*/ 5363112 w 6282870"/>
                <a:gd name="connsiteY1" fmla="*/ 0 h 914400"/>
                <a:gd name="connsiteX2" fmla="*/ 6282828 w 6282870"/>
                <a:gd name="connsiteY2" fmla="*/ 0 h 914400"/>
                <a:gd name="connsiteX3" fmla="*/ 5363112 w 6282870"/>
                <a:gd name="connsiteY3" fmla="*/ 914400 h 914400"/>
                <a:gd name="connsiteX4" fmla="*/ 0 w 6282870"/>
                <a:gd name="connsiteY4" fmla="*/ 914400 h 914400"/>
                <a:gd name="connsiteX5" fmla="*/ 0 w 628287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870" h="914400">
                  <a:moveTo>
                    <a:pt x="0" y="0"/>
                  </a:moveTo>
                  <a:lnTo>
                    <a:pt x="5363112" y="0"/>
                  </a:lnTo>
                  <a:lnTo>
                    <a:pt x="6282828" y="0"/>
                  </a:lnTo>
                  <a:cubicBezTo>
                    <a:pt x="6286372" y="400493"/>
                    <a:pt x="6068394" y="903103"/>
                    <a:pt x="5363112" y="914400"/>
                  </a:cubicBezTo>
                  <a:lnTo>
                    <a:pt x="0" y="914400"/>
                  </a:lnTo>
                  <a:lnTo>
                    <a:pt x="0" y="0"/>
                  </a:lnTo>
                  <a:close/>
                </a:path>
              </a:pathLst>
            </a:custGeom>
            <a:solidFill>
              <a:srgbClr val="A0141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四角形: 角を丸くする 2">
              <a:hlinkClick r:id="rId2" action="ppaction://hlinksldjump"/>
              <a:extLst>
                <a:ext uri="{FF2B5EF4-FFF2-40B4-BE49-F238E27FC236}">
                  <a16:creationId xmlns:a16="http://schemas.microsoft.com/office/drawing/2014/main" id="{E44354B3-0251-045C-A4E2-6AA3D03CFD17}"/>
                </a:ext>
              </a:extLst>
            </p:cNvPr>
            <p:cNvSpPr/>
            <p:nvPr/>
          </p:nvSpPr>
          <p:spPr>
            <a:xfrm>
              <a:off x="2758293" y="198584"/>
              <a:ext cx="1035273" cy="540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870319"/>
                  </a:solidFill>
                  <a:latin typeface="BIZ UDPゴシック" panose="020B0400000000000000" pitchFamily="50" charset="-128"/>
                  <a:ea typeface="BIZ UDPゴシック" panose="020B0400000000000000" pitchFamily="50" charset="-128"/>
                </a:rPr>
                <a:t>STEP 5</a:t>
              </a:r>
              <a:endParaRPr kumimoji="1" lang="ja-JP" altLang="en-US" b="1" dirty="0">
                <a:solidFill>
                  <a:srgbClr val="870319"/>
                </a:solidFill>
                <a:latin typeface="BIZ UDPゴシック" panose="020B0400000000000000" pitchFamily="50" charset="-128"/>
                <a:ea typeface="BIZ UDPゴシック" panose="020B0400000000000000" pitchFamily="50" charset="-128"/>
              </a:endParaRPr>
            </a:p>
          </p:txBody>
        </p:sp>
        <p:sp>
          <p:nvSpPr>
            <p:cNvPr id="4" name="フローチャート: 結合子 3">
              <a:hlinkClick r:id="rId3" action="ppaction://hlinksldjump"/>
              <a:extLst>
                <a:ext uri="{FF2B5EF4-FFF2-40B4-BE49-F238E27FC236}">
                  <a16:creationId xmlns:a16="http://schemas.microsoft.com/office/drawing/2014/main" id="{825F362F-BB27-E3DA-FB92-E300C390AB2D}"/>
                </a:ext>
              </a:extLst>
            </p:cNvPr>
            <p:cNvSpPr/>
            <p:nvPr/>
          </p:nvSpPr>
          <p:spPr>
            <a:xfrm>
              <a:off x="823563" y="19858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2</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5" name="フローチャート: 結合子 4">
              <a:hlinkClick r:id="rId4" action="ppaction://hlinksldjump"/>
              <a:extLst>
                <a:ext uri="{FF2B5EF4-FFF2-40B4-BE49-F238E27FC236}">
                  <a16:creationId xmlns:a16="http://schemas.microsoft.com/office/drawing/2014/main" id="{6F28028D-2FA2-54BC-91FF-4DA1CF098356}"/>
                </a:ext>
              </a:extLst>
            </p:cNvPr>
            <p:cNvSpPr/>
            <p:nvPr/>
          </p:nvSpPr>
          <p:spPr>
            <a:xfrm>
              <a:off x="1468279" y="19858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3</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6" name="フローチャート: 結合子 5">
              <a:hlinkClick r:id="rId5" action="ppaction://hlinksldjump"/>
              <a:extLst>
                <a:ext uri="{FF2B5EF4-FFF2-40B4-BE49-F238E27FC236}">
                  <a16:creationId xmlns:a16="http://schemas.microsoft.com/office/drawing/2014/main" id="{064458EE-F2DC-EEE6-FEC0-0E32B0B470C7}"/>
                </a:ext>
              </a:extLst>
            </p:cNvPr>
            <p:cNvSpPr/>
            <p:nvPr/>
          </p:nvSpPr>
          <p:spPr>
            <a:xfrm>
              <a:off x="2114634" y="19858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4</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7" name="フローチャート: 結合子 6">
              <a:hlinkClick r:id="rId6" action="ppaction://hlinksldjump"/>
              <a:extLst>
                <a:ext uri="{FF2B5EF4-FFF2-40B4-BE49-F238E27FC236}">
                  <a16:creationId xmlns:a16="http://schemas.microsoft.com/office/drawing/2014/main" id="{75ACEFAE-445B-335F-73B4-F765D19E3C6B}"/>
                </a:ext>
              </a:extLst>
            </p:cNvPr>
            <p:cNvSpPr/>
            <p:nvPr/>
          </p:nvSpPr>
          <p:spPr>
            <a:xfrm>
              <a:off x="173439" y="19858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1</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8" name="フローチャート: 結合子 7">
              <a:hlinkClick r:id="rId7" action="ppaction://hlinksldjump"/>
              <a:extLst>
                <a:ext uri="{FF2B5EF4-FFF2-40B4-BE49-F238E27FC236}">
                  <a16:creationId xmlns:a16="http://schemas.microsoft.com/office/drawing/2014/main" id="{D9C518D4-E71A-B043-91DB-9423398D741E}"/>
                </a:ext>
              </a:extLst>
            </p:cNvPr>
            <p:cNvSpPr/>
            <p:nvPr/>
          </p:nvSpPr>
          <p:spPr>
            <a:xfrm>
              <a:off x="3897225" y="19858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6</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9" name="フローチャート: 結合子 8">
              <a:hlinkClick r:id="rId8" action="ppaction://hlinksldjump"/>
              <a:extLst>
                <a:ext uri="{FF2B5EF4-FFF2-40B4-BE49-F238E27FC236}">
                  <a16:creationId xmlns:a16="http://schemas.microsoft.com/office/drawing/2014/main" id="{6018E9F0-1983-C48D-1127-939444F69922}"/>
                </a:ext>
              </a:extLst>
            </p:cNvPr>
            <p:cNvSpPr/>
            <p:nvPr/>
          </p:nvSpPr>
          <p:spPr>
            <a:xfrm>
              <a:off x="5208756" y="206542"/>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8</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0" name="フローチャート: 結合子 9">
              <a:hlinkClick r:id="rId9" action="ppaction://hlinksldjump"/>
              <a:extLst>
                <a:ext uri="{FF2B5EF4-FFF2-40B4-BE49-F238E27FC236}">
                  <a16:creationId xmlns:a16="http://schemas.microsoft.com/office/drawing/2014/main" id="{FAD82324-DEAE-3EDD-5A68-32D5D69BF224}"/>
                </a:ext>
              </a:extLst>
            </p:cNvPr>
            <p:cNvSpPr/>
            <p:nvPr/>
          </p:nvSpPr>
          <p:spPr>
            <a:xfrm>
              <a:off x="4557575" y="19858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7</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1" name="フローチャート: 結合子 10">
              <a:hlinkClick r:id="rId10" action="ppaction://hlinksldjump"/>
              <a:extLst>
                <a:ext uri="{FF2B5EF4-FFF2-40B4-BE49-F238E27FC236}">
                  <a16:creationId xmlns:a16="http://schemas.microsoft.com/office/drawing/2014/main" id="{3E577F71-6279-0A25-95D5-A78774E3A058}"/>
                </a:ext>
              </a:extLst>
            </p:cNvPr>
            <p:cNvSpPr/>
            <p:nvPr/>
          </p:nvSpPr>
          <p:spPr>
            <a:xfrm>
              <a:off x="5858880" y="221730"/>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9</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3" name="フローチャート: 結合子 12">
              <a:hlinkClick r:id="rId11" action="ppaction://hlinksldjump"/>
              <a:extLst>
                <a:ext uri="{FF2B5EF4-FFF2-40B4-BE49-F238E27FC236}">
                  <a16:creationId xmlns:a16="http://schemas.microsoft.com/office/drawing/2014/main" id="{47B7820F-A718-8618-3818-9D91CD83B8FE}"/>
                </a:ext>
              </a:extLst>
            </p:cNvPr>
            <p:cNvSpPr/>
            <p:nvPr/>
          </p:nvSpPr>
          <p:spPr>
            <a:xfrm>
              <a:off x="649451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b="1" dirty="0">
                  <a:solidFill>
                    <a:schemeClr val="bg2">
                      <a:lumMod val="90000"/>
                    </a:schemeClr>
                  </a:solidFill>
                  <a:latin typeface="BIZ UDPゴシック" panose="020B0400000000000000" pitchFamily="50" charset="-128"/>
                  <a:ea typeface="BIZ UDPゴシック" panose="020B0400000000000000" pitchFamily="50" charset="-128"/>
                </a:rPr>
                <a:t>10</a:t>
              </a:r>
              <a:endParaRPr kumimoji="1" lang="ja-JP" altLang="en-US" sz="1600" b="1" dirty="0">
                <a:solidFill>
                  <a:schemeClr val="bg2">
                    <a:lumMod val="90000"/>
                  </a:schemeClr>
                </a:solidFill>
                <a:latin typeface="BIZ UDPゴシック" panose="020B0400000000000000" pitchFamily="50" charset="-128"/>
                <a:ea typeface="BIZ UDPゴシック" panose="020B0400000000000000" pitchFamily="50" charset="-128"/>
              </a:endParaRPr>
            </a:p>
          </p:txBody>
        </p:sp>
      </p:grpSp>
      <p:sp>
        <p:nvSpPr>
          <p:cNvPr id="12" name="スライド番号プレースホルダー 11">
            <a:extLst>
              <a:ext uri="{FF2B5EF4-FFF2-40B4-BE49-F238E27FC236}">
                <a16:creationId xmlns:a16="http://schemas.microsoft.com/office/drawing/2014/main" id="{E54FF945-94B7-5EFE-F63E-752E4DD8D45A}"/>
              </a:ext>
            </a:extLst>
          </p:cNvPr>
          <p:cNvSpPr>
            <a:spLocks noGrp="1"/>
          </p:cNvSpPr>
          <p:nvPr>
            <p:ph type="sldNum" sz="quarter" idx="12"/>
          </p:nvPr>
        </p:nvSpPr>
        <p:spPr>
          <a:xfrm>
            <a:off x="9340007" y="6473543"/>
            <a:ext cx="2743200" cy="365125"/>
          </a:xfrm>
        </p:spPr>
        <p:txBody>
          <a:bodyPr/>
          <a:lstStyle/>
          <a:p>
            <a:fld id="{16BB9C2D-C3C8-4FA1-A4EC-65CAF1B033D9}" type="slidenum">
              <a:rPr kumimoji="1" lang="ja-JP" altLang="en-US" smtClean="0"/>
              <a:t>22</a:t>
            </a:fld>
            <a:endParaRPr kumimoji="1" lang="ja-JP" altLang="en-US" dirty="0"/>
          </a:p>
        </p:txBody>
      </p:sp>
    </p:spTree>
    <p:extLst>
      <p:ext uri="{BB962C8B-B14F-4D97-AF65-F5344CB8AC3E}">
        <p14:creationId xmlns:p14="http://schemas.microsoft.com/office/powerpoint/2010/main" val="153870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C3D02D03-C3D1-623E-44EA-F03C698E876C}"/>
              </a:ext>
            </a:extLst>
          </p:cNvPr>
          <p:cNvSpPr/>
          <p:nvPr/>
        </p:nvSpPr>
        <p:spPr>
          <a:xfrm>
            <a:off x="4148060" y="1113744"/>
            <a:ext cx="2529444" cy="5530663"/>
          </a:xfrm>
          <a:prstGeom prst="roundRect">
            <a:avLst>
              <a:gd name="adj" fmla="val 6766"/>
            </a:avLst>
          </a:prstGeom>
          <a:solidFill>
            <a:srgbClr val="F7E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C2C62187-ABA7-BA99-A8AF-8DF403B2E85C}"/>
              </a:ext>
            </a:extLst>
          </p:cNvPr>
          <p:cNvSpPr/>
          <p:nvPr/>
        </p:nvSpPr>
        <p:spPr>
          <a:xfrm>
            <a:off x="4226512" y="1193579"/>
            <a:ext cx="2374677" cy="5358713"/>
          </a:xfrm>
          <a:prstGeom prst="roundRect">
            <a:avLst>
              <a:gd name="adj" fmla="val 5381"/>
            </a:avLst>
          </a:prstGeom>
          <a:solidFill>
            <a:srgbClr val="F7E1F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72410FE0-4985-CD43-AB83-EF1DF7280FB2}"/>
              </a:ext>
            </a:extLst>
          </p:cNvPr>
          <p:cNvSpPr txBox="1"/>
          <p:nvPr/>
        </p:nvSpPr>
        <p:spPr>
          <a:xfrm>
            <a:off x="4836303" y="1193579"/>
            <a:ext cx="1152958"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01</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B431002F-93C5-8A53-48C3-62278E2A1185}"/>
              </a:ext>
            </a:extLst>
          </p:cNvPr>
          <p:cNvSpPr txBox="1"/>
          <p:nvPr/>
        </p:nvSpPr>
        <p:spPr>
          <a:xfrm>
            <a:off x="4313225" y="1954684"/>
            <a:ext cx="2263732" cy="4493538"/>
          </a:xfrm>
          <a:prstGeom prst="rect">
            <a:avLst/>
          </a:prstGeom>
          <a:noFill/>
        </p:spPr>
        <p:txBody>
          <a:bodyPr wrap="square" rtlCol="0">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所属施設内研究費、学会助成、科研費などを検討</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やること：</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実施体制、症例数、研究期間等をもとに予算を検討</a:t>
            </a:r>
            <a:br>
              <a:rPr kumimoji="1" lang="ja-JP" altLang="en-US"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（人件費、システムセットアップ、機材（別途必要な場合）、データ解析等）</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資金源・</a:t>
            </a:r>
            <a:r>
              <a:rPr lang="ja-JP" altLang="en-US" sz="1100" dirty="0">
                <a:latin typeface="BIZ UDPゴシック" panose="020B0400000000000000" pitchFamily="50" charset="-128"/>
                <a:ea typeface="BIZ UDPゴシック" panose="020B0400000000000000" pitchFamily="50" charset="-128"/>
              </a:rPr>
              <a:t>試験薬の入手先</a:t>
            </a:r>
            <a:r>
              <a:rPr kumimoji="1" lang="ja-JP" altLang="en-US" sz="1100" dirty="0">
                <a:latin typeface="BIZ UDPゴシック" panose="020B0400000000000000" pitchFamily="50" charset="-128"/>
                <a:ea typeface="BIZ UDPゴシック" panose="020B0400000000000000" pitchFamily="50" charset="-128"/>
              </a:rPr>
              <a:t>を</a:t>
            </a:r>
            <a:r>
              <a:rPr lang="ja-JP" altLang="en-US" sz="1100" dirty="0">
                <a:latin typeface="BIZ UDPゴシック" panose="020B0400000000000000" pitchFamily="50" charset="-128"/>
                <a:ea typeface="BIZ UDPゴシック" panose="020B0400000000000000" pitchFamily="50" charset="-128"/>
              </a:rPr>
              <a:t>決める</a:t>
            </a:r>
            <a:endParaRPr lang="en-US" altLang="ja-JP" sz="11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　資金の例：</a:t>
            </a:r>
            <a:br>
              <a:rPr lang="ja-JP" altLang="en-US"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🔹所属施設の</a:t>
            </a:r>
            <a:r>
              <a:rPr lang="ja-JP" altLang="en-US" sz="1100" b="1" dirty="0">
                <a:latin typeface="BIZ UDPゴシック" panose="020B0400000000000000" pitchFamily="50" charset="-128"/>
                <a:ea typeface="BIZ UDPゴシック" panose="020B0400000000000000" pitchFamily="50" charset="-128"/>
              </a:rPr>
              <a:t>院内研究費</a:t>
            </a:r>
            <a:r>
              <a:rPr lang="ja-JP" altLang="en-US" sz="1100" dirty="0">
                <a:latin typeface="BIZ UDPゴシック" panose="020B0400000000000000" pitchFamily="50" charset="-128"/>
                <a:ea typeface="BIZ UDPゴシック" panose="020B0400000000000000" pitchFamily="50" charset="-128"/>
              </a:rPr>
              <a:t>（初心者向けに少額の支援があることも） </a:t>
            </a:r>
            <a:endParaRPr lang="en-US" altLang="ja-JP" sz="11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🔹医学系学会の助成金</a:t>
            </a:r>
            <a:endParaRPr lang="en-US" altLang="ja-JP" sz="11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🔹公的資金</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AMED</a:t>
            </a:r>
            <a:r>
              <a:rPr lang="ja-JP" altLang="en-US" sz="1100" dirty="0">
                <a:latin typeface="BIZ UDPゴシック" panose="020B0400000000000000" pitchFamily="50" charset="-128"/>
                <a:ea typeface="BIZ UDPゴシック" panose="020B0400000000000000" pitchFamily="50" charset="-128"/>
              </a:rPr>
              <a:t>、科研費）</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ハードル高め</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申請の時期・期間・期限を確認</a:t>
            </a:r>
            <a:endParaRPr lang="en-US" altLang="ja-JP" sz="1100" b="1" dirty="0">
              <a:latin typeface="BIZ UDPゴシック" panose="020B0400000000000000" pitchFamily="50" charset="-128"/>
              <a:ea typeface="BIZ UDPゴシック" panose="020B0400000000000000" pitchFamily="50" charset="-128"/>
            </a:endParaRPr>
          </a:p>
          <a:p>
            <a:r>
              <a:rPr lang="ja-JP" altLang="en-US" sz="1100" b="1" dirty="0">
                <a:solidFill>
                  <a:srgbClr val="FF0000"/>
                </a:solidFill>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製薬企業等からの研究資金等</a:t>
            </a:r>
            <a:endParaRPr lang="en-US" altLang="ja-JP" sz="1100" b="1"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提供企業の情報が少ない</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資金だけでなく、他のサポートを受けられることも</a:t>
            </a:r>
            <a:endParaRPr lang="ja-JP" altLang="en-US" sz="1100" b="1" dirty="0">
              <a:latin typeface="BIZ UDPゴシック" panose="020B0400000000000000" pitchFamily="50" charset="-128"/>
              <a:ea typeface="BIZ UDPゴシック" panose="020B0400000000000000" pitchFamily="50" charset="-128"/>
            </a:endParaRPr>
          </a:p>
        </p:txBody>
      </p:sp>
      <p:cxnSp>
        <p:nvCxnSpPr>
          <p:cNvPr id="25" name="直線コネクタ 24">
            <a:extLst>
              <a:ext uri="{FF2B5EF4-FFF2-40B4-BE49-F238E27FC236}">
                <a16:creationId xmlns:a16="http://schemas.microsoft.com/office/drawing/2014/main" id="{7057E5A8-CF3C-ED16-51CD-FB467ED576DE}"/>
              </a:ext>
            </a:extLst>
          </p:cNvPr>
          <p:cNvCxnSpPr>
            <a:cxnSpLocks/>
          </p:cNvCxnSpPr>
          <p:nvPr/>
        </p:nvCxnSpPr>
        <p:spPr>
          <a:xfrm>
            <a:off x="4336635"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6" name="四角形: 角を丸くする 25">
            <a:extLst>
              <a:ext uri="{FF2B5EF4-FFF2-40B4-BE49-F238E27FC236}">
                <a16:creationId xmlns:a16="http://schemas.microsoft.com/office/drawing/2014/main" id="{3E421A63-91C9-9B1C-4E5C-F64E5579EC13}"/>
              </a:ext>
            </a:extLst>
          </p:cNvPr>
          <p:cNvSpPr/>
          <p:nvPr/>
        </p:nvSpPr>
        <p:spPr>
          <a:xfrm>
            <a:off x="6825667" y="1113744"/>
            <a:ext cx="2529444" cy="5530663"/>
          </a:xfrm>
          <a:prstGeom prst="roundRect">
            <a:avLst>
              <a:gd name="adj" fmla="val 6766"/>
            </a:avLst>
          </a:prstGeom>
          <a:solidFill>
            <a:srgbClr val="F0C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44B400A8-17BF-201B-F36C-1DE3A64DA06E}"/>
              </a:ext>
            </a:extLst>
          </p:cNvPr>
          <p:cNvSpPr/>
          <p:nvPr/>
        </p:nvSpPr>
        <p:spPr>
          <a:xfrm>
            <a:off x="6904119" y="1193579"/>
            <a:ext cx="2374677" cy="5358713"/>
          </a:xfrm>
          <a:prstGeom prst="roundRect">
            <a:avLst>
              <a:gd name="adj" fmla="val 5381"/>
            </a:avLst>
          </a:prstGeom>
          <a:solidFill>
            <a:srgbClr val="F0C8E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D49B0167-D4A5-406A-B2EF-4A435270BAD0}"/>
              </a:ext>
            </a:extLst>
          </p:cNvPr>
          <p:cNvSpPr txBox="1"/>
          <p:nvPr/>
        </p:nvSpPr>
        <p:spPr>
          <a:xfrm>
            <a:off x="7439829" y="1193579"/>
            <a:ext cx="1286799"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02</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20358E58-2EEC-FDB9-19BE-DE046C267759}"/>
              </a:ext>
            </a:extLst>
          </p:cNvPr>
          <p:cNvSpPr txBox="1"/>
          <p:nvPr/>
        </p:nvSpPr>
        <p:spPr>
          <a:xfrm>
            <a:off x="7014242" y="2268565"/>
            <a:ext cx="2181051" cy="3477875"/>
          </a:xfrm>
          <a:prstGeom prst="rect">
            <a:avLst/>
          </a:prstGeom>
          <a:noFill/>
        </p:spPr>
        <p:txBody>
          <a:bodyPr wrap="square" lIns="91440" tIns="45720" rIns="91440" bIns="45720" rtlCol="0" anchor="t">
            <a:spAutoFit/>
          </a:bodyPr>
          <a:lstStyle/>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dirty="0">
                <a:solidFill>
                  <a:srgbClr val="FF0000"/>
                </a:solidFill>
                <a:latin typeface="BIZ UDPゴシック" panose="020B0400000000000000" pitchFamily="50" charset="-128"/>
                <a:ea typeface="BIZ UDPゴシック"/>
              </a:rPr>
              <a:t>👉　</a:t>
            </a:r>
            <a:r>
              <a:rPr lang="ja-JP" altLang="en-US" sz="1100" b="1" dirty="0">
                <a:latin typeface="BIZ UDPゴシック" panose="020B0400000000000000" pitchFamily="50" charset="-128"/>
                <a:ea typeface="BIZ UDPゴシック"/>
              </a:rPr>
              <a:t>研究デザイン・体制に合わせて予算及び管理体制を検討</a:t>
            </a: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ポイント：</a:t>
            </a:r>
            <a:endParaRPr lang="en-US" altLang="ja-JP" sz="1100" b="1" dirty="0">
              <a:latin typeface="BIZ UDPゴシック" panose="020B0400000000000000" pitchFamily="50" charset="-128"/>
              <a:ea typeface="BIZ UDPゴシック" panose="020B0400000000000000" pitchFamily="50" charset="-128"/>
            </a:endParaRPr>
          </a:p>
          <a:p>
            <a:pPr>
              <a:buNone/>
            </a:pPr>
            <a:endParaRPr lang="ja-JP" altLang="en-US" sz="11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a:rPr>
              <a:t>➤ 小規模研究は少ない資金でも可能。</a:t>
            </a:r>
            <a:endParaRPr lang="en-US" altLang="ja-JP" sz="1100" dirty="0">
              <a:latin typeface="BIZ UDPゴシック" panose="020B0400000000000000" pitchFamily="50" charset="-128"/>
              <a:ea typeface="BIZ UDPゴシック"/>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人件費がいらない設計（自施設データ利用、人脈を活用するなど）も検討</a:t>
            </a:r>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a:rPr>
              <a:t>➤ </a:t>
            </a:r>
            <a:r>
              <a:rPr lang="ja-JP" sz="1100" dirty="0">
                <a:latin typeface="BIZ UDPゴシック" panose="020B0400000000000000" pitchFamily="50" charset="-128"/>
                <a:ea typeface="BIZ UDPゴシック"/>
              </a:rPr>
              <a:t>研究費の管理体制、補償内容、利益相反の取扱い方針についても</a:t>
            </a:r>
            <a:r>
              <a:rPr lang="ja-JP" altLang="en-US" sz="1100" dirty="0">
                <a:latin typeface="BIZ UDPゴシック" panose="020B0400000000000000" pitchFamily="50" charset="-128"/>
                <a:ea typeface="BIZ UDPゴシック"/>
              </a:rPr>
              <a:t>検討</a:t>
            </a:r>
            <a:endParaRPr lang="ja-JP" sz="1100" b="1" dirty="0">
              <a:latin typeface="BIZ UDPゴシック" panose="020B0400000000000000" pitchFamily="50" charset="-128"/>
              <a:ea typeface="BIZ UDPゴシック"/>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ARO</a:t>
            </a:r>
            <a:r>
              <a:rPr lang="ja-JP" altLang="en-US" sz="1100" dirty="0">
                <a:latin typeface="BIZ UDPゴシック" panose="020B0400000000000000" pitchFamily="50" charset="-128"/>
                <a:ea typeface="BIZ UDPゴシック" panose="020B0400000000000000" pitchFamily="50" charset="-128"/>
              </a:rPr>
              <a:t>が助成金申請書の作成支援もしてくれることがある。 </a:t>
            </a:r>
          </a:p>
        </p:txBody>
      </p:sp>
      <p:cxnSp>
        <p:nvCxnSpPr>
          <p:cNvPr id="30" name="直線コネクタ 29">
            <a:extLst>
              <a:ext uri="{FF2B5EF4-FFF2-40B4-BE49-F238E27FC236}">
                <a16:creationId xmlns:a16="http://schemas.microsoft.com/office/drawing/2014/main" id="{A21A89C9-D2F7-D3CE-578F-0836F141599B}"/>
              </a:ext>
            </a:extLst>
          </p:cNvPr>
          <p:cNvCxnSpPr>
            <a:cxnSpLocks/>
          </p:cNvCxnSpPr>
          <p:nvPr/>
        </p:nvCxnSpPr>
        <p:spPr>
          <a:xfrm>
            <a:off x="7014242"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1" name="四角形: 角を丸くする 30">
            <a:extLst>
              <a:ext uri="{FF2B5EF4-FFF2-40B4-BE49-F238E27FC236}">
                <a16:creationId xmlns:a16="http://schemas.microsoft.com/office/drawing/2014/main" id="{603BD8D4-F082-C77F-CA29-33B85CA05BA6}"/>
              </a:ext>
            </a:extLst>
          </p:cNvPr>
          <p:cNvSpPr/>
          <p:nvPr/>
        </p:nvSpPr>
        <p:spPr>
          <a:xfrm>
            <a:off x="9488952" y="1125442"/>
            <a:ext cx="2529444" cy="5530663"/>
          </a:xfrm>
          <a:prstGeom prst="roundRect">
            <a:avLst>
              <a:gd name="adj" fmla="val 6766"/>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9ADA1EF4-3BBD-CF89-773F-449EC40076CC}"/>
              </a:ext>
            </a:extLst>
          </p:cNvPr>
          <p:cNvSpPr/>
          <p:nvPr/>
        </p:nvSpPr>
        <p:spPr>
          <a:xfrm>
            <a:off x="9567404" y="1205277"/>
            <a:ext cx="2374677" cy="5358713"/>
          </a:xfrm>
          <a:prstGeom prst="roundRect">
            <a:avLst>
              <a:gd name="adj" fmla="val 5381"/>
            </a:avLst>
          </a:prstGeom>
          <a:solidFill>
            <a:schemeClr val="accent5">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4FFDD3DB-27B8-EE67-280D-EF6D335E646F}"/>
              </a:ext>
            </a:extLst>
          </p:cNvPr>
          <p:cNvSpPr txBox="1"/>
          <p:nvPr/>
        </p:nvSpPr>
        <p:spPr>
          <a:xfrm>
            <a:off x="10077292" y="1205277"/>
            <a:ext cx="1268631"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03</a:t>
            </a:r>
          </a:p>
        </p:txBody>
      </p:sp>
      <p:sp>
        <p:nvSpPr>
          <p:cNvPr id="34" name="テキスト ボックス 33">
            <a:extLst>
              <a:ext uri="{FF2B5EF4-FFF2-40B4-BE49-F238E27FC236}">
                <a16:creationId xmlns:a16="http://schemas.microsoft.com/office/drawing/2014/main" id="{4C1679B7-64A3-F177-8EE2-F1E4EC808EB0}"/>
              </a:ext>
            </a:extLst>
          </p:cNvPr>
          <p:cNvSpPr txBox="1"/>
          <p:nvPr/>
        </p:nvSpPr>
        <p:spPr>
          <a:xfrm>
            <a:off x="9677527" y="2280263"/>
            <a:ext cx="2181051" cy="3365024"/>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solidFill>
                  <a:srgbClr val="FF0000"/>
                </a:solidFill>
                <a:latin typeface="BIZ UDPゴシック" panose="020B0400000000000000" pitchFamily="50" charset="-128"/>
                <a:ea typeface="BIZ UDPゴシック"/>
              </a:rPr>
              <a:t>👉 </a:t>
            </a:r>
            <a:r>
              <a:rPr lang="en-US" altLang="zh-TW" sz="1100" b="1" dirty="0">
                <a:latin typeface="BIZ UDPゴシック" panose="020B0400000000000000" pitchFamily="50" charset="-128"/>
                <a:ea typeface="BIZ UDPゴシック"/>
              </a:rPr>
              <a:t>ARO</a:t>
            </a:r>
            <a:r>
              <a:rPr lang="zh-TW" altLang="en-US" sz="1100" b="1" dirty="0">
                <a:latin typeface="BIZ UDPゴシック" panose="020B0400000000000000" pitchFamily="50" charset="-128"/>
                <a:ea typeface="BIZ UDPゴシック" panose="020B0400000000000000" pitchFamily="50" charset="-128"/>
              </a:rPr>
              <a:t>、研究事務局、共同研究者</a:t>
            </a:r>
            <a:r>
              <a:rPr lang="ja-JP" altLang="en-US" sz="1100" b="1" dirty="0">
                <a:latin typeface="BIZ UDPゴシック" panose="020B0400000000000000" pitchFamily="50" charset="-128"/>
                <a:ea typeface="BIZ UDPゴシック"/>
              </a:rPr>
              <a:t>に相談</a:t>
            </a:r>
            <a:endParaRPr kumimoji="1" lang="en-US" altLang="ja-JP" sz="1100" dirty="0">
              <a:solidFill>
                <a:srgbClr val="FF0000"/>
              </a:solidFill>
              <a:latin typeface="BIZ UDPゴシック" panose="020B0400000000000000" pitchFamily="50" charset="-128"/>
              <a:ea typeface="BIZ UDPゴシック"/>
            </a:endParaRPr>
          </a:p>
          <a:p>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検討事項：</a:t>
            </a:r>
          </a:p>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CRO</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SMO</a:t>
            </a:r>
            <a:r>
              <a:rPr lang="ja-JP" altLang="en-US" sz="1100" dirty="0">
                <a:latin typeface="BIZ UDPゴシック" panose="020B0400000000000000" pitchFamily="50" charset="-128"/>
                <a:ea typeface="BIZ UDPゴシック" panose="020B0400000000000000" pitchFamily="50" charset="-128"/>
              </a:rPr>
              <a:t>、外部検査機関の導入の要否</a:t>
            </a:r>
            <a:r>
              <a:rPr lang="en-US" altLang="ja-JP" sz="1100" baseline="30000" dirty="0">
                <a:latin typeface="BIZ UDPゴシック" panose="020B0400000000000000" pitchFamily="50" charset="-128"/>
                <a:ea typeface="BIZ UDPゴシック" panose="020B0400000000000000" pitchFamily="50" charset="-128"/>
              </a:rPr>
              <a:t>※</a:t>
            </a:r>
            <a:endParaRPr lang="ja-JP" altLang="en-US" sz="1100" baseline="300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品質管理・品質保証（モニタリング、監査）のレベル</a:t>
            </a:r>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EDC</a:t>
            </a:r>
            <a:r>
              <a:rPr lang="ja-JP" altLang="en-US" sz="1100" dirty="0">
                <a:latin typeface="BIZ UDPゴシック" panose="020B0400000000000000" pitchFamily="50" charset="-128"/>
                <a:ea typeface="BIZ UDPゴシック" panose="020B0400000000000000" pitchFamily="50" charset="-128"/>
              </a:rPr>
              <a:t>、統計解析、総括報告書</a:t>
            </a:r>
            <a:endParaRPr lang="en-US" altLang="ja-JP"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効果安全性評価委員会（がん研究の場合）の要否</a:t>
            </a:r>
            <a:r>
              <a:rPr lang="en-US" altLang="ja-JP" sz="1100" baseline="30000" dirty="0">
                <a:latin typeface="BIZ UDPゴシック" panose="020B0400000000000000" pitchFamily="50" charset="-128"/>
                <a:ea typeface="BIZ UDPゴシック" panose="020B0400000000000000" pitchFamily="50" charset="-128"/>
              </a:rPr>
              <a:t>※</a:t>
            </a:r>
          </a:p>
          <a:p>
            <a:endParaRPr lang="en-US" altLang="ja-JP" sz="1100" baseline="30000" dirty="0">
              <a:solidFill>
                <a:srgbClr val="FF0000"/>
              </a:solidFill>
              <a:latin typeface="BIZ UDPゴシック" panose="020B0400000000000000" pitchFamily="50" charset="-128"/>
              <a:ea typeface="BIZ UDPゴシック" panose="020B0400000000000000" pitchFamily="50" charset="-128"/>
            </a:endParaRPr>
          </a:p>
          <a:p>
            <a:endParaRPr lang="en-US" altLang="ja-JP" sz="1100" baseline="30000" dirty="0">
              <a:solidFill>
                <a:srgbClr val="FF0000"/>
              </a:solidFill>
              <a:latin typeface="BIZ UDPゴシック" panose="020B0400000000000000" pitchFamily="50" charset="-128"/>
              <a:ea typeface="BIZ UDPゴシック" panose="020B0400000000000000" pitchFamily="50" charset="-128"/>
            </a:endParaRPr>
          </a:p>
          <a:p>
            <a:r>
              <a:rPr lang="en-US" altLang="ja-JP" sz="1100" baseline="300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介入研究では特に検討が必要</a:t>
            </a:r>
            <a:endParaRPr lang="ja-JP" altLang="en-US" sz="1100" dirty="0">
              <a:solidFill>
                <a:srgbClr val="FF0000"/>
              </a:solidFill>
              <a:latin typeface="BIZ UDPゴシック" panose="020B0400000000000000" pitchFamily="50" charset="-128"/>
              <a:ea typeface="BIZ UDPゴシック" panose="020B0400000000000000" pitchFamily="50" charset="-128"/>
            </a:endParaRPr>
          </a:p>
        </p:txBody>
      </p:sp>
      <p:cxnSp>
        <p:nvCxnSpPr>
          <p:cNvPr id="35" name="直線コネクタ 34">
            <a:extLst>
              <a:ext uri="{FF2B5EF4-FFF2-40B4-BE49-F238E27FC236}">
                <a16:creationId xmlns:a16="http://schemas.microsoft.com/office/drawing/2014/main" id="{CE75F265-B480-4A48-A7B7-A51113DEA23F}"/>
              </a:ext>
            </a:extLst>
          </p:cNvPr>
          <p:cNvCxnSpPr>
            <a:cxnSpLocks/>
          </p:cNvCxnSpPr>
          <p:nvPr/>
        </p:nvCxnSpPr>
        <p:spPr>
          <a:xfrm>
            <a:off x="9677527" y="2128607"/>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41" name="グループ化 40">
            <a:extLst>
              <a:ext uri="{FF2B5EF4-FFF2-40B4-BE49-F238E27FC236}">
                <a16:creationId xmlns:a16="http://schemas.microsoft.com/office/drawing/2014/main" id="{95FDF7D5-C2C3-A6FA-C8E8-81C8BA86E305}"/>
              </a:ext>
            </a:extLst>
          </p:cNvPr>
          <p:cNvGrpSpPr/>
          <p:nvPr/>
        </p:nvGrpSpPr>
        <p:grpSpPr>
          <a:xfrm>
            <a:off x="96814" y="2461991"/>
            <a:ext cx="3917405" cy="2880000"/>
            <a:chOff x="151871" y="2330314"/>
            <a:chExt cx="3917405" cy="2880000"/>
          </a:xfrm>
        </p:grpSpPr>
        <p:sp>
          <p:nvSpPr>
            <p:cNvPr id="40" name="テキスト ボックス 39">
              <a:extLst>
                <a:ext uri="{FF2B5EF4-FFF2-40B4-BE49-F238E27FC236}">
                  <a16:creationId xmlns:a16="http://schemas.microsoft.com/office/drawing/2014/main" id="{71D24540-D746-DCBC-58B8-9691C3F86179}"/>
                </a:ext>
              </a:extLst>
            </p:cNvPr>
            <p:cNvSpPr txBox="1"/>
            <p:nvPr/>
          </p:nvSpPr>
          <p:spPr>
            <a:xfrm>
              <a:off x="151871" y="2330314"/>
              <a:ext cx="3917405" cy="2880000"/>
            </a:xfrm>
            <a:custGeom>
              <a:avLst/>
              <a:gdLst/>
              <a:ahLst/>
              <a:cxnLst/>
              <a:rect l="l" t="t" r="r" b="b"/>
              <a:pathLst>
                <a:path w="3917405" h="2880000">
                  <a:moveTo>
                    <a:pt x="840968" y="1628774"/>
                  </a:moveTo>
                  <a:cubicBezTo>
                    <a:pt x="780050" y="1628774"/>
                    <a:pt x="733072" y="1653295"/>
                    <a:pt x="700032" y="1702339"/>
                  </a:cubicBezTo>
                  <a:cubicBezTo>
                    <a:pt x="666992" y="1751382"/>
                    <a:pt x="650472" y="1817720"/>
                    <a:pt x="650472" y="1901352"/>
                  </a:cubicBezTo>
                  <a:cubicBezTo>
                    <a:pt x="650472" y="1979822"/>
                    <a:pt x="668283" y="2044353"/>
                    <a:pt x="703904" y="2094945"/>
                  </a:cubicBezTo>
                  <a:cubicBezTo>
                    <a:pt x="739525" y="2145537"/>
                    <a:pt x="785213" y="2170833"/>
                    <a:pt x="840968" y="2170833"/>
                  </a:cubicBezTo>
                  <a:cubicBezTo>
                    <a:pt x="899820" y="2170833"/>
                    <a:pt x="946282" y="2145795"/>
                    <a:pt x="980355" y="2095719"/>
                  </a:cubicBezTo>
                  <a:cubicBezTo>
                    <a:pt x="1014427" y="2045643"/>
                    <a:pt x="1031463" y="1977757"/>
                    <a:pt x="1031463" y="1892060"/>
                  </a:cubicBezTo>
                  <a:cubicBezTo>
                    <a:pt x="1031463" y="1810493"/>
                    <a:pt x="1015717" y="1746220"/>
                    <a:pt x="984226" y="1699241"/>
                  </a:cubicBezTo>
                  <a:cubicBezTo>
                    <a:pt x="952735" y="1652263"/>
                    <a:pt x="904982" y="1628774"/>
                    <a:pt x="840968" y="1628774"/>
                  </a:cubicBezTo>
                  <a:close/>
                  <a:moveTo>
                    <a:pt x="1125936" y="854402"/>
                  </a:moveTo>
                  <a:cubicBezTo>
                    <a:pt x="984485" y="854402"/>
                    <a:pt x="869619" y="900607"/>
                    <a:pt x="781341" y="993015"/>
                  </a:cubicBezTo>
                  <a:cubicBezTo>
                    <a:pt x="693063" y="1085423"/>
                    <a:pt x="644277" y="1207516"/>
                    <a:pt x="634985" y="1359292"/>
                  </a:cubicBezTo>
                  <a:lnTo>
                    <a:pt x="644277" y="1359292"/>
                  </a:lnTo>
                  <a:cubicBezTo>
                    <a:pt x="722489" y="1264045"/>
                    <a:pt x="825964" y="1204515"/>
                    <a:pt x="954703" y="1180703"/>
                  </a:cubicBezTo>
                  <a:lnTo>
                    <a:pt x="1063383" y="1171269"/>
                  </a:lnTo>
                  <a:lnTo>
                    <a:pt x="1066661" y="1149790"/>
                  </a:lnTo>
                  <a:cubicBezTo>
                    <a:pt x="1085843" y="1056049"/>
                    <a:pt x="1114133" y="965627"/>
                    <a:pt x="1150567" y="879487"/>
                  </a:cubicBezTo>
                  <a:lnTo>
                    <a:pt x="1161662" y="856455"/>
                  </a:lnTo>
                  <a:close/>
                  <a:moveTo>
                    <a:pt x="2477405" y="0"/>
                  </a:moveTo>
                  <a:cubicBezTo>
                    <a:pt x="3272695" y="0"/>
                    <a:pt x="3917405" y="644710"/>
                    <a:pt x="3917405" y="1440000"/>
                  </a:cubicBezTo>
                  <a:cubicBezTo>
                    <a:pt x="3917405" y="2235290"/>
                    <a:pt x="3272695" y="2880000"/>
                    <a:pt x="2477405" y="2880000"/>
                  </a:cubicBezTo>
                  <a:cubicBezTo>
                    <a:pt x="2079760" y="2880000"/>
                    <a:pt x="1719760" y="2718823"/>
                    <a:pt x="1459171" y="2458234"/>
                  </a:cubicBezTo>
                  <a:lnTo>
                    <a:pt x="1435050" y="2431694"/>
                  </a:lnTo>
                  <a:lnTo>
                    <a:pt x="1431426" y="2435862"/>
                  </a:lnTo>
                  <a:cubicBezTo>
                    <a:pt x="1382899" y="2484261"/>
                    <a:pt x="1327273" y="2526012"/>
                    <a:pt x="1264549" y="2561117"/>
                  </a:cubicBezTo>
                  <a:cubicBezTo>
                    <a:pt x="1139101" y="2631326"/>
                    <a:pt x="999972" y="2666431"/>
                    <a:pt x="847163" y="2666431"/>
                  </a:cubicBezTo>
                  <a:cubicBezTo>
                    <a:pt x="575616" y="2666431"/>
                    <a:pt x="366536" y="2576088"/>
                    <a:pt x="219922" y="2395401"/>
                  </a:cubicBezTo>
                  <a:cubicBezTo>
                    <a:pt x="73308" y="2214714"/>
                    <a:pt x="0" y="1959172"/>
                    <a:pt x="0" y="1628774"/>
                  </a:cubicBezTo>
                  <a:cubicBezTo>
                    <a:pt x="0" y="1378910"/>
                    <a:pt x="44398" y="1157182"/>
                    <a:pt x="133192" y="963589"/>
                  </a:cubicBezTo>
                  <a:cubicBezTo>
                    <a:pt x="221987" y="769996"/>
                    <a:pt x="346661" y="623123"/>
                    <a:pt x="507214" y="522971"/>
                  </a:cubicBezTo>
                  <a:cubicBezTo>
                    <a:pt x="667767" y="422819"/>
                    <a:pt x="858520" y="372743"/>
                    <a:pt x="1079474" y="372743"/>
                  </a:cubicBezTo>
                  <a:cubicBezTo>
                    <a:pt x="1206471" y="372743"/>
                    <a:pt x="1314883" y="383488"/>
                    <a:pt x="1404710" y="404977"/>
                  </a:cubicBezTo>
                  <a:lnTo>
                    <a:pt x="1459555" y="421418"/>
                  </a:lnTo>
                  <a:lnTo>
                    <a:pt x="1561431" y="328826"/>
                  </a:lnTo>
                  <a:cubicBezTo>
                    <a:pt x="1810348" y="123402"/>
                    <a:pt x="2129466" y="0"/>
                    <a:pt x="2477405" y="0"/>
                  </a:cubicBezTo>
                  <a:close/>
                </a:path>
              </a:pathLst>
            </a:custGeom>
            <a:solidFill>
              <a:schemeClr val="bg1"/>
            </a:solidFill>
            <a:ln w="76200">
              <a:solidFill>
                <a:schemeClr val="accent5">
                  <a:lumMod val="50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chemeClr val="accent5">
                      <a:lumMod val="50000"/>
                    </a:schemeClr>
                  </a:solidFill>
                </a:ln>
                <a:solidFill>
                  <a:schemeClr val="bg1"/>
                </a:solidFill>
                <a:latin typeface="Segoe UI Black" panose="020B0A02040204020203" pitchFamily="34" charset="0"/>
              </a:endParaRPr>
            </a:p>
          </p:txBody>
        </p:sp>
        <p:sp>
          <p:nvSpPr>
            <p:cNvPr id="38" name="フローチャート: 結合子 37">
              <a:extLst>
                <a:ext uri="{FF2B5EF4-FFF2-40B4-BE49-F238E27FC236}">
                  <a16:creationId xmlns:a16="http://schemas.microsoft.com/office/drawing/2014/main" id="{5933925E-0601-35E8-9446-91653F38DA3B}"/>
                </a:ext>
              </a:extLst>
            </p:cNvPr>
            <p:cNvSpPr/>
            <p:nvPr/>
          </p:nvSpPr>
          <p:spPr>
            <a:xfrm>
              <a:off x="1315276" y="2456314"/>
              <a:ext cx="2628000" cy="2628000"/>
            </a:xfrm>
            <a:prstGeom prst="flowChartConnector">
              <a:avLst/>
            </a:prstGeom>
            <a:solidFill>
              <a:schemeClr val="accent5">
                <a:lumMod val="50000"/>
              </a:schemeClr>
            </a:solid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41">
            <a:extLst>
              <a:ext uri="{FF2B5EF4-FFF2-40B4-BE49-F238E27FC236}">
                <a16:creationId xmlns:a16="http://schemas.microsoft.com/office/drawing/2014/main" id="{47969E03-B7D6-29A2-F415-FD4A3AEDD6E5}"/>
              </a:ext>
            </a:extLst>
          </p:cNvPr>
          <p:cNvSpPr txBox="1"/>
          <p:nvPr/>
        </p:nvSpPr>
        <p:spPr>
          <a:xfrm>
            <a:off x="1478910" y="3097954"/>
            <a:ext cx="2116347" cy="1631216"/>
          </a:xfrm>
          <a:prstGeom prst="rect">
            <a:avLst/>
          </a:prstGeom>
          <a:noFill/>
        </p:spPr>
        <p:txBody>
          <a:bodyPr wrap="square" rtlCol="0">
            <a:spAutoFit/>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目安：</a:t>
            </a:r>
            <a:r>
              <a:rPr kumimoji="1" lang="en-US" altLang="ja-JP" b="1" dirty="0">
                <a:solidFill>
                  <a:schemeClr val="bg1"/>
                </a:solidFill>
                <a:latin typeface="BIZ UDPゴシック" panose="020B0400000000000000" pitchFamily="50" charset="-128"/>
                <a:ea typeface="BIZ UDPゴシック" panose="020B0400000000000000" pitchFamily="50" charset="-128"/>
              </a:rPr>
              <a:t>3</a:t>
            </a:r>
            <a:r>
              <a:rPr kumimoji="1" lang="ja-JP" altLang="en-US" b="1" dirty="0">
                <a:solidFill>
                  <a:schemeClr val="bg1"/>
                </a:solidFill>
                <a:latin typeface="BIZ UDPゴシック" panose="020B0400000000000000" pitchFamily="50" charset="-128"/>
                <a:ea typeface="BIZ UDPゴシック" panose="020B0400000000000000" pitchFamily="50" charset="-128"/>
              </a:rPr>
              <a:t>ヶ月</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a:t>
            </a:r>
            <a:r>
              <a:rPr kumimoji="1" lang="en-US" altLang="zh-TW" sz="1400" dirty="0">
                <a:solidFill>
                  <a:schemeClr val="bg1"/>
                </a:solidFill>
                <a:latin typeface="BIZ UDPゴシック" panose="020B0400000000000000" pitchFamily="50" charset="-128"/>
                <a:ea typeface="BIZ UDPゴシック" panose="020B0400000000000000" pitchFamily="50" charset="-128"/>
              </a:rPr>
              <a:t>STEP 7</a:t>
            </a:r>
            <a:r>
              <a:rPr kumimoji="1" lang="ja-JP" altLang="en-US" sz="1400" dirty="0">
                <a:solidFill>
                  <a:schemeClr val="bg1"/>
                </a:solidFill>
                <a:latin typeface="BIZ UDPゴシック" panose="020B0400000000000000" pitchFamily="50" charset="-128"/>
                <a:ea typeface="BIZ UDPゴシック" panose="020B0400000000000000" pitchFamily="50" charset="-128"/>
              </a:rPr>
              <a:t>と並行）</a:t>
            </a:r>
            <a:endParaRPr kumimoji="1" lang="en-US" altLang="zh-TW" sz="1400"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研究資金・外部委託の検討</a:t>
            </a:r>
          </a:p>
        </p:txBody>
      </p:sp>
      <p:cxnSp>
        <p:nvCxnSpPr>
          <p:cNvPr id="43" name="直線コネクタ 42">
            <a:extLst>
              <a:ext uri="{FF2B5EF4-FFF2-40B4-BE49-F238E27FC236}">
                <a16:creationId xmlns:a16="http://schemas.microsoft.com/office/drawing/2014/main" id="{DF3819F7-9102-233A-9AFC-F7B9084F1138}"/>
              </a:ext>
            </a:extLst>
          </p:cNvPr>
          <p:cNvCxnSpPr>
            <a:cxnSpLocks/>
          </p:cNvCxnSpPr>
          <p:nvPr/>
        </p:nvCxnSpPr>
        <p:spPr>
          <a:xfrm flipV="1">
            <a:off x="1412532" y="3539928"/>
            <a:ext cx="2396654" cy="903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4" name="グループ化 13">
            <a:extLst>
              <a:ext uri="{FF2B5EF4-FFF2-40B4-BE49-F238E27FC236}">
                <a16:creationId xmlns:a16="http://schemas.microsoft.com/office/drawing/2014/main" id="{F03753ED-D2BD-AE11-7AED-5349AD084A12}"/>
              </a:ext>
            </a:extLst>
          </p:cNvPr>
          <p:cNvGrpSpPr/>
          <p:nvPr/>
        </p:nvGrpSpPr>
        <p:grpSpPr>
          <a:xfrm>
            <a:off x="-1" y="0"/>
            <a:ext cx="7740000" cy="900000"/>
            <a:chOff x="-1" y="0"/>
            <a:chExt cx="7740000" cy="900000"/>
          </a:xfrm>
        </p:grpSpPr>
        <p:sp>
          <p:nvSpPr>
            <p:cNvPr id="2" name="フリーフォーム: 図形 1">
              <a:extLst>
                <a:ext uri="{FF2B5EF4-FFF2-40B4-BE49-F238E27FC236}">
                  <a16:creationId xmlns:a16="http://schemas.microsoft.com/office/drawing/2014/main" id="{01498878-267E-AB93-24EA-A58234DB6CA2}"/>
                </a:ext>
              </a:extLst>
            </p:cNvPr>
            <p:cNvSpPr/>
            <p:nvPr/>
          </p:nvSpPr>
          <p:spPr>
            <a:xfrm>
              <a:off x="-1" y="0"/>
              <a:ext cx="7740000" cy="900000"/>
            </a:xfrm>
            <a:custGeom>
              <a:avLst/>
              <a:gdLst>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5" fmla="*/ 0 w 6277512"/>
                <a:gd name="connsiteY5" fmla="*/ 0 h 914400"/>
                <a:gd name="connsiteX0" fmla="*/ 0 w 6282828"/>
                <a:gd name="connsiteY0" fmla="*/ 0 h 914400"/>
                <a:gd name="connsiteX1" fmla="*/ 5363112 w 6282828"/>
                <a:gd name="connsiteY1" fmla="*/ 0 h 914400"/>
                <a:gd name="connsiteX2" fmla="*/ 6282828 w 6282828"/>
                <a:gd name="connsiteY2" fmla="*/ 0 h 914400"/>
                <a:gd name="connsiteX3" fmla="*/ 5363112 w 6282828"/>
                <a:gd name="connsiteY3" fmla="*/ 914400 h 914400"/>
                <a:gd name="connsiteX4" fmla="*/ 0 w 6282828"/>
                <a:gd name="connsiteY4" fmla="*/ 914400 h 914400"/>
                <a:gd name="connsiteX5" fmla="*/ 0 w 6282828"/>
                <a:gd name="connsiteY5" fmla="*/ 0 h 914400"/>
                <a:gd name="connsiteX0" fmla="*/ 0 w 6282845"/>
                <a:gd name="connsiteY0" fmla="*/ 0 h 914400"/>
                <a:gd name="connsiteX1" fmla="*/ 5363112 w 6282845"/>
                <a:gd name="connsiteY1" fmla="*/ 0 h 914400"/>
                <a:gd name="connsiteX2" fmla="*/ 6282828 w 6282845"/>
                <a:gd name="connsiteY2" fmla="*/ 0 h 914400"/>
                <a:gd name="connsiteX3" fmla="*/ 5363112 w 6282845"/>
                <a:gd name="connsiteY3" fmla="*/ 914400 h 914400"/>
                <a:gd name="connsiteX4" fmla="*/ 0 w 6282845"/>
                <a:gd name="connsiteY4" fmla="*/ 914400 h 914400"/>
                <a:gd name="connsiteX5" fmla="*/ 0 w 6282845"/>
                <a:gd name="connsiteY5" fmla="*/ 0 h 914400"/>
                <a:gd name="connsiteX0" fmla="*/ 0 w 6282870"/>
                <a:gd name="connsiteY0" fmla="*/ 0 h 914400"/>
                <a:gd name="connsiteX1" fmla="*/ 5363112 w 6282870"/>
                <a:gd name="connsiteY1" fmla="*/ 0 h 914400"/>
                <a:gd name="connsiteX2" fmla="*/ 6282828 w 6282870"/>
                <a:gd name="connsiteY2" fmla="*/ 0 h 914400"/>
                <a:gd name="connsiteX3" fmla="*/ 5363112 w 6282870"/>
                <a:gd name="connsiteY3" fmla="*/ 914400 h 914400"/>
                <a:gd name="connsiteX4" fmla="*/ 0 w 6282870"/>
                <a:gd name="connsiteY4" fmla="*/ 914400 h 914400"/>
                <a:gd name="connsiteX5" fmla="*/ 0 w 628287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870" h="914400">
                  <a:moveTo>
                    <a:pt x="0" y="0"/>
                  </a:moveTo>
                  <a:lnTo>
                    <a:pt x="5363112" y="0"/>
                  </a:lnTo>
                  <a:lnTo>
                    <a:pt x="6282828" y="0"/>
                  </a:lnTo>
                  <a:cubicBezTo>
                    <a:pt x="6286372" y="400493"/>
                    <a:pt x="6068394" y="903103"/>
                    <a:pt x="5363112" y="914400"/>
                  </a:cubicBezTo>
                  <a:lnTo>
                    <a:pt x="0" y="914400"/>
                  </a:ln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四角形: 角を丸くする 2">
              <a:hlinkClick r:id="rId2" action="ppaction://hlinksldjump"/>
              <a:extLst>
                <a:ext uri="{FF2B5EF4-FFF2-40B4-BE49-F238E27FC236}">
                  <a16:creationId xmlns:a16="http://schemas.microsoft.com/office/drawing/2014/main" id="{A59BA0E7-57AE-699F-052C-958820104FBC}"/>
                </a:ext>
              </a:extLst>
            </p:cNvPr>
            <p:cNvSpPr/>
            <p:nvPr/>
          </p:nvSpPr>
          <p:spPr>
            <a:xfrm>
              <a:off x="3409565" y="199344"/>
              <a:ext cx="1035273" cy="540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5">
                      <a:lumMod val="50000"/>
                    </a:schemeClr>
                  </a:solidFill>
                  <a:latin typeface="BIZ UDPゴシック" panose="020B0400000000000000" pitchFamily="50" charset="-128"/>
                  <a:ea typeface="BIZ UDPゴシック" panose="020B0400000000000000" pitchFamily="50" charset="-128"/>
                </a:rPr>
                <a:t>STEP 6</a:t>
              </a:r>
              <a:endParaRPr kumimoji="1" lang="ja-JP" altLang="en-US" b="1"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4" name="フローチャート: 結合子 3">
              <a:hlinkClick r:id="rId3" action="ppaction://hlinksldjump"/>
              <a:extLst>
                <a:ext uri="{FF2B5EF4-FFF2-40B4-BE49-F238E27FC236}">
                  <a16:creationId xmlns:a16="http://schemas.microsoft.com/office/drawing/2014/main" id="{343F1950-CC56-9BCC-D83A-BB9C00D904FA}"/>
                </a:ext>
              </a:extLst>
            </p:cNvPr>
            <p:cNvSpPr/>
            <p:nvPr/>
          </p:nvSpPr>
          <p:spPr>
            <a:xfrm>
              <a:off x="812497" y="205791"/>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2</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5" name="フローチャート: 結合子 4">
              <a:hlinkClick r:id="rId4" action="ppaction://hlinksldjump"/>
              <a:extLst>
                <a:ext uri="{FF2B5EF4-FFF2-40B4-BE49-F238E27FC236}">
                  <a16:creationId xmlns:a16="http://schemas.microsoft.com/office/drawing/2014/main" id="{C4BB7350-D5F4-A3A9-F6BA-158F0CED2883}"/>
                </a:ext>
              </a:extLst>
            </p:cNvPr>
            <p:cNvSpPr/>
            <p:nvPr/>
          </p:nvSpPr>
          <p:spPr>
            <a:xfrm>
              <a:off x="1466635" y="205791"/>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3</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6" name="フローチャート: 結合子 5">
              <a:hlinkClick r:id="rId5" action="ppaction://hlinksldjump"/>
              <a:extLst>
                <a:ext uri="{FF2B5EF4-FFF2-40B4-BE49-F238E27FC236}">
                  <a16:creationId xmlns:a16="http://schemas.microsoft.com/office/drawing/2014/main" id="{43768D04-0BBC-9044-3F0E-4F1349F5065D}"/>
                </a:ext>
              </a:extLst>
            </p:cNvPr>
            <p:cNvSpPr/>
            <p:nvPr/>
          </p:nvSpPr>
          <p:spPr>
            <a:xfrm>
              <a:off x="2114055" y="2042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4</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7" name="フローチャート: 結合子 6">
              <a:hlinkClick r:id="rId6" action="ppaction://hlinksldjump"/>
              <a:extLst>
                <a:ext uri="{FF2B5EF4-FFF2-40B4-BE49-F238E27FC236}">
                  <a16:creationId xmlns:a16="http://schemas.microsoft.com/office/drawing/2014/main" id="{C37C0EDF-7FDD-4B36-7533-0062251ED1B0}"/>
                </a:ext>
              </a:extLst>
            </p:cNvPr>
            <p:cNvSpPr/>
            <p:nvPr/>
          </p:nvSpPr>
          <p:spPr>
            <a:xfrm>
              <a:off x="2762145" y="205791"/>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5</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8" name="フローチャート: 結合子 7">
              <a:hlinkClick r:id="rId7" action="ppaction://hlinksldjump"/>
              <a:extLst>
                <a:ext uri="{FF2B5EF4-FFF2-40B4-BE49-F238E27FC236}">
                  <a16:creationId xmlns:a16="http://schemas.microsoft.com/office/drawing/2014/main" id="{7A332BC0-1C8B-02D4-609A-5CD63D28D7F1}"/>
                </a:ext>
              </a:extLst>
            </p:cNvPr>
            <p:cNvSpPr/>
            <p:nvPr/>
          </p:nvSpPr>
          <p:spPr>
            <a:xfrm>
              <a:off x="165077" y="205791"/>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1</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9" name="フローチャート: 結合子 8">
              <a:hlinkClick r:id="rId8" action="ppaction://hlinksldjump"/>
              <a:extLst>
                <a:ext uri="{FF2B5EF4-FFF2-40B4-BE49-F238E27FC236}">
                  <a16:creationId xmlns:a16="http://schemas.microsoft.com/office/drawing/2014/main" id="{89CF9F14-2002-4FAD-30F3-2D9F3D0365D5}"/>
                </a:ext>
              </a:extLst>
            </p:cNvPr>
            <p:cNvSpPr/>
            <p:nvPr/>
          </p:nvSpPr>
          <p:spPr>
            <a:xfrm>
              <a:off x="5199678"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8</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0" name="フローチャート: 結合子 9">
              <a:hlinkClick r:id="rId9" action="ppaction://hlinksldjump"/>
              <a:extLst>
                <a:ext uri="{FF2B5EF4-FFF2-40B4-BE49-F238E27FC236}">
                  <a16:creationId xmlns:a16="http://schemas.microsoft.com/office/drawing/2014/main" id="{0CD9A8AA-FD33-3A18-37F8-78905F4694A4}"/>
                </a:ext>
              </a:extLst>
            </p:cNvPr>
            <p:cNvSpPr/>
            <p:nvPr/>
          </p:nvSpPr>
          <p:spPr>
            <a:xfrm>
              <a:off x="4552258"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7</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1" name="フローチャート: 結合子 10">
              <a:hlinkClick r:id="rId10" action="ppaction://hlinksldjump"/>
              <a:extLst>
                <a:ext uri="{FF2B5EF4-FFF2-40B4-BE49-F238E27FC236}">
                  <a16:creationId xmlns:a16="http://schemas.microsoft.com/office/drawing/2014/main" id="{1945F190-AEFD-1548-5DE3-39126B11E8BE}"/>
                </a:ext>
              </a:extLst>
            </p:cNvPr>
            <p:cNvSpPr/>
            <p:nvPr/>
          </p:nvSpPr>
          <p:spPr>
            <a:xfrm>
              <a:off x="584709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9</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3" name="フローチャート: 結合子 12">
              <a:hlinkClick r:id="rId11" action="ppaction://hlinksldjump"/>
              <a:extLst>
                <a:ext uri="{FF2B5EF4-FFF2-40B4-BE49-F238E27FC236}">
                  <a16:creationId xmlns:a16="http://schemas.microsoft.com/office/drawing/2014/main" id="{47727895-1D1C-5654-7962-F09C85C3F51C}"/>
                </a:ext>
              </a:extLst>
            </p:cNvPr>
            <p:cNvSpPr/>
            <p:nvPr/>
          </p:nvSpPr>
          <p:spPr>
            <a:xfrm>
              <a:off x="649451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b="1" dirty="0">
                  <a:solidFill>
                    <a:schemeClr val="bg2">
                      <a:lumMod val="90000"/>
                    </a:schemeClr>
                  </a:solidFill>
                  <a:latin typeface="BIZ UDPゴシック" panose="020B0400000000000000" pitchFamily="50" charset="-128"/>
                  <a:ea typeface="BIZ UDPゴシック" panose="020B0400000000000000" pitchFamily="50" charset="-128"/>
                </a:rPr>
                <a:t>10</a:t>
              </a:r>
              <a:endParaRPr kumimoji="1" lang="ja-JP" altLang="en-US" sz="1600" b="1" dirty="0">
                <a:solidFill>
                  <a:schemeClr val="bg2">
                    <a:lumMod val="90000"/>
                  </a:schemeClr>
                </a:solidFill>
                <a:latin typeface="BIZ UDPゴシック" panose="020B0400000000000000" pitchFamily="50" charset="-128"/>
                <a:ea typeface="BIZ UDPゴシック" panose="020B0400000000000000" pitchFamily="50" charset="-128"/>
              </a:endParaRPr>
            </a:p>
          </p:txBody>
        </p:sp>
      </p:grpSp>
      <p:sp>
        <p:nvSpPr>
          <p:cNvPr id="12" name="スライド番号プレースホルダー 11">
            <a:extLst>
              <a:ext uri="{FF2B5EF4-FFF2-40B4-BE49-F238E27FC236}">
                <a16:creationId xmlns:a16="http://schemas.microsoft.com/office/drawing/2014/main" id="{E702B6CE-DB38-BA29-73B2-87066ACC1917}"/>
              </a:ext>
            </a:extLst>
          </p:cNvPr>
          <p:cNvSpPr>
            <a:spLocks noGrp="1"/>
          </p:cNvSpPr>
          <p:nvPr>
            <p:ph type="sldNum" sz="quarter" idx="12"/>
          </p:nvPr>
        </p:nvSpPr>
        <p:spPr>
          <a:xfrm>
            <a:off x="9396452" y="6483130"/>
            <a:ext cx="2743200" cy="365125"/>
          </a:xfrm>
        </p:spPr>
        <p:txBody>
          <a:bodyPr/>
          <a:lstStyle/>
          <a:p>
            <a:fld id="{16BB9C2D-C3C8-4FA1-A4EC-65CAF1B033D9}" type="slidenum">
              <a:rPr kumimoji="1" lang="ja-JP" altLang="en-US" smtClean="0"/>
              <a:t>23</a:t>
            </a:fld>
            <a:endParaRPr kumimoji="1" lang="ja-JP" altLang="en-US" dirty="0"/>
          </a:p>
        </p:txBody>
      </p:sp>
    </p:spTree>
    <p:extLst>
      <p:ext uri="{BB962C8B-B14F-4D97-AF65-F5344CB8AC3E}">
        <p14:creationId xmlns:p14="http://schemas.microsoft.com/office/powerpoint/2010/main" val="3034610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7660B43B-FBC1-BB30-DB67-4E508191583A}"/>
              </a:ext>
            </a:extLst>
          </p:cNvPr>
          <p:cNvGrpSpPr/>
          <p:nvPr/>
        </p:nvGrpSpPr>
        <p:grpSpPr>
          <a:xfrm>
            <a:off x="187200" y="2444633"/>
            <a:ext cx="3827019" cy="2880000"/>
            <a:chOff x="267706" y="2659689"/>
            <a:chExt cx="3827019" cy="2880000"/>
          </a:xfrm>
        </p:grpSpPr>
        <p:sp>
          <p:nvSpPr>
            <p:cNvPr id="19" name="テキスト ボックス 18">
              <a:extLst>
                <a:ext uri="{FF2B5EF4-FFF2-40B4-BE49-F238E27FC236}">
                  <a16:creationId xmlns:a16="http://schemas.microsoft.com/office/drawing/2014/main" id="{D3D8523F-D3E8-15C7-49ED-02CA0E3D35E7}"/>
                </a:ext>
              </a:extLst>
            </p:cNvPr>
            <p:cNvSpPr txBox="1"/>
            <p:nvPr/>
          </p:nvSpPr>
          <p:spPr>
            <a:xfrm>
              <a:off x="267706" y="2659689"/>
              <a:ext cx="3827019" cy="2880000"/>
            </a:xfrm>
            <a:custGeom>
              <a:avLst/>
              <a:gdLst/>
              <a:ahLst/>
              <a:cxnLst/>
              <a:rect l="l" t="t" r="r" b="b"/>
              <a:pathLst>
                <a:path w="3827019" h="2880000">
                  <a:moveTo>
                    <a:pt x="2387019" y="0"/>
                  </a:moveTo>
                  <a:cubicBezTo>
                    <a:pt x="3182309" y="0"/>
                    <a:pt x="3827019" y="644710"/>
                    <a:pt x="3827019" y="1440000"/>
                  </a:cubicBezTo>
                  <a:cubicBezTo>
                    <a:pt x="3827019" y="2235290"/>
                    <a:pt x="3182309" y="2880000"/>
                    <a:pt x="2387019" y="2880000"/>
                  </a:cubicBezTo>
                  <a:cubicBezTo>
                    <a:pt x="1840257" y="2880000"/>
                    <a:pt x="1364668" y="2575274"/>
                    <a:pt x="1120819" y="2126390"/>
                  </a:cubicBezTo>
                  <a:lnTo>
                    <a:pt x="1079942" y="2041533"/>
                  </a:lnTo>
                  <a:lnTo>
                    <a:pt x="1017330" y="2289243"/>
                  </a:lnTo>
                  <a:cubicBezTo>
                    <a:pt x="994744" y="2392622"/>
                    <a:pt x="974675" y="2500066"/>
                    <a:pt x="957123" y="2611575"/>
                  </a:cubicBezTo>
                  <a:lnTo>
                    <a:pt x="271030" y="2611575"/>
                  </a:lnTo>
                  <a:cubicBezTo>
                    <a:pt x="302005" y="2408173"/>
                    <a:pt x="345886" y="2218711"/>
                    <a:pt x="402673" y="2043186"/>
                  </a:cubicBezTo>
                  <a:cubicBezTo>
                    <a:pt x="459460" y="1867662"/>
                    <a:pt x="527347" y="1698333"/>
                    <a:pt x="606333" y="1535199"/>
                  </a:cubicBezTo>
                  <a:cubicBezTo>
                    <a:pt x="685318" y="1372065"/>
                    <a:pt x="805346" y="1161952"/>
                    <a:pt x="966415" y="904861"/>
                  </a:cubicBezTo>
                  <a:lnTo>
                    <a:pt x="0" y="904861"/>
                  </a:lnTo>
                  <a:lnTo>
                    <a:pt x="0" y="390678"/>
                  </a:lnTo>
                  <a:lnTo>
                    <a:pt x="1402991" y="390678"/>
                  </a:lnTo>
                  <a:lnTo>
                    <a:pt x="1471045" y="328826"/>
                  </a:lnTo>
                  <a:cubicBezTo>
                    <a:pt x="1719962" y="123402"/>
                    <a:pt x="2039080" y="0"/>
                    <a:pt x="2387019" y="0"/>
                  </a:cubicBezTo>
                  <a:close/>
                </a:path>
              </a:pathLst>
            </a:custGeom>
            <a:solidFill>
              <a:schemeClr val="bg1"/>
            </a:solidFill>
            <a:ln w="76200">
              <a:solidFill>
                <a:srgbClr val="002060"/>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rgbClr val="002060"/>
                  </a:solidFill>
                </a:ln>
                <a:solidFill>
                  <a:schemeClr val="bg1"/>
                </a:solidFill>
                <a:latin typeface="Segoe UI Black" panose="020B0A02040204020203" pitchFamily="34" charset="0"/>
              </a:endParaRPr>
            </a:p>
          </p:txBody>
        </p:sp>
        <p:sp>
          <p:nvSpPr>
            <p:cNvPr id="15" name="フローチャート: 結合子 14">
              <a:extLst>
                <a:ext uri="{FF2B5EF4-FFF2-40B4-BE49-F238E27FC236}">
                  <a16:creationId xmlns:a16="http://schemas.microsoft.com/office/drawing/2014/main" id="{6961AF53-3BAB-B3A9-1040-EC36A0D321CA}"/>
                </a:ext>
              </a:extLst>
            </p:cNvPr>
            <p:cNvSpPr/>
            <p:nvPr/>
          </p:nvSpPr>
          <p:spPr>
            <a:xfrm>
              <a:off x="1340725" y="2785689"/>
              <a:ext cx="2628000" cy="2628000"/>
            </a:xfrm>
            <a:prstGeom prst="flowChartConnector">
              <a:avLst/>
            </a:prstGeom>
            <a:solidFill>
              <a:srgbClr val="002060"/>
            </a:solid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四角形: 角を丸くする 21">
            <a:extLst>
              <a:ext uri="{FF2B5EF4-FFF2-40B4-BE49-F238E27FC236}">
                <a16:creationId xmlns:a16="http://schemas.microsoft.com/office/drawing/2014/main" id="{3A6154A4-86A2-7DB9-5E00-6348C90CDC42}"/>
              </a:ext>
            </a:extLst>
          </p:cNvPr>
          <p:cNvSpPr/>
          <p:nvPr/>
        </p:nvSpPr>
        <p:spPr>
          <a:xfrm>
            <a:off x="4148060" y="1113744"/>
            <a:ext cx="2529444" cy="5530663"/>
          </a:xfrm>
          <a:prstGeom prst="roundRect">
            <a:avLst>
              <a:gd name="adj" fmla="val 6766"/>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325CF24F-E25B-DF50-419E-2FDA5E5E1919}"/>
              </a:ext>
            </a:extLst>
          </p:cNvPr>
          <p:cNvSpPr/>
          <p:nvPr/>
        </p:nvSpPr>
        <p:spPr>
          <a:xfrm>
            <a:off x="4226512" y="1193579"/>
            <a:ext cx="2374677" cy="5358713"/>
          </a:xfrm>
          <a:prstGeom prst="roundRect">
            <a:avLst>
              <a:gd name="adj" fmla="val 5381"/>
            </a:avLst>
          </a:prstGeom>
          <a:solidFill>
            <a:schemeClr val="tx2">
              <a:lumMod val="10000"/>
              <a:lumOff val="9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14A788E3-7883-FF74-11D5-5FE69B1D1F62}"/>
              </a:ext>
            </a:extLst>
          </p:cNvPr>
          <p:cNvSpPr txBox="1"/>
          <p:nvPr/>
        </p:nvSpPr>
        <p:spPr>
          <a:xfrm>
            <a:off x="4836303" y="1193579"/>
            <a:ext cx="1152958"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01</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8A08A09A-414D-62C1-3B7B-1B62A5DE5A3D}"/>
              </a:ext>
            </a:extLst>
          </p:cNvPr>
          <p:cNvSpPr txBox="1"/>
          <p:nvPr/>
        </p:nvSpPr>
        <p:spPr>
          <a:xfrm>
            <a:off x="4336635" y="2268565"/>
            <a:ext cx="2181051" cy="3647152"/>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介入研究の場合、保険の検討</a:t>
            </a:r>
          </a:p>
          <a:p>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a:rPr>
              <a:t>➤ </a:t>
            </a:r>
            <a:r>
              <a:rPr kumimoji="1" lang="ja-JP" altLang="en-US" sz="1100" b="1" dirty="0">
                <a:latin typeface="BIZ UDPゴシック" panose="020B0400000000000000" pitchFamily="50" charset="-128"/>
                <a:ea typeface="BIZ UDPゴシック"/>
              </a:rPr>
              <a:t>研究対象者向け補償</a:t>
            </a:r>
            <a:r>
              <a:rPr kumimoji="1" lang="ja-JP" altLang="en-US" sz="1100" dirty="0">
                <a:latin typeface="BIZ UDPゴシック" panose="020B0400000000000000" pitchFamily="50" charset="-128"/>
                <a:ea typeface="BIZ UDPゴシック"/>
              </a:rPr>
              <a:t>（</a:t>
            </a:r>
            <a:r>
              <a:rPr lang="ja-JP" altLang="en-US" sz="1100" dirty="0">
                <a:latin typeface="BIZ UDPゴシック" panose="020B0400000000000000" pitchFamily="50" charset="-128"/>
                <a:ea typeface="BIZ UDPゴシック"/>
              </a:rPr>
              <a:t>臨床研究</a:t>
            </a:r>
            <a:r>
              <a:rPr kumimoji="1" lang="ja-JP" altLang="en-US" sz="1100" dirty="0">
                <a:latin typeface="BIZ UDPゴシック" panose="020B0400000000000000" pitchFamily="50" charset="-128"/>
                <a:ea typeface="BIZ UDPゴシック"/>
              </a:rPr>
              <a:t>保険</a:t>
            </a:r>
            <a:r>
              <a:rPr lang="ja-JP" altLang="en-US" sz="1100" dirty="0">
                <a:latin typeface="BIZ UDPゴシック" panose="020B0400000000000000" pitchFamily="50" charset="-128"/>
                <a:ea typeface="BIZ UDPゴシック"/>
              </a:rPr>
              <a:t>）の要否を確</a:t>
            </a:r>
            <a:r>
              <a:rPr kumimoji="1" lang="ja-JP" altLang="en-US" sz="1100" dirty="0">
                <a:latin typeface="BIZ UDPゴシック" panose="020B0400000000000000" pitchFamily="50" charset="-128"/>
                <a:ea typeface="BIZ UDPゴシック"/>
              </a:rPr>
              <a:t>認</a:t>
            </a:r>
            <a:endParaRPr kumimoji="1" lang="en-US" altLang="ja-JP" sz="1100" dirty="0">
              <a:latin typeface="BIZ UDPゴシック" panose="020B0400000000000000" pitchFamily="50" charset="-128"/>
              <a:ea typeface="BIZ UDPゴシック"/>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a:rPr>
              <a:t>➤ 研究によって対象者が身体的被害（健康被害）を受けた場合に備える</a:t>
            </a:r>
            <a:r>
              <a:rPr lang="ja-JP" altLang="en-US" sz="1100" dirty="0">
                <a:latin typeface="BIZ UDPゴシック" panose="020B0400000000000000" pitchFamily="50" charset="-128"/>
                <a:ea typeface="BIZ UDPゴシック"/>
              </a:rPr>
              <a:t>補償</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a:rPr>
              <a:t>➤ </a:t>
            </a:r>
            <a:r>
              <a:rPr kumimoji="1" lang="ja-JP" altLang="en-US" sz="1100" b="1" dirty="0">
                <a:latin typeface="BIZ UDPゴシック" panose="020B0400000000000000" pitchFamily="50" charset="-128"/>
                <a:ea typeface="BIZ UDPゴシック"/>
              </a:rPr>
              <a:t>補償内容の一例： </a:t>
            </a:r>
            <a:r>
              <a:rPr kumimoji="1" lang="ja-JP" altLang="en-US" sz="1100" dirty="0">
                <a:latin typeface="BIZ UDPゴシック" panose="020B0400000000000000" pitchFamily="50" charset="-128"/>
                <a:ea typeface="BIZ UDPゴシック"/>
              </a:rPr>
              <a:t>医療費実費 入院費や通院費の補助</a:t>
            </a:r>
            <a:endParaRPr kumimoji="1" lang="en-US" altLang="ja-JP" sz="1100" dirty="0">
              <a:latin typeface="BIZ UDPゴシック" panose="020B0400000000000000" pitchFamily="50" charset="-128"/>
              <a:ea typeface="BIZ UDPゴシック"/>
            </a:endParaRPr>
          </a:p>
          <a:p>
            <a:endParaRPr lang="en-US" altLang="ja-JP" sz="1100" dirty="0">
              <a:latin typeface="BIZ UDPゴシック" panose="020B0400000000000000" pitchFamily="50" charset="-128"/>
              <a:ea typeface="BIZ UDPゴシック"/>
            </a:endParaRPr>
          </a:p>
          <a:p>
            <a:r>
              <a:rPr lang="ja-JP" altLang="en-US" sz="1100" dirty="0">
                <a:latin typeface="BIZ UDPゴシック" panose="020B0400000000000000" pitchFamily="50" charset="-128"/>
                <a:ea typeface="BIZ UDPゴシック"/>
              </a:rPr>
              <a:t>➤参考：「被験者の健康被害補償に関するガイドライン」</a:t>
            </a:r>
          </a:p>
          <a:p>
            <a:r>
              <a:rPr lang="en-US" altLang="ja-JP" sz="1100" dirty="0">
                <a:latin typeface="BIZ UDPゴシック" panose="020B0400000000000000" pitchFamily="50" charset="-128"/>
                <a:ea typeface="BIZ UDPゴシック"/>
              </a:rPr>
              <a:t>https://www.ihoken.or.jp/files/guideline/honbun-kaisetsu.pdf</a:t>
            </a:r>
            <a:endParaRPr lang="ja-JP" altLang="en-US" sz="1100" dirty="0">
              <a:latin typeface="BIZ UDPゴシック" panose="020B0400000000000000" pitchFamily="50" charset="-128"/>
              <a:ea typeface="BIZ UDPゴシック"/>
            </a:endParaRPr>
          </a:p>
        </p:txBody>
      </p:sp>
      <p:cxnSp>
        <p:nvCxnSpPr>
          <p:cNvPr id="26" name="直線コネクタ 25">
            <a:extLst>
              <a:ext uri="{FF2B5EF4-FFF2-40B4-BE49-F238E27FC236}">
                <a16:creationId xmlns:a16="http://schemas.microsoft.com/office/drawing/2014/main" id="{B7F839DE-5790-CC0E-6156-13CCF33E0B77}"/>
              </a:ext>
            </a:extLst>
          </p:cNvPr>
          <p:cNvCxnSpPr>
            <a:cxnSpLocks/>
          </p:cNvCxnSpPr>
          <p:nvPr/>
        </p:nvCxnSpPr>
        <p:spPr>
          <a:xfrm>
            <a:off x="4336635"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7" name="四角形: 角を丸くする 26">
            <a:extLst>
              <a:ext uri="{FF2B5EF4-FFF2-40B4-BE49-F238E27FC236}">
                <a16:creationId xmlns:a16="http://schemas.microsoft.com/office/drawing/2014/main" id="{FAED3C1E-4F8F-F638-FDAD-06E935A2F60F}"/>
              </a:ext>
            </a:extLst>
          </p:cNvPr>
          <p:cNvSpPr/>
          <p:nvPr/>
        </p:nvSpPr>
        <p:spPr>
          <a:xfrm>
            <a:off x="6825667" y="1113744"/>
            <a:ext cx="2529444" cy="5530663"/>
          </a:xfrm>
          <a:prstGeom prst="roundRect">
            <a:avLst>
              <a:gd name="adj" fmla="val 6766"/>
            </a:avLst>
          </a:prstGeom>
          <a:solidFill>
            <a:srgbClr val="BDD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7FC24471-A46E-0209-C825-BCE446DB5665}"/>
              </a:ext>
            </a:extLst>
          </p:cNvPr>
          <p:cNvSpPr/>
          <p:nvPr/>
        </p:nvSpPr>
        <p:spPr>
          <a:xfrm>
            <a:off x="6913888" y="1213117"/>
            <a:ext cx="2374677" cy="5358713"/>
          </a:xfrm>
          <a:prstGeom prst="roundRect">
            <a:avLst>
              <a:gd name="adj" fmla="val 5381"/>
            </a:avLst>
          </a:prstGeom>
          <a:solidFill>
            <a:srgbClr val="BDD8F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F1AECA0D-9E5E-BFF7-255B-70E830BF2C15}"/>
              </a:ext>
            </a:extLst>
          </p:cNvPr>
          <p:cNvSpPr txBox="1"/>
          <p:nvPr/>
        </p:nvSpPr>
        <p:spPr>
          <a:xfrm>
            <a:off x="7439829" y="1193579"/>
            <a:ext cx="1286799"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02</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B601A645-139F-9A30-2EB6-050CE11BE4B7}"/>
              </a:ext>
            </a:extLst>
          </p:cNvPr>
          <p:cNvSpPr txBox="1"/>
          <p:nvPr/>
        </p:nvSpPr>
        <p:spPr>
          <a:xfrm>
            <a:off x="7014242" y="2268565"/>
            <a:ext cx="2181051" cy="2462213"/>
          </a:xfrm>
          <a:prstGeom prst="rect">
            <a:avLst/>
          </a:prstGeom>
          <a:noFill/>
        </p:spPr>
        <p:txBody>
          <a:bodyPr wrap="square" lIns="91440" tIns="45720" rIns="91440" bIns="45720" rtlCol="0" anchor="t">
            <a:spAutoFit/>
          </a:bodyPr>
          <a:lstStyle/>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dirty="0">
                <a:solidFill>
                  <a:srgbClr val="FF0000"/>
                </a:solidFill>
                <a:latin typeface="BIZ UDPゴシック" panose="020B0400000000000000" pitchFamily="50" charset="-128"/>
                <a:ea typeface="BIZ UDPゴシック"/>
              </a:rPr>
              <a:t>👉　</a:t>
            </a:r>
            <a:r>
              <a:rPr lang="ja-JP" altLang="en-US" sz="1100" b="1" dirty="0">
                <a:latin typeface="BIZ UDPゴシック" panose="020B0400000000000000" pitchFamily="50" charset="-128"/>
                <a:ea typeface="BIZ UDPゴシック"/>
              </a:rPr>
              <a:t>補償・賠償範囲の検討</a:t>
            </a:r>
            <a:endParaRPr lang="en-US" altLang="ja-JP" sz="1100" b="1" dirty="0">
              <a:latin typeface="BIZ UDPゴシック" panose="020B0400000000000000" pitchFamily="50" charset="-128"/>
              <a:ea typeface="BIZ UDPゴシック"/>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研究において過失があったときに研究者や施設が法的責任を問われた場合に備える保険（賠償）。 </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対象者の被害に対して裁判などになった場合にも補償される。 </a:t>
            </a:r>
          </a:p>
        </p:txBody>
      </p:sp>
      <p:cxnSp>
        <p:nvCxnSpPr>
          <p:cNvPr id="31" name="直線コネクタ 30">
            <a:extLst>
              <a:ext uri="{FF2B5EF4-FFF2-40B4-BE49-F238E27FC236}">
                <a16:creationId xmlns:a16="http://schemas.microsoft.com/office/drawing/2014/main" id="{D2310EF5-28CD-51C5-0983-37E8753B3D49}"/>
              </a:ext>
            </a:extLst>
          </p:cNvPr>
          <p:cNvCxnSpPr>
            <a:cxnSpLocks/>
          </p:cNvCxnSpPr>
          <p:nvPr/>
        </p:nvCxnSpPr>
        <p:spPr>
          <a:xfrm>
            <a:off x="7014242"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2" name="四角形: 角を丸くする 31">
            <a:extLst>
              <a:ext uri="{FF2B5EF4-FFF2-40B4-BE49-F238E27FC236}">
                <a16:creationId xmlns:a16="http://schemas.microsoft.com/office/drawing/2014/main" id="{DB5DE5F3-0910-7A40-6E8A-C3C15D2347A7}"/>
              </a:ext>
            </a:extLst>
          </p:cNvPr>
          <p:cNvSpPr/>
          <p:nvPr/>
        </p:nvSpPr>
        <p:spPr>
          <a:xfrm>
            <a:off x="9488952" y="1125442"/>
            <a:ext cx="2529444" cy="5530663"/>
          </a:xfrm>
          <a:prstGeom prst="roundRect">
            <a:avLst>
              <a:gd name="adj" fmla="val 6766"/>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9D7C70CB-A5EB-EED6-062D-1FFAF6166F8C}"/>
              </a:ext>
            </a:extLst>
          </p:cNvPr>
          <p:cNvSpPr/>
          <p:nvPr/>
        </p:nvSpPr>
        <p:spPr>
          <a:xfrm>
            <a:off x="9567404" y="1205277"/>
            <a:ext cx="2374677" cy="5358713"/>
          </a:xfrm>
          <a:prstGeom prst="roundRect">
            <a:avLst>
              <a:gd name="adj" fmla="val 5381"/>
            </a:avLst>
          </a:prstGeom>
          <a:solidFill>
            <a:schemeClr val="tx2">
              <a:lumMod val="25000"/>
              <a:lumOff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190F669D-8D68-268C-1181-84298A90B39F}"/>
              </a:ext>
            </a:extLst>
          </p:cNvPr>
          <p:cNvSpPr txBox="1"/>
          <p:nvPr/>
        </p:nvSpPr>
        <p:spPr>
          <a:xfrm>
            <a:off x="10077292" y="1205277"/>
            <a:ext cx="1268631"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03</a:t>
            </a:r>
          </a:p>
        </p:txBody>
      </p:sp>
      <p:sp>
        <p:nvSpPr>
          <p:cNvPr id="35" name="テキスト ボックス 34">
            <a:extLst>
              <a:ext uri="{FF2B5EF4-FFF2-40B4-BE49-F238E27FC236}">
                <a16:creationId xmlns:a16="http://schemas.microsoft.com/office/drawing/2014/main" id="{92A18C29-74D8-C8F6-B864-ABD973EF7E66}"/>
              </a:ext>
            </a:extLst>
          </p:cNvPr>
          <p:cNvSpPr txBox="1"/>
          <p:nvPr/>
        </p:nvSpPr>
        <p:spPr>
          <a:xfrm>
            <a:off x="9677527" y="2280263"/>
            <a:ext cx="2181051" cy="4154984"/>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solidFill>
                  <a:srgbClr val="FF0000"/>
                </a:solidFill>
                <a:latin typeface="BIZ UDPゴシック" panose="020B0400000000000000" pitchFamily="50" charset="-128"/>
                <a:ea typeface="BIZ UDPゴシック"/>
              </a:rPr>
              <a:t>👉 </a:t>
            </a:r>
            <a:r>
              <a:rPr lang="en-US" altLang="zh-TW" sz="1100" b="1" dirty="0">
                <a:latin typeface="BIZ UDPゴシック" panose="020B0400000000000000" pitchFamily="50" charset="-128"/>
                <a:ea typeface="BIZ UDPゴシック"/>
              </a:rPr>
              <a:t>ARO</a:t>
            </a:r>
            <a:r>
              <a:rPr lang="zh-TW" altLang="en-US" sz="1100" b="1" dirty="0">
                <a:latin typeface="BIZ UDPゴシック" panose="020B0400000000000000" pitchFamily="50" charset="-128"/>
                <a:ea typeface="BIZ UDPゴシック" panose="020B0400000000000000" pitchFamily="50" charset="-128"/>
              </a:rPr>
              <a:t>、研究事務局、共同研究</a:t>
            </a:r>
            <a:r>
              <a:rPr lang="ja-JP" altLang="en-US" sz="1100" b="1" dirty="0">
                <a:latin typeface="BIZ UDPゴシック" panose="020B0400000000000000" pitchFamily="50" charset="-128"/>
                <a:ea typeface="BIZ UDPゴシック"/>
              </a:rPr>
              <a:t>者、</a:t>
            </a:r>
            <a:r>
              <a:rPr lang="zh-CN" altLang="en-US" sz="1100" b="1" dirty="0">
                <a:latin typeface="BIZ UDPゴシック" panose="020B0400000000000000" pitchFamily="50" charset="-128"/>
                <a:ea typeface="BIZ UDPゴシック" panose="020B0400000000000000" pitchFamily="50" charset="-128"/>
              </a:rPr>
              <a:t>保険会社／代理店</a:t>
            </a:r>
            <a:r>
              <a:rPr lang="ja-JP" altLang="en-US" sz="1100" b="1" dirty="0">
                <a:latin typeface="BIZ UDPゴシック" panose="020B0400000000000000" pitchFamily="50" charset="-128"/>
                <a:ea typeface="BIZ UDPゴシック"/>
              </a:rPr>
              <a:t>に相談</a:t>
            </a:r>
            <a:endParaRPr kumimoji="1" lang="en-US" altLang="ja-JP" sz="1100" dirty="0">
              <a:solidFill>
                <a:srgbClr val="FF0000"/>
              </a:solidFill>
              <a:latin typeface="BIZ UDPゴシック" panose="020B0400000000000000" pitchFamily="50" charset="-128"/>
              <a:ea typeface="BIZ UDPゴシック"/>
            </a:endParaRPr>
          </a:p>
          <a:p>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ポイント：</a:t>
            </a:r>
            <a:br>
              <a:rPr lang="ja-JP" altLang="en-US" sz="1100" dirty="0">
                <a:latin typeface="BIZ UDPゴシック" panose="020B0400000000000000" pitchFamily="50" charset="-128"/>
                <a:ea typeface="BIZ UDPゴシック" panose="020B0400000000000000" pitchFamily="50" charset="-128"/>
              </a:rPr>
            </a:br>
            <a:br>
              <a:rPr lang="ja-JP" altLang="en-US"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保険の加入は代表者（統括管理者</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研究代表者）が対応することで良い</a:t>
            </a:r>
            <a:endParaRPr lang="en-US" altLang="ja-JP" sz="1100" dirty="0">
              <a:latin typeface="BIZ UDPゴシック" panose="020B0400000000000000" pitchFamily="50" charset="-128"/>
              <a:ea typeface="BIZ UDPゴシック" panose="020B0400000000000000" pitchFamily="50" charset="-128"/>
            </a:endParaRPr>
          </a:p>
          <a:p>
            <a:pPr>
              <a:buNone/>
            </a:pPr>
            <a:endParaRPr lang="en-US" altLang="ja-JP" sz="1100" dirty="0">
              <a:latin typeface="BIZ UDPゴシック" panose="020B0400000000000000" pitchFamily="50" charset="-128"/>
              <a:ea typeface="BIZ UDPゴシック" panose="020B0400000000000000" pitchFamily="50" charset="-128"/>
            </a:endParaRPr>
          </a:p>
          <a:p>
            <a:pPr>
              <a:buNone/>
            </a:pPr>
            <a:r>
              <a:rPr lang="ja-JP" altLang="en-US" sz="1100"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介入研究（薬剤・機器・行動介入など）：</a:t>
            </a:r>
            <a:r>
              <a:rPr lang="ja-JP" altLang="en-US" sz="1100" dirty="0">
                <a:latin typeface="BIZ UDPゴシック" panose="020B0400000000000000" pitchFamily="50" charset="-128"/>
                <a:ea typeface="BIZ UDPゴシック" panose="020B0400000000000000" pitchFamily="50" charset="-128"/>
              </a:rPr>
              <a:t>加入を検討する</a:t>
            </a:r>
            <a:endParaRPr lang="en-US" altLang="ja-JP" sz="1100" dirty="0">
              <a:latin typeface="BIZ UDPゴシック" panose="020B0400000000000000" pitchFamily="50" charset="-128"/>
              <a:ea typeface="BIZ UDPゴシック" panose="020B0400000000000000" pitchFamily="50" charset="-128"/>
            </a:endParaRPr>
          </a:p>
          <a:p>
            <a:br>
              <a:rPr lang="ja-JP" altLang="en-US"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観察研究（通常診療範囲での調査）：</a:t>
            </a:r>
            <a:r>
              <a:rPr lang="ja-JP" altLang="en-US" sz="1100" dirty="0">
                <a:latin typeface="BIZ UDPゴシック" panose="020B0400000000000000" pitchFamily="50" charset="-128"/>
                <a:ea typeface="BIZ UDPゴシック" panose="020B0400000000000000" pitchFamily="50" charset="-128"/>
              </a:rPr>
              <a:t>原則不要だが施設の規定により加入を求められることあり</a:t>
            </a:r>
            <a:endParaRPr lang="en-US" altLang="ja-JP" sz="1100" dirty="0">
              <a:latin typeface="BIZ UDPゴシック" panose="020B0400000000000000" pitchFamily="50" charset="-128"/>
              <a:ea typeface="BIZ UDPゴシック" panose="020B0400000000000000" pitchFamily="50" charset="-128"/>
            </a:endParaRPr>
          </a:p>
          <a:p>
            <a:br>
              <a:rPr lang="ja-JP" altLang="en-US"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a:rPr>
              <a:t>🔹</a:t>
            </a:r>
            <a:r>
              <a:rPr lang="ja-JP" altLang="en-US" sz="1100" b="1" dirty="0">
                <a:latin typeface="BIZ UDPゴシック" panose="020B0400000000000000" pitchFamily="50" charset="-128"/>
                <a:ea typeface="BIZ UDPゴシック"/>
              </a:rPr>
              <a:t>残余検体・カルテ情報の解析：</a:t>
            </a:r>
            <a:r>
              <a:rPr lang="ja-JP" altLang="en-US" sz="1100" dirty="0">
                <a:latin typeface="BIZ UDPゴシック" panose="020B0400000000000000" pitchFamily="50" charset="-128"/>
                <a:ea typeface="BIZ UDPゴシック"/>
              </a:rPr>
              <a:t>保険加入は不要なことが多い</a:t>
            </a:r>
            <a:endParaRPr lang="en-US" altLang="ja-JP" sz="1100" dirty="0">
              <a:latin typeface="BIZ UDPゴシック" panose="020B0400000000000000" pitchFamily="50" charset="-128"/>
              <a:ea typeface="BIZ UDPゴシック"/>
            </a:endParaRPr>
          </a:p>
          <a:p>
            <a:endParaRPr lang="ja-JP" altLang="en-US" sz="1100" dirty="0">
              <a:latin typeface="BIZ UDPゴシック" panose="020B0400000000000000" pitchFamily="50" charset="-128"/>
              <a:ea typeface="BIZ UDPゴシック" panose="020B0400000000000000" pitchFamily="50" charset="-128"/>
            </a:endParaRPr>
          </a:p>
        </p:txBody>
      </p:sp>
      <p:cxnSp>
        <p:nvCxnSpPr>
          <p:cNvPr id="36" name="直線コネクタ 35">
            <a:extLst>
              <a:ext uri="{FF2B5EF4-FFF2-40B4-BE49-F238E27FC236}">
                <a16:creationId xmlns:a16="http://schemas.microsoft.com/office/drawing/2014/main" id="{D322C899-4255-102B-C734-CC0A125EB038}"/>
              </a:ext>
            </a:extLst>
          </p:cNvPr>
          <p:cNvCxnSpPr>
            <a:cxnSpLocks/>
          </p:cNvCxnSpPr>
          <p:nvPr/>
        </p:nvCxnSpPr>
        <p:spPr>
          <a:xfrm>
            <a:off x="9677527" y="2128607"/>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649A2E48-44FA-723C-4C1A-EDF98739AC37}"/>
              </a:ext>
            </a:extLst>
          </p:cNvPr>
          <p:cNvSpPr txBox="1"/>
          <p:nvPr/>
        </p:nvSpPr>
        <p:spPr>
          <a:xfrm>
            <a:off x="1478910" y="3097954"/>
            <a:ext cx="2116347" cy="1354217"/>
          </a:xfrm>
          <a:prstGeom prst="rect">
            <a:avLst/>
          </a:prstGeom>
          <a:noFill/>
        </p:spPr>
        <p:txBody>
          <a:bodyPr wrap="square" rtlCol="0">
            <a:spAutoFit/>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目安：</a:t>
            </a:r>
            <a:r>
              <a:rPr kumimoji="1" lang="en-US" altLang="ja-JP" b="1" dirty="0">
                <a:solidFill>
                  <a:schemeClr val="bg1"/>
                </a:solidFill>
                <a:latin typeface="BIZ UDPゴシック" panose="020B0400000000000000" pitchFamily="50" charset="-128"/>
                <a:ea typeface="BIZ UDPゴシック" panose="020B0400000000000000" pitchFamily="50" charset="-128"/>
              </a:rPr>
              <a:t>3</a:t>
            </a:r>
            <a:r>
              <a:rPr kumimoji="1" lang="ja-JP" altLang="en-US" b="1" dirty="0">
                <a:solidFill>
                  <a:schemeClr val="bg1"/>
                </a:solidFill>
                <a:latin typeface="BIZ UDPゴシック" panose="020B0400000000000000" pitchFamily="50" charset="-128"/>
                <a:ea typeface="BIZ UDPゴシック" panose="020B0400000000000000" pitchFamily="50" charset="-128"/>
              </a:rPr>
              <a:t>ヶ月</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a:t>
            </a:r>
            <a:r>
              <a:rPr kumimoji="1" lang="en-US" altLang="zh-TW" sz="1400" dirty="0">
                <a:solidFill>
                  <a:schemeClr val="bg1"/>
                </a:solidFill>
                <a:latin typeface="BIZ UDPゴシック" panose="020B0400000000000000" pitchFamily="50" charset="-128"/>
                <a:ea typeface="BIZ UDPゴシック" panose="020B0400000000000000" pitchFamily="50" charset="-128"/>
              </a:rPr>
              <a:t>STEP </a:t>
            </a:r>
            <a:r>
              <a:rPr kumimoji="1" lang="en-US" altLang="ja-JP" sz="1400" dirty="0">
                <a:solidFill>
                  <a:schemeClr val="bg1"/>
                </a:solidFill>
                <a:latin typeface="BIZ UDPゴシック" panose="020B0400000000000000" pitchFamily="50" charset="-128"/>
                <a:ea typeface="BIZ UDPゴシック" panose="020B0400000000000000" pitchFamily="50" charset="-128"/>
              </a:rPr>
              <a:t>6</a:t>
            </a:r>
            <a:r>
              <a:rPr kumimoji="1" lang="ja-JP" altLang="en-US" sz="1400" dirty="0">
                <a:solidFill>
                  <a:schemeClr val="bg1"/>
                </a:solidFill>
                <a:latin typeface="BIZ UDPゴシック" panose="020B0400000000000000" pitchFamily="50" charset="-128"/>
                <a:ea typeface="BIZ UDPゴシック" panose="020B0400000000000000" pitchFamily="50" charset="-128"/>
              </a:rPr>
              <a:t>と並行）</a:t>
            </a:r>
            <a:endParaRPr kumimoji="1" lang="en-US" altLang="zh-TW" sz="1400"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保険・補償の検討</a:t>
            </a:r>
          </a:p>
        </p:txBody>
      </p:sp>
      <p:cxnSp>
        <p:nvCxnSpPr>
          <p:cNvPr id="38" name="直線コネクタ 37">
            <a:extLst>
              <a:ext uri="{FF2B5EF4-FFF2-40B4-BE49-F238E27FC236}">
                <a16:creationId xmlns:a16="http://schemas.microsoft.com/office/drawing/2014/main" id="{97DD796E-CFF3-67A7-C6F8-6ED5ED60DDDA}"/>
              </a:ext>
            </a:extLst>
          </p:cNvPr>
          <p:cNvCxnSpPr>
            <a:cxnSpLocks/>
          </p:cNvCxnSpPr>
          <p:nvPr/>
        </p:nvCxnSpPr>
        <p:spPr>
          <a:xfrm flipV="1">
            <a:off x="1412532" y="3539928"/>
            <a:ext cx="2396654" cy="903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4" name="グループ化 13">
            <a:extLst>
              <a:ext uri="{FF2B5EF4-FFF2-40B4-BE49-F238E27FC236}">
                <a16:creationId xmlns:a16="http://schemas.microsoft.com/office/drawing/2014/main" id="{439D694D-2C46-D40A-90CD-1C8BB13FCC21}"/>
              </a:ext>
            </a:extLst>
          </p:cNvPr>
          <p:cNvGrpSpPr/>
          <p:nvPr/>
        </p:nvGrpSpPr>
        <p:grpSpPr>
          <a:xfrm>
            <a:off x="-1" y="0"/>
            <a:ext cx="7740000" cy="900000"/>
            <a:chOff x="-1" y="0"/>
            <a:chExt cx="7740000" cy="900000"/>
          </a:xfrm>
        </p:grpSpPr>
        <p:sp>
          <p:nvSpPr>
            <p:cNvPr id="2" name="フリーフォーム: 図形 1">
              <a:extLst>
                <a:ext uri="{FF2B5EF4-FFF2-40B4-BE49-F238E27FC236}">
                  <a16:creationId xmlns:a16="http://schemas.microsoft.com/office/drawing/2014/main" id="{4055C7C5-F9A7-1189-E1F0-F3844DCA10A2}"/>
                </a:ext>
              </a:extLst>
            </p:cNvPr>
            <p:cNvSpPr/>
            <p:nvPr/>
          </p:nvSpPr>
          <p:spPr>
            <a:xfrm>
              <a:off x="-1" y="0"/>
              <a:ext cx="7740000" cy="900000"/>
            </a:xfrm>
            <a:custGeom>
              <a:avLst/>
              <a:gdLst>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5" fmla="*/ 0 w 6277512"/>
                <a:gd name="connsiteY5" fmla="*/ 0 h 914400"/>
                <a:gd name="connsiteX0" fmla="*/ 0 w 6282828"/>
                <a:gd name="connsiteY0" fmla="*/ 0 h 914400"/>
                <a:gd name="connsiteX1" fmla="*/ 5363112 w 6282828"/>
                <a:gd name="connsiteY1" fmla="*/ 0 h 914400"/>
                <a:gd name="connsiteX2" fmla="*/ 6282828 w 6282828"/>
                <a:gd name="connsiteY2" fmla="*/ 0 h 914400"/>
                <a:gd name="connsiteX3" fmla="*/ 5363112 w 6282828"/>
                <a:gd name="connsiteY3" fmla="*/ 914400 h 914400"/>
                <a:gd name="connsiteX4" fmla="*/ 0 w 6282828"/>
                <a:gd name="connsiteY4" fmla="*/ 914400 h 914400"/>
                <a:gd name="connsiteX5" fmla="*/ 0 w 6282828"/>
                <a:gd name="connsiteY5" fmla="*/ 0 h 914400"/>
                <a:gd name="connsiteX0" fmla="*/ 0 w 6282845"/>
                <a:gd name="connsiteY0" fmla="*/ 0 h 914400"/>
                <a:gd name="connsiteX1" fmla="*/ 5363112 w 6282845"/>
                <a:gd name="connsiteY1" fmla="*/ 0 h 914400"/>
                <a:gd name="connsiteX2" fmla="*/ 6282828 w 6282845"/>
                <a:gd name="connsiteY2" fmla="*/ 0 h 914400"/>
                <a:gd name="connsiteX3" fmla="*/ 5363112 w 6282845"/>
                <a:gd name="connsiteY3" fmla="*/ 914400 h 914400"/>
                <a:gd name="connsiteX4" fmla="*/ 0 w 6282845"/>
                <a:gd name="connsiteY4" fmla="*/ 914400 h 914400"/>
                <a:gd name="connsiteX5" fmla="*/ 0 w 6282845"/>
                <a:gd name="connsiteY5" fmla="*/ 0 h 914400"/>
                <a:gd name="connsiteX0" fmla="*/ 0 w 6282870"/>
                <a:gd name="connsiteY0" fmla="*/ 0 h 914400"/>
                <a:gd name="connsiteX1" fmla="*/ 5363112 w 6282870"/>
                <a:gd name="connsiteY1" fmla="*/ 0 h 914400"/>
                <a:gd name="connsiteX2" fmla="*/ 6282828 w 6282870"/>
                <a:gd name="connsiteY2" fmla="*/ 0 h 914400"/>
                <a:gd name="connsiteX3" fmla="*/ 5363112 w 6282870"/>
                <a:gd name="connsiteY3" fmla="*/ 914400 h 914400"/>
                <a:gd name="connsiteX4" fmla="*/ 0 w 6282870"/>
                <a:gd name="connsiteY4" fmla="*/ 914400 h 914400"/>
                <a:gd name="connsiteX5" fmla="*/ 0 w 628287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870" h="914400">
                  <a:moveTo>
                    <a:pt x="0" y="0"/>
                  </a:moveTo>
                  <a:lnTo>
                    <a:pt x="5363112" y="0"/>
                  </a:lnTo>
                  <a:lnTo>
                    <a:pt x="6282828" y="0"/>
                  </a:lnTo>
                  <a:cubicBezTo>
                    <a:pt x="6286372" y="400493"/>
                    <a:pt x="6068394" y="903103"/>
                    <a:pt x="5363112" y="914400"/>
                  </a:cubicBezTo>
                  <a:lnTo>
                    <a:pt x="0" y="914400"/>
                  </a:lnTo>
                  <a:lnTo>
                    <a:pt x="0" y="0"/>
                  </a:lnTo>
                  <a:close/>
                </a:path>
              </a:pathLst>
            </a:cu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四角形: 角を丸くする 2">
              <a:hlinkClick r:id="rId2" action="ppaction://hlinksldjump"/>
              <a:extLst>
                <a:ext uri="{FF2B5EF4-FFF2-40B4-BE49-F238E27FC236}">
                  <a16:creationId xmlns:a16="http://schemas.microsoft.com/office/drawing/2014/main" id="{5044FFF4-1300-4590-172A-C336D17FE433}"/>
                </a:ext>
              </a:extLst>
            </p:cNvPr>
            <p:cNvSpPr/>
            <p:nvPr/>
          </p:nvSpPr>
          <p:spPr>
            <a:xfrm>
              <a:off x="4056985" y="204447"/>
              <a:ext cx="1035273" cy="540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002060"/>
                  </a:solidFill>
                  <a:latin typeface="BIZ UDPゴシック" panose="020B0400000000000000" pitchFamily="50" charset="-128"/>
                  <a:ea typeface="BIZ UDPゴシック" panose="020B0400000000000000" pitchFamily="50" charset="-128"/>
                </a:rPr>
                <a:t>STEP 7</a:t>
              </a:r>
              <a:endParaRPr kumimoji="1" lang="ja-JP" altLang="en-US" b="1" dirty="0">
                <a:solidFill>
                  <a:srgbClr val="002060"/>
                </a:solidFill>
                <a:latin typeface="BIZ UDPゴシック" panose="020B0400000000000000" pitchFamily="50" charset="-128"/>
                <a:ea typeface="BIZ UDPゴシック" panose="020B0400000000000000" pitchFamily="50" charset="-128"/>
              </a:endParaRPr>
            </a:p>
          </p:txBody>
        </p:sp>
        <p:sp>
          <p:nvSpPr>
            <p:cNvPr id="4" name="フローチャート: 結合子 3">
              <a:hlinkClick r:id="rId3" action="ppaction://hlinksldjump"/>
              <a:extLst>
                <a:ext uri="{FF2B5EF4-FFF2-40B4-BE49-F238E27FC236}">
                  <a16:creationId xmlns:a16="http://schemas.microsoft.com/office/drawing/2014/main" id="{A8721DC1-5265-110C-16E6-D3FE6D1170D1}"/>
                </a:ext>
              </a:extLst>
            </p:cNvPr>
            <p:cNvSpPr/>
            <p:nvPr/>
          </p:nvSpPr>
          <p:spPr>
            <a:xfrm>
              <a:off x="819885"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2</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5" name="フローチャート: 結合子 4">
              <a:hlinkClick r:id="rId4" action="ppaction://hlinksldjump"/>
              <a:extLst>
                <a:ext uri="{FF2B5EF4-FFF2-40B4-BE49-F238E27FC236}">
                  <a16:creationId xmlns:a16="http://schemas.microsoft.com/office/drawing/2014/main" id="{0EF22802-8A4C-6945-0BF2-C1D1B8244D50}"/>
                </a:ext>
              </a:extLst>
            </p:cNvPr>
            <p:cNvSpPr/>
            <p:nvPr/>
          </p:nvSpPr>
          <p:spPr>
            <a:xfrm>
              <a:off x="1467305" y="201986"/>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3</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6" name="フローチャート: 結合子 5">
              <a:hlinkClick r:id="rId5" action="ppaction://hlinksldjump"/>
              <a:extLst>
                <a:ext uri="{FF2B5EF4-FFF2-40B4-BE49-F238E27FC236}">
                  <a16:creationId xmlns:a16="http://schemas.microsoft.com/office/drawing/2014/main" id="{A407CEE7-61FC-0F67-53C1-54D1F1A1A7AA}"/>
                </a:ext>
              </a:extLst>
            </p:cNvPr>
            <p:cNvSpPr/>
            <p:nvPr/>
          </p:nvSpPr>
          <p:spPr>
            <a:xfrm>
              <a:off x="2114725"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4</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7" name="フローチャート: 結合子 6">
              <a:hlinkClick r:id="rId6" action="ppaction://hlinksldjump"/>
              <a:extLst>
                <a:ext uri="{FF2B5EF4-FFF2-40B4-BE49-F238E27FC236}">
                  <a16:creationId xmlns:a16="http://schemas.microsoft.com/office/drawing/2014/main" id="{72D6723F-F9EA-0430-ACC3-830FE4C1A749}"/>
                </a:ext>
              </a:extLst>
            </p:cNvPr>
            <p:cNvSpPr/>
            <p:nvPr/>
          </p:nvSpPr>
          <p:spPr>
            <a:xfrm>
              <a:off x="2762145"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5</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8" name="フローチャート: 結合子 7">
              <a:hlinkClick r:id="rId7" action="ppaction://hlinksldjump"/>
              <a:extLst>
                <a:ext uri="{FF2B5EF4-FFF2-40B4-BE49-F238E27FC236}">
                  <a16:creationId xmlns:a16="http://schemas.microsoft.com/office/drawing/2014/main" id="{3EA897F2-1B19-A3B1-17BD-DE2A111041CB}"/>
                </a:ext>
              </a:extLst>
            </p:cNvPr>
            <p:cNvSpPr/>
            <p:nvPr/>
          </p:nvSpPr>
          <p:spPr>
            <a:xfrm>
              <a:off x="3409565"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6</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9" name="フローチャート: 結合子 8">
              <a:hlinkClick r:id="rId8" action="ppaction://hlinksldjump"/>
              <a:extLst>
                <a:ext uri="{FF2B5EF4-FFF2-40B4-BE49-F238E27FC236}">
                  <a16:creationId xmlns:a16="http://schemas.microsoft.com/office/drawing/2014/main" id="{D933E351-5BDA-669F-AF7E-57E28B482FE4}"/>
                </a:ext>
              </a:extLst>
            </p:cNvPr>
            <p:cNvSpPr/>
            <p:nvPr/>
          </p:nvSpPr>
          <p:spPr>
            <a:xfrm>
              <a:off x="5199678" y="20444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8</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0" name="フローチャート: 結合子 9">
              <a:hlinkClick r:id="rId9" action="ppaction://hlinksldjump"/>
              <a:extLst>
                <a:ext uri="{FF2B5EF4-FFF2-40B4-BE49-F238E27FC236}">
                  <a16:creationId xmlns:a16="http://schemas.microsoft.com/office/drawing/2014/main" id="{6697B5E8-A44A-9450-5616-9024C766AB0A}"/>
                </a:ext>
              </a:extLst>
            </p:cNvPr>
            <p:cNvSpPr/>
            <p:nvPr/>
          </p:nvSpPr>
          <p:spPr>
            <a:xfrm>
              <a:off x="172465"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1</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1" name="フローチャート: 結合子 10">
              <a:hlinkClick r:id="rId10" action="ppaction://hlinksldjump"/>
              <a:extLst>
                <a:ext uri="{FF2B5EF4-FFF2-40B4-BE49-F238E27FC236}">
                  <a16:creationId xmlns:a16="http://schemas.microsoft.com/office/drawing/2014/main" id="{880B5276-2D9D-4CA5-8D8E-9CC109943047}"/>
                </a:ext>
              </a:extLst>
            </p:cNvPr>
            <p:cNvSpPr/>
            <p:nvPr/>
          </p:nvSpPr>
          <p:spPr>
            <a:xfrm>
              <a:off x="584709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9</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3" name="フローチャート: 結合子 12">
              <a:hlinkClick r:id="rId11" action="ppaction://hlinksldjump"/>
              <a:extLst>
                <a:ext uri="{FF2B5EF4-FFF2-40B4-BE49-F238E27FC236}">
                  <a16:creationId xmlns:a16="http://schemas.microsoft.com/office/drawing/2014/main" id="{96E68B97-D0C0-362D-1D3F-AE01A5B97F34}"/>
                </a:ext>
              </a:extLst>
            </p:cNvPr>
            <p:cNvSpPr/>
            <p:nvPr/>
          </p:nvSpPr>
          <p:spPr>
            <a:xfrm>
              <a:off x="649451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b="1" dirty="0">
                  <a:solidFill>
                    <a:schemeClr val="bg2">
                      <a:lumMod val="90000"/>
                    </a:schemeClr>
                  </a:solidFill>
                  <a:latin typeface="BIZ UDPゴシック" panose="020B0400000000000000" pitchFamily="50" charset="-128"/>
                  <a:ea typeface="BIZ UDPゴシック" panose="020B0400000000000000" pitchFamily="50" charset="-128"/>
                </a:rPr>
                <a:t>10</a:t>
              </a:r>
              <a:endParaRPr kumimoji="1" lang="ja-JP" altLang="en-US" sz="1600" b="1" dirty="0">
                <a:solidFill>
                  <a:schemeClr val="bg2">
                    <a:lumMod val="90000"/>
                  </a:schemeClr>
                </a:solidFill>
                <a:latin typeface="BIZ UDPゴシック" panose="020B0400000000000000" pitchFamily="50" charset="-128"/>
                <a:ea typeface="BIZ UDPゴシック" panose="020B0400000000000000" pitchFamily="50" charset="-128"/>
              </a:endParaRPr>
            </a:p>
          </p:txBody>
        </p:sp>
      </p:grpSp>
      <p:sp>
        <p:nvSpPr>
          <p:cNvPr id="12" name="スライド番号プレースホルダー 11">
            <a:extLst>
              <a:ext uri="{FF2B5EF4-FFF2-40B4-BE49-F238E27FC236}">
                <a16:creationId xmlns:a16="http://schemas.microsoft.com/office/drawing/2014/main" id="{F08956D0-13AF-F34D-8B7B-2F9AAB90939D}"/>
              </a:ext>
            </a:extLst>
          </p:cNvPr>
          <p:cNvSpPr>
            <a:spLocks noGrp="1"/>
          </p:cNvSpPr>
          <p:nvPr>
            <p:ph type="sldNum" sz="quarter" idx="12"/>
          </p:nvPr>
        </p:nvSpPr>
        <p:spPr>
          <a:xfrm>
            <a:off x="9396452" y="6461262"/>
            <a:ext cx="2743200" cy="365125"/>
          </a:xfrm>
        </p:spPr>
        <p:txBody>
          <a:bodyPr/>
          <a:lstStyle/>
          <a:p>
            <a:fld id="{16BB9C2D-C3C8-4FA1-A4EC-65CAF1B033D9}" type="slidenum">
              <a:rPr kumimoji="1" lang="ja-JP" altLang="en-US" smtClean="0"/>
              <a:t>24</a:t>
            </a:fld>
            <a:endParaRPr kumimoji="1" lang="ja-JP" altLang="en-US" dirty="0"/>
          </a:p>
        </p:txBody>
      </p:sp>
    </p:spTree>
    <p:extLst>
      <p:ext uri="{BB962C8B-B14F-4D97-AF65-F5344CB8AC3E}">
        <p14:creationId xmlns:p14="http://schemas.microsoft.com/office/powerpoint/2010/main" val="380644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25132FD5-BC87-6401-CF84-D8178820783F}"/>
              </a:ext>
            </a:extLst>
          </p:cNvPr>
          <p:cNvGrpSpPr/>
          <p:nvPr/>
        </p:nvGrpSpPr>
        <p:grpSpPr>
          <a:xfrm>
            <a:off x="124333" y="2432935"/>
            <a:ext cx="3903278" cy="2880000"/>
            <a:chOff x="826133" y="2659689"/>
            <a:chExt cx="3903278" cy="2880000"/>
          </a:xfrm>
        </p:grpSpPr>
        <p:sp>
          <p:nvSpPr>
            <p:cNvPr id="19" name="テキスト ボックス 18">
              <a:extLst>
                <a:ext uri="{FF2B5EF4-FFF2-40B4-BE49-F238E27FC236}">
                  <a16:creationId xmlns:a16="http://schemas.microsoft.com/office/drawing/2014/main" id="{24175D86-85DC-0189-6350-8B3FEBB19397}"/>
                </a:ext>
              </a:extLst>
            </p:cNvPr>
            <p:cNvSpPr txBox="1"/>
            <p:nvPr/>
          </p:nvSpPr>
          <p:spPr>
            <a:xfrm>
              <a:off x="826133" y="2659689"/>
              <a:ext cx="3903278" cy="2880000"/>
            </a:xfrm>
            <a:custGeom>
              <a:avLst/>
              <a:gdLst/>
              <a:ahLst/>
              <a:cxnLst/>
              <a:rect l="l" t="t" r="r" b="b"/>
              <a:pathLst>
                <a:path w="3903278" h="2880000">
                  <a:moveTo>
                    <a:pt x="847162" y="1694719"/>
                  </a:moveTo>
                  <a:cubicBezTo>
                    <a:pt x="776952" y="1694719"/>
                    <a:pt x="718100" y="1718725"/>
                    <a:pt x="670605" y="1766736"/>
                  </a:cubicBezTo>
                  <a:cubicBezTo>
                    <a:pt x="623111" y="1814747"/>
                    <a:pt x="599363" y="1876955"/>
                    <a:pt x="599363" y="1953359"/>
                  </a:cubicBezTo>
                  <a:cubicBezTo>
                    <a:pt x="599363" y="2032861"/>
                    <a:pt x="622078" y="2095327"/>
                    <a:pt x="667508" y="2140757"/>
                  </a:cubicBezTo>
                  <a:cubicBezTo>
                    <a:pt x="712938" y="2186187"/>
                    <a:pt x="772822" y="2208902"/>
                    <a:pt x="847162" y="2208902"/>
                  </a:cubicBezTo>
                  <a:cubicBezTo>
                    <a:pt x="922534" y="2208902"/>
                    <a:pt x="982935" y="2184638"/>
                    <a:pt x="1028365" y="2136111"/>
                  </a:cubicBezTo>
                  <a:cubicBezTo>
                    <a:pt x="1073795" y="2087584"/>
                    <a:pt x="1096510" y="2026667"/>
                    <a:pt x="1096510" y="1953359"/>
                  </a:cubicBezTo>
                  <a:cubicBezTo>
                    <a:pt x="1096510" y="1879020"/>
                    <a:pt x="1072762" y="1817328"/>
                    <a:pt x="1025268" y="1768285"/>
                  </a:cubicBezTo>
                  <a:cubicBezTo>
                    <a:pt x="977773" y="1719241"/>
                    <a:pt x="918404" y="1694719"/>
                    <a:pt x="847162" y="1694719"/>
                  </a:cubicBezTo>
                  <a:close/>
                  <a:moveTo>
                    <a:pt x="856455" y="768571"/>
                  </a:moveTo>
                  <a:cubicBezTo>
                    <a:pt x="798635" y="768571"/>
                    <a:pt x="750624" y="790770"/>
                    <a:pt x="712421" y="835167"/>
                  </a:cubicBezTo>
                  <a:cubicBezTo>
                    <a:pt x="674219" y="879565"/>
                    <a:pt x="655118" y="934803"/>
                    <a:pt x="655118" y="1000883"/>
                  </a:cubicBezTo>
                  <a:cubicBezTo>
                    <a:pt x="655118" y="1061800"/>
                    <a:pt x="674477" y="1115490"/>
                    <a:pt x="713196" y="1161952"/>
                  </a:cubicBezTo>
                  <a:cubicBezTo>
                    <a:pt x="751914" y="1208414"/>
                    <a:pt x="799667" y="1231645"/>
                    <a:pt x="856455" y="1231645"/>
                  </a:cubicBezTo>
                  <a:cubicBezTo>
                    <a:pt x="914274" y="1231645"/>
                    <a:pt x="962543" y="1208414"/>
                    <a:pt x="1001262" y="1161952"/>
                  </a:cubicBezTo>
                  <a:cubicBezTo>
                    <a:pt x="1039981" y="1115490"/>
                    <a:pt x="1059340" y="1061800"/>
                    <a:pt x="1059340" y="1000883"/>
                  </a:cubicBezTo>
                  <a:cubicBezTo>
                    <a:pt x="1059340" y="934803"/>
                    <a:pt x="1039723" y="879565"/>
                    <a:pt x="1000488" y="835167"/>
                  </a:cubicBezTo>
                  <a:cubicBezTo>
                    <a:pt x="961253" y="790770"/>
                    <a:pt x="913242" y="768571"/>
                    <a:pt x="856455" y="768571"/>
                  </a:cubicBezTo>
                  <a:close/>
                  <a:moveTo>
                    <a:pt x="2463278" y="0"/>
                  </a:moveTo>
                  <a:cubicBezTo>
                    <a:pt x="3258568" y="0"/>
                    <a:pt x="3903278" y="644710"/>
                    <a:pt x="3903278" y="1440000"/>
                  </a:cubicBezTo>
                  <a:cubicBezTo>
                    <a:pt x="3903278" y="2235290"/>
                    <a:pt x="3258568" y="2880000"/>
                    <a:pt x="2463278" y="2880000"/>
                  </a:cubicBezTo>
                  <a:cubicBezTo>
                    <a:pt x="2115339" y="2880000"/>
                    <a:pt x="1796221" y="2756599"/>
                    <a:pt x="1547304" y="2551174"/>
                  </a:cubicBezTo>
                  <a:lnTo>
                    <a:pt x="1455653" y="2467876"/>
                  </a:lnTo>
                  <a:lnTo>
                    <a:pt x="1454269" y="2469091"/>
                  </a:lnTo>
                  <a:cubicBezTo>
                    <a:pt x="1403935" y="2507293"/>
                    <a:pt x="1346374" y="2539817"/>
                    <a:pt x="1281585" y="2566661"/>
                  </a:cubicBezTo>
                  <a:cubicBezTo>
                    <a:pt x="1152006" y="2620351"/>
                    <a:pt x="1006683" y="2647196"/>
                    <a:pt x="845613" y="2647196"/>
                  </a:cubicBezTo>
                  <a:cubicBezTo>
                    <a:pt x="595750" y="2647196"/>
                    <a:pt x="392348" y="2587311"/>
                    <a:pt x="235409" y="2467542"/>
                  </a:cubicBezTo>
                  <a:cubicBezTo>
                    <a:pt x="78469" y="2347773"/>
                    <a:pt x="0" y="2194447"/>
                    <a:pt x="0" y="2007565"/>
                  </a:cubicBezTo>
                  <a:cubicBezTo>
                    <a:pt x="0" y="1871276"/>
                    <a:pt x="34588" y="1756669"/>
                    <a:pt x="103766" y="1663745"/>
                  </a:cubicBezTo>
                  <a:cubicBezTo>
                    <a:pt x="172943" y="1570820"/>
                    <a:pt x="274644" y="1494932"/>
                    <a:pt x="408868" y="1436080"/>
                  </a:cubicBezTo>
                  <a:cubicBezTo>
                    <a:pt x="296326" y="1379292"/>
                    <a:pt x="211661" y="1306501"/>
                    <a:pt x="154874" y="1217707"/>
                  </a:cubicBezTo>
                  <a:cubicBezTo>
                    <a:pt x="98087" y="1128912"/>
                    <a:pt x="69693" y="1031341"/>
                    <a:pt x="69693" y="924994"/>
                  </a:cubicBezTo>
                  <a:cubicBezTo>
                    <a:pt x="69693" y="819680"/>
                    <a:pt x="103507" y="722884"/>
                    <a:pt x="171136" y="634605"/>
                  </a:cubicBezTo>
                  <a:cubicBezTo>
                    <a:pt x="238764" y="546327"/>
                    <a:pt x="332721" y="477408"/>
                    <a:pt x="453007" y="427848"/>
                  </a:cubicBezTo>
                  <a:cubicBezTo>
                    <a:pt x="573293" y="378288"/>
                    <a:pt x="706227" y="353508"/>
                    <a:pt x="851808" y="353508"/>
                  </a:cubicBezTo>
                  <a:cubicBezTo>
                    <a:pt x="1003585" y="353508"/>
                    <a:pt x="1139875" y="378030"/>
                    <a:pt x="1260676" y="427074"/>
                  </a:cubicBezTo>
                  <a:cubicBezTo>
                    <a:pt x="1290877" y="439335"/>
                    <a:pt x="1319367" y="452805"/>
                    <a:pt x="1346148" y="467486"/>
                  </a:cubicBezTo>
                  <a:lnTo>
                    <a:pt x="1382532" y="490548"/>
                  </a:lnTo>
                  <a:lnTo>
                    <a:pt x="1445044" y="421766"/>
                  </a:lnTo>
                  <a:cubicBezTo>
                    <a:pt x="1705633" y="161178"/>
                    <a:pt x="2065633" y="0"/>
                    <a:pt x="2463278" y="0"/>
                  </a:cubicBezTo>
                  <a:close/>
                </a:path>
              </a:pathLst>
            </a:custGeom>
            <a:solidFill>
              <a:schemeClr val="bg1"/>
            </a:solidFill>
            <a:ln w="76200">
              <a:solidFill>
                <a:srgbClr val="006049"/>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rgbClr val="006049"/>
                  </a:solidFill>
                </a:ln>
                <a:solidFill>
                  <a:schemeClr val="bg1"/>
                </a:solidFill>
                <a:latin typeface="Segoe UI Black" panose="020B0A02040204020203" pitchFamily="34" charset="0"/>
              </a:endParaRPr>
            </a:p>
          </p:txBody>
        </p:sp>
        <p:sp>
          <p:nvSpPr>
            <p:cNvPr id="15" name="フローチャート: 結合子 14">
              <a:extLst>
                <a:ext uri="{FF2B5EF4-FFF2-40B4-BE49-F238E27FC236}">
                  <a16:creationId xmlns:a16="http://schemas.microsoft.com/office/drawing/2014/main" id="{7B5A5108-07CF-BC5A-BCAC-5E733C5D75FF}"/>
                </a:ext>
              </a:extLst>
            </p:cNvPr>
            <p:cNvSpPr/>
            <p:nvPr/>
          </p:nvSpPr>
          <p:spPr>
            <a:xfrm>
              <a:off x="1975412" y="2785689"/>
              <a:ext cx="2628000" cy="2628000"/>
            </a:xfrm>
            <a:prstGeom prst="flowChartConnector">
              <a:avLst/>
            </a:prstGeom>
            <a:solidFill>
              <a:srgbClr val="006049"/>
            </a:solidFill>
            <a:ln w="76200">
              <a:solidFill>
                <a:srgbClr val="0060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四角形: 角を丸くする 20">
            <a:extLst>
              <a:ext uri="{FF2B5EF4-FFF2-40B4-BE49-F238E27FC236}">
                <a16:creationId xmlns:a16="http://schemas.microsoft.com/office/drawing/2014/main" id="{1264E619-1167-9FDF-3189-E0697878F1D2}"/>
              </a:ext>
            </a:extLst>
          </p:cNvPr>
          <p:cNvSpPr/>
          <p:nvPr/>
        </p:nvSpPr>
        <p:spPr>
          <a:xfrm>
            <a:off x="4148060" y="1113744"/>
            <a:ext cx="2529444" cy="5530663"/>
          </a:xfrm>
          <a:prstGeom prst="roundRect">
            <a:avLst>
              <a:gd name="adj" fmla="val 6766"/>
            </a:avLst>
          </a:prstGeom>
          <a:solidFill>
            <a:srgbClr val="E2F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DB418CC6-26C1-3456-1568-E464152A3074}"/>
              </a:ext>
            </a:extLst>
          </p:cNvPr>
          <p:cNvSpPr/>
          <p:nvPr/>
        </p:nvSpPr>
        <p:spPr>
          <a:xfrm>
            <a:off x="4226512" y="1193579"/>
            <a:ext cx="2374677" cy="5358713"/>
          </a:xfrm>
          <a:prstGeom prst="roundRect">
            <a:avLst>
              <a:gd name="adj" fmla="val 5381"/>
            </a:avLst>
          </a:prstGeom>
          <a:solidFill>
            <a:srgbClr val="E2F5D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FF9CC33C-7953-DCC7-FBC1-AD9F0D827AA0}"/>
              </a:ext>
            </a:extLst>
          </p:cNvPr>
          <p:cNvSpPr txBox="1"/>
          <p:nvPr/>
        </p:nvSpPr>
        <p:spPr>
          <a:xfrm>
            <a:off x="4836303" y="1193579"/>
            <a:ext cx="1152958"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01</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4A9A36C4-A7AE-4FB0-E155-940DCA208404}"/>
              </a:ext>
            </a:extLst>
          </p:cNvPr>
          <p:cNvSpPr txBox="1"/>
          <p:nvPr/>
        </p:nvSpPr>
        <p:spPr>
          <a:xfrm>
            <a:off x="4336635" y="2220081"/>
            <a:ext cx="2181051" cy="4154984"/>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申請前に必要書類の過不足や内容を確認し、正式審査を円滑に通すための準備を行う</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やること：</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a:rPr>
              <a:t>➤ 申請する</a:t>
            </a:r>
            <a:r>
              <a:rPr lang="en-US" altLang="ja-JP" sz="1100" dirty="0">
                <a:latin typeface="BIZ UDPゴシック" panose="020B0400000000000000" pitchFamily="50" charset="-128"/>
                <a:ea typeface="BIZ UDPゴシック"/>
              </a:rPr>
              <a:t>CRB</a:t>
            </a:r>
            <a:r>
              <a:rPr lang="ja-JP" altLang="en-US" sz="1100" dirty="0">
                <a:latin typeface="BIZ UDPゴシック" panose="020B0400000000000000" pitchFamily="50" charset="-128"/>
                <a:ea typeface="BIZ UDPゴシック"/>
              </a:rPr>
              <a:t>・</a:t>
            </a:r>
            <a:r>
              <a:rPr lang="en-US" altLang="ja-JP" sz="1100" dirty="0">
                <a:latin typeface="BIZ UDPゴシック" panose="020B0400000000000000" pitchFamily="50" charset="-128"/>
                <a:ea typeface="BIZ UDPゴシック"/>
              </a:rPr>
              <a:t>EC</a:t>
            </a:r>
            <a:r>
              <a:rPr lang="ja-JP" altLang="en-US" sz="1100" dirty="0">
                <a:latin typeface="BIZ UDPゴシック" panose="020B0400000000000000" pitchFamily="50" charset="-128"/>
                <a:ea typeface="BIZ UDPゴシック"/>
              </a:rPr>
              <a:t>と必要に応じて契約する。</a:t>
            </a:r>
            <a:endParaRPr lang="en-US" altLang="ja-JP" sz="1100" dirty="0">
              <a:latin typeface="BIZ UDPゴシック" panose="020B0400000000000000" pitchFamily="50" charset="-128"/>
              <a:ea typeface="BIZ UDPゴシック"/>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CRB</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EC</a:t>
            </a:r>
            <a:r>
              <a:rPr kumimoji="1" lang="ja-JP" altLang="en-US" sz="1100" dirty="0">
                <a:latin typeface="BIZ UDPゴシック" panose="020B0400000000000000" pitchFamily="50" charset="-128"/>
                <a:ea typeface="BIZ UDPゴシック" panose="020B0400000000000000" pitchFamily="50" charset="-128"/>
              </a:rPr>
              <a:t>事務局へ</a:t>
            </a:r>
            <a:r>
              <a:rPr kumimoji="1" lang="ja-JP" altLang="en-US" sz="1100" b="1" dirty="0">
                <a:latin typeface="BIZ UDPゴシック" panose="020B0400000000000000" pitchFamily="50" charset="-128"/>
                <a:ea typeface="BIZ UDPゴシック" panose="020B0400000000000000" pitchFamily="50" charset="-128"/>
              </a:rPr>
              <a:t>事前相談</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提出予定の資料（案）を準備：🔹</a:t>
            </a:r>
            <a:r>
              <a:rPr lang="ja-JP" altLang="en-US" sz="1100" dirty="0">
                <a:latin typeface="BIZ UDPゴシック" panose="020B0400000000000000" pitchFamily="50" charset="-128"/>
                <a:ea typeface="BIZ UDPゴシック" panose="020B0400000000000000" pitchFamily="50" charset="-128"/>
              </a:rPr>
              <a:t>研究実施計画書（案）</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🔹説明・同意文書（案）</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🔹利益相反開示書類（案）　など</a:t>
            </a:r>
            <a:br>
              <a:rPr lang="en-US" altLang="ja-JP" sz="1100" dirty="0">
                <a:latin typeface="BIZ UDPゴシック" panose="020B0400000000000000" pitchFamily="50" charset="-128"/>
                <a:ea typeface="BIZ UDPゴシック" panose="020B0400000000000000" pitchFamily="50" charset="-128"/>
              </a:rPr>
            </a:b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必要な審査資料は</a:t>
            </a:r>
            <a:r>
              <a:rPr lang="en-US" altLang="ja-JP" sz="1100" dirty="0">
                <a:latin typeface="BIZ UDPゴシック" panose="020B0400000000000000" pitchFamily="50" charset="-128"/>
                <a:ea typeface="BIZ UDPゴシック" panose="020B0400000000000000" pitchFamily="50" charset="-128"/>
              </a:rPr>
              <a:t>CRB</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EC</a:t>
            </a:r>
            <a:r>
              <a:rPr lang="ja-JP" altLang="en-US" sz="1100" dirty="0">
                <a:latin typeface="BIZ UDPゴシック" panose="020B0400000000000000" pitchFamily="50" charset="-128"/>
                <a:ea typeface="BIZ UDPゴシック" panose="020B0400000000000000" pitchFamily="50" charset="-128"/>
              </a:rPr>
              <a:t>事務局に確認する</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a:rPr>
              <a:t>➤ </a:t>
            </a:r>
            <a:r>
              <a:rPr lang="en-US" altLang="ja-JP" sz="1100" dirty="0" err="1">
                <a:latin typeface="BIZ UDPゴシック" panose="020B0400000000000000" pitchFamily="50" charset="-128"/>
                <a:ea typeface="BIZ UDPゴシック"/>
              </a:rPr>
              <a:t>ARO等</a:t>
            </a:r>
            <a:r>
              <a:rPr lang="ja-JP" altLang="en-US" sz="1100" dirty="0">
                <a:latin typeface="BIZ UDPゴシック" panose="020B0400000000000000" pitchFamily="50" charset="-128"/>
                <a:ea typeface="BIZ UDPゴシック"/>
              </a:rPr>
              <a:t>から専門的な支援を受ける。</a:t>
            </a:r>
          </a:p>
        </p:txBody>
      </p:sp>
      <p:cxnSp>
        <p:nvCxnSpPr>
          <p:cNvPr id="25" name="直線コネクタ 24">
            <a:extLst>
              <a:ext uri="{FF2B5EF4-FFF2-40B4-BE49-F238E27FC236}">
                <a16:creationId xmlns:a16="http://schemas.microsoft.com/office/drawing/2014/main" id="{8CB333B3-3853-9FC2-1581-5DBA0992C5E8}"/>
              </a:ext>
            </a:extLst>
          </p:cNvPr>
          <p:cNvCxnSpPr>
            <a:cxnSpLocks/>
          </p:cNvCxnSpPr>
          <p:nvPr/>
        </p:nvCxnSpPr>
        <p:spPr>
          <a:xfrm>
            <a:off x="4336635"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6" name="四角形: 角を丸くする 25">
            <a:extLst>
              <a:ext uri="{FF2B5EF4-FFF2-40B4-BE49-F238E27FC236}">
                <a16:creationId xmlns:a16="http://schemas.microsoft.com/office/drawing/2014/main" id="{C6885FCA-7AE7-F150-ED70-063F17BBA48C}"/>
              </a:ext>
            </a:extLst>
          </p:cNvPr>
          <p:cNvSpPr/>
          <p:nvPr/>
        </p:nvSpPr>
        <p:spPr>
          <a:xfrm>
            <a:off x="6825667" y="1113744"/>
            <a:ext cx="2529444" cy="5530663"/>
          </a:xfrm>
          <a:prstGeom prst="roundRect">
            <a:avLst>
              <a:gd name="adj" fmla="val 6766"/>
            </a:avLst>
          </a:prstGeom>
          <a:solidFill>
            <a:srgbClr val="CFE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B64D3F22-24BB-4158-188F-9234FB4C1EF0}"/>
              </a:ext>
            </a:extLst>
          </p:cNvPr>
          <p:cNvSpPr/>
          <p:nvPr/>
        </p:nvSpPr>
        <p:spPr>
          <a:xfrm>
            <a:off x="6904119" y="1193579"/>
            <a:ext cx="2374677" cy="5358713"/>
          </a:xfrm>
          <a:prstGeom prst="roundRect">
            <a:avLst>
              <a:gd name="adj" fmla="val 5381"/>
            </a:avLst>
          </a:prstGeom>
          <a:solidFill>
            <a:srgbClr val="CFEFC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5DCB3D27-0C77-646A-4023-7B13F4461678}"/>
              </a:ext>
            </a:extLst>
          </p:cNvPr>
          <p:cNvSpPr txBox="1"/>
          <p:nvPr/>
        </p:nvSpPr>
        <p:spPr>
          <a:xfrm>
            <a:off x="7439829" y="1193579"/>
            <a:ext cx="1286799"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02</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0B4F287C-050E-1472-3DEB-68F428EFCFFF}"/>
              </a:ext>
            </a:extLst>
          </p:cNvPr>
          <p:cNvSpPr txBox="1"/>
          <p:nvPr/>
        </p:nvSpPr>
        <p:spPr>
          <a:xfrm>
            <a:off x="7014242" y="2220081"/>
            <a:ext cx="2181051" cy="3647152"/>
          </a:xfrm>
          <a:prstGeom prst="rect">
            <a:avLst/>
          </a:prstGeom>
          <a:noFill/>
        </p:spPr>
        <p:txBody>
          <a:bodyPr wrap="square" lIns="91440" tIns="45720" rIns="91440" bIns="45720" rtlCol="0" anchor="t">
            <a:spAutoFit/>
          </a:bodyPr>
          <a:lstStyle/>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a:solidFill>
                  <a:srgbClr val="FF0000"/>
                </a:solidFill>
                <a:latin typeface="BIZ UDPゴシック" panose="020B0400000000000000" pitchFamily="50" charset="-128"/>
                <a:ea typeface="BIZ UDPゴシック"/>
              </a:rPr>
              <a:t>👉　</a:t>
            </a:r>
            <a:r>
              <a:rPr lang="ja-JP" altLang="en-US" sz="1100" b="1">
                <a:latin typeface="BIZ UDPゴシック" panose="020B0400000000000000" pitchFamily="50" charset="-128"/>
                <a:ea typeface="BIZ UDPゴシック"/>
              </a:rPr>
              <a:t>審査スケジュールや様式要件など、CRB・ECごとに異なる運用を事前に把握する</a:t>
            </a:r>
            <a:endParaRPr lang="en-US" altLang="ja-JP" sz="1100" b="1">
              <a:latin typeface="BIZ UDPゴシック" panose="020B0400000000000000" pitchFamily="50" charset="-128"/>
              <a:ea typeface="BIZ UDPゴシック"/>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ポイント：</a:t>
            </a:r>
            <a:endParaRPr lang="en-US" altLang="ja-JP" sz="1100" b="1"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観察研究であっても、</a:t>
            </a:r>
            <a:r>
              <a:rPr lang="ja-JP" altLang="en-US" sz="1100" b="1" dirty="0">
                <a:latin typeface="BIZ UDPゴシック" panose="020B0400000000000000" pitchFamily="50" charset="-128"/>
                <a:ea typeface="BIZ UDPゴシック" panose="020B0400000000000000" pitchFamily="50" charset="-128"/>
              </a:rPr>
              <a:t>人に関するデータを用いる限り</a:t>
            </a:r>
            <a:r>
              <a:rPr lang="ja-JP" altLang="en-US" sz="1100" dirty="0">
                <a:latin typeface="BIZ UDPゴシック" panose="020B0400000000000000" pitchFamily="50" charset="-128"/>
                <a:ea typeface="BIZ UDPゴシック" panose="020B0400000000000000" pitchFamily="50" charset="-128"/>
              </a:rPr>
              <a:t>、倫理審査は必須。</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各</a:t>
            </a:r>
            <a:r>
              <a:rPr lang="en-US" altLang="ja-JP" sz="1100" dirty="0">
                <a:latin typeface="BIZ UDPゴシック" panose="020B0400000000000000" pitchFamily="50" charset="-128"/>
                <a:ea typeface="BIZ UDPゴシック" panose="020B0400000000000000" pitchFamily="50" charset="-128"/>
              </a:rPr>
              <a:t>CRB</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EC</a:t>
            </a:r>
            <a:r>
              <a:rPr lang="ja-JP" altLang="en-US" sz="1100" dirty="0">
                <a:latin typeface="BIZ UDPゴシック" panose="020B0400000000000000" pitchFamily="50" charset="-128"/>
                <a:ea typeface="BIZ UDPゴシック" panose="020B0400000000000000" pitchFamily="50" charset="-128"/>
              </a:rPr>
              <a:t>には書式・提出様式、電子システムの有無、審査開催頻度などの違いがあるため、</a:t>
            </a:r>
            <a:r>
              <a:rPr lang="ja-JP" altLang="en-US" sz="1100" b="1" dirty="0">
                <a:latin typeface="BIZ UDPゴシック" panose="020B0400000000000000" pitchFamily="50" charset="-128"/>
                <a:ea typeface="BIZ UDPゴシック" panose="020B0400000000000000" pitchFamily="50" charset="-128"/>
              </a:rPr>
              <a:t>早期に確認</a:t>
            </a:r>
            <a:endParaRPr lang="en-US" altLang="ja-JP" sz="1100" b="1"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a:rPr>
              <a:t>➤ </a:t>
            </a:r>
            <a:r>
              <a:rPr lang="en-US" altLang="ja-JP" sz="1100" dirty="0">
                <a:latin typeface="BIZ UDPゴシック" panose="020B0400000000000000" pitchFamily="50" charset="-128"/>
                <a:ea typeface="BIZ UDPゴシック"/>
              </a:rPr>
              <a:t>CRO</a:t>
            </a:r>
            <a:r>
              <a:rPr lang="ja-JP" altLang="en-US" sz="1100">
                <a:latin typeface="BIZ UDPゴシック" panose="020B0400000000000000" pitchFamily="50" charset="-128"/>
                <a:ea typeface="BIZ UDPゴシック"/>
              </a:rPr>
              <a:t>等の</a:t>
            </a:r>
            <a:r>
              <a:rPr lang="ja-JP" altLang="en-US" sz="1100" b="1">
                <a:latin typeface="BIZ UDPゴシック" panose="020B0400000000000000" pitchFamily="50" charset="-128"/>
                <a:ea typeface="BIZ UDPゴシック"/>
              </a:rPr>
              <a:t>業務委託契約</a:t>
            </a:r>
            <a:r>
              <a:rPr lang="ja-JP" altLang="en-US" sz="1100">
                <a:latin typeface="BIZ UDPゴシック" panose="020B0400000000000000" pitchFamily="50" charset="-128"/>
                <a:ea typeface="BIZ UDPゴシック"/>
              </a:rPr>
              <a:t>は、</a:t>
            </a:r>
            <a:r>
              <a:rPr lang="ja-JP" altLang="en-US" sz="1100" b="1">
                <a:latin typeface="BIZ UDPゴシック" panose="020B0400000000000000" pitchFamily="50" charset="-128"/>
                <a:ea typeface="BIZ UDPゴシック"/>
              </a:rPr>
              <a:t>業務開始前までに締結</a:t>
            </a:r>
            <a:r>
              <a:rPr lang="ja-JP" altLang="en-US" sz="1100">
                <a:latin typeface="BIZ UDPゴシック" panose="020B0400000000000000" pitchFamily="50" charset="-128"/>
                <a:ea typeface="BIZ UDPゴシック"/>
              </a:rPr>
              <a:t>しておく（契約締結済でないと審査</a:t>
            </a:r>
            <a:r>
              <a:rPr lang="en-US" altLang="ja-JP" sz="1100" dirty="0">
                <a:latin typeface="BIZ UDPゴシック" panose="020B0400000000000000" pitchFamily="50" charset="-128"/>
                <a:ea typeface="BIZ UDPゴシック"/>
              </a:rPr>
              <a:t>NG</a:t>
            </a:r>
            <a:r>
              <a:rPr lang="ja-JP" altLang="en-US" sz="1100">
                <a:latin typeface="BIZ UDPゴシック" panose="020B0400000000000000" pitchFamily="50" charset="-128"/>
                <a:ea typeface="BIZ UDPゴシック"/>
              </a:rPr>
              <a:t>の</a:t>
            </a:r>
            <a:r>
              <a:rPr lang="en-US" altLang="ja-JP" sz="1100" dirty="0">
                <a:latin typeface="BIZ UDPゴシック" panose="020B0400000000000000" pitchFamily="50" charset="-128"/>
                <a:ea typeface="BIZ UDPゴシック"/>
              </a:rPr>
              <a:t>CRB</a:t>
            </a:r>
            <a:r>
              <a:rPr lang="ja-JP" altLang="en-US" sz="1100">
                <a:latin typeface="BIZ UDPゴシック" panose="020B0400000000000000" pitchFamily="50" charset="-128"/>
                <a:ea typeface="BIZ UDPゴシック"/>
              </a:rPr>
              <a:t>もあり）</a:t>
            </a:r>
          </a:p>
        </p:txBody>
      </p:sp>
      <p:cxnSp>
        <p:nvCxnSpPr>
          <p:cNvPr id="30" name="直線コネクタ 29">
            <a:extLst>
              <a:ext uri="{FF2B5EF4-FFF2-40B4-BE49-F238E27FC236}">
                <a16:creationId xmlns:a16="http://schemas.microsoft.com/office/drawing/2014/main" id="{6E0CEE86-3FC5-E664-DC6C-961AED9CEE87}"/>
              </a:ext>
            </a:extLst>
          </p:cNvPr>
          <p:cNvCxnSpPr>
            <a:cxnSpLocks/>
          </p:cNvCxnSpPr>
          <p:nvPr/>
        </p:nvCxnSpPr>
        <p:spPr>
          <a:xfrm>
            <a:off x="7014242"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1" name="四角形: 角を丸くする 30">
            <a:extLst>
              <a:ext uri="{FF2B5EF4-FFF2-40B4-BE49-F238E27FC236}">
                <a16:creationId xmlns:a16="http://schemas.microsoft.com/office/drawing/2014/main" id="{C3C348F6-76CE-3165-33A3-A2EDF95CCF49}"/>
              </a:ext>
            </a:extLst>
          </p:cNvPr>
          <p:cNvSpPr/>
          <p:nvPr/>
        </p:nvSpPr>
        <p:spPr>
          <a:xfrm>
            <a:off x="9488952" y="1125442"/>
            <a:ext cx="2529444" cy="5530663"/>
          </a:xfrm>
          <a:prstGeom prst="roundRect">
            <a:avLst>
              <a:gd name="adj" fmla="val 6766"/>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9A8B3DFA-B6F0-1DC7-1381-145CA10ACE0B}"/>
              </a:ext>
            </a:extLst>
          </p:cNvPr>
          <p:cNvSpPr/>
          <p:nvPr/>
        </p:nvSpPr>
        <p:spPr>
          <a:xfrm>
            <a:off x="9567404" y="1205277"/>
            <a:ext cx="2374677" cy="5358713"/>
          </a:xfrm>
          <a:prstGeom prst="roundRect">
            <a:avLst>
              <a:gd name="adj" fmla="val 5381"/>
            </a:avLst>
          </a:prstGeom>
          <a:solidFill>
            <a:schemeClr val="accent6">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F32CF752-DF57-194F-2AA2-DB8F93D8771E}"/>
              </a:ext>
            </a:extLst>
          </p:cNvPr>
          <p:cNvSpPr txBox="1"/>
          <p:nvPr/>
        </p:nvSpPr>
        <p:spPr>
          <a:xfrm>
            <a:off x="10077292" y="1205277"/>
            <a:ext cx="1268631"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03</a:t>
            </a:r>
          </a:p>
        </p:txBody>
      </p:sp>
      <p:sp>
        <p:nvSpPr>
          <p:cNvPr id="34" name="テキスト ボックス 33">
            <a:extLst>
              <a:ext uri="{FF2B5EF4-FFF2-40B4-BE49-F238E27FC236}">
                <a16:creationId xmlns:a16="http://schemas.microsoft.com/office/drawing/2014/main" id="{B2231572-9593-2B8E-9A1B-0A1FE1C78ED7}"/>
              </a:ext>
            </a:extLst>
          </p:cNvPr>
          <p:cNvSpPr txBox="1"/>
          <p:nvPr/>
        </p:nvSpPr>
        <p:spPr>
          <a:xfrm>
            <a:off x="9677527" y="2231779"/>
            <a:ext cx="2181051" cy="3477875"/>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a:solidFill>
                  <a:srgbClr val="FF0000"/>
                </a:solidFill>
                <a:latin typeface="BIZ UDPゴシック" panose="020B0400000000000000" pitchFamily="50" charset="-128"/>
                <a:ea typeface="BIZ UDPゴシック"/>
              </a:rPr>
              <a:t>👉 </a:t>
            </a:r>
            <a:r>
              <a:rPr lang="en-US" altLang="zh-TW" sz="1100" b="1" dirty="0">
                <a:latin typeface="BIZ UDPゴシック" panose="020B0400000000000000" pitchFamily="50" charset="-128"/>
                <a:ea typeface="BIZ UDPゴシック"/>
              </a:rPr>
              <a:t>ARO</a:t>
            </a:r>
            <a:r>
              <a:rPr lang="zh-TW" altLang="en-US" sz="1100" b="1">
                <a:latin typeface="BIZ UDPゴシック" panose="020B0400000000000000" pitchFamily="50" charset="-128"/>
                <a:ea typeface="BIZ UDPゴシック" panose="020B0400000000000000" pitchFamily="50" charset="-128"/>
              </a:rPr>
              <a:t>、研究事務局、共同研究</a:t>
            </a:r>
            <a:r>
              <a:rPr lang="ja-JP" altLang="en-US" sz="1100" b="1">
                <a:latin typeface="BIZ UDPゴシック" panose="020B0400000000000000" pitchFamily="50" charset="-128"/>
                <a:ea typeface="BIZ UDPゴシック"/>
              </a:rPr>
              <a:t>者、</a:t>
            </a:r>
            <a:r>
              <a:rPr lang="en-US" altLang="ja-JP" sz="1100" b="1" dirty="0">
                <a:latin typeface="BIZ UDPゴシック" panose="020B0400000000000000" pitchFamily="50" charset="-128"/>
                <a:ea typeface="BIZ UDPゴシック"/>
              </a:rPr>
              <a:t>CRB</a:t>
            </a:r>
            <a:r>
              <a:rPr lang="ja-JP" altLang="en-US" sz="1100" b="1">
                <a:latin typeface="BIZ UDPゴシック" panose="020B0400000000000000" pitchFamily="50" charset="-128"/>
                <a:ea typeface="BIZ UDPゴシック"/>
              </a:rPr>
              <a:t>に相談</a:t>
            </a:r>
            <a:endParaRPr kumimoji="1" lang="en-US" altLang="ja-JP" sz="1100">
              <a:solidFill>
                <a:srgbClr val="FF0000"/>
              </a:solidFill>
              <a:latin typeface="BIZ UDPゴシック" panose="020B0400000000000000" pitchFamily="50" charset="-128"/>
              <a:ea typeface="BIZ UDPゴシック"/>
            </a:endParaRPr>
          </a:p>
          <a:p>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留意事項</a:t>
            </a:r>
            <a:endParaRPr kumimoji="1" lang="ja-JP" altLang="en-US" sz="1100" b="1"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a:latin typeface="BIZ UDPゴシック" panose="020B0400000000000000" pitchFamily="50" charset="-128"/>
                <a:ea typeface="BIZ UDPゴシック"/>
              </a:rPr>
              <a:t>➤ 多施設共同研究、他委託機関が関与する等がある場合は、相談時に共有</a:t>
            </a:r>
            <a:endParaRPr lang="en-US" altLang="ja-JP" sz="1100">
              <a:latin typeface="BIZ UDPゴシック" panose="020B0400000000000000" pitchFamily="50" charset="-128"/>
              <a:ea typeface="BIZ UDPゴシック"/>
            </a:endParaRPr>
          </a:p>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外部委託機関（</a:t>
            </a:r>
            <a:r>
              <a:rPr lang="en-US" altLang="ja-JP" sz="1100" dirty="0">
                <a:latin typeface="BIZ UDPゴシック" panose="020B0400000000000000" pitchFamily="50" charset="-128"/>
                <a:ea typeface="BIZ UDPゴシック" panose="020B0400000000000000" pitchFamily="50" charset="-128"/>
              </a:rPr>
              <a:t>CRO</a:t>
            </a:r>
            <a:r>
              <a:rPr lang="ja-JP" altLang="en-US" sz="1100" dirty="0">
                <a:latin typeface="BIZ UDPゴシック" panose="020B0400000000000000" pitchFamily="50" charset="-128"/>
                <a:ea typeface="BIZ UDPゴシック" panose="020B0400000000000000" pitchFamily="50" charset="-128"/>
              </a:rPr>
              <a:t>、解析機関、検査機関等）との契約状況の報告が求められる場合あり</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a:latin typeface="BIZ UDPゴシック" panose="020B0400000000000000" pitchFamily="50" charset="-128"/>
                <a:ea typeface="BIZ UDPゴシック"/>
              </a:rPr>
              <a:t>➤ その他の外部契約（委託検査等）については、審査前か審査後か、CRB・ECや代表施設の運用に応じて確認が必要</a:t>
            </a:r>
            <a:endParaRPr lang="en-US" altLang="ja-JP" sz="1100">
              <a:latin typeface="BIZ UDPゴシック" panose="020B0400000000000000" pitchFamily="50" charset="-128"/>
              <a:ea typeface="BIZ UDPゴシック"/>
            </a:endParaRPr>
          </a:p>
        </p:txBody>
      </p:sp>
      <p:cxnSp>
        <p:nvCxnSpPr>
          <p:cNvPr id="35" name="直線コネクタ 34">
            <a:extLst>
              <a:ext uri="{FF2B5EF4-FFF2-40B4-BE49-F238E27FC236}">
                <a16:creationId xmlns:a16="http://schemas.microsoft.com/office/drawing/2014/main" id="{A64C63DF-E073-E71A-1552-57DCFE983539}"/>
              </a:ext>
            </a:extLst>
          </p:cNvPr>
          <p:cNvCxnSpPr>
            <a:cxnSpLocks/>
          </p:cNvCxnSpPr>
          <p:nvPr/>
        </p:nvCxnSpPr>
        <p:spPr>
          <a:xfrm>
            <a:off x="9677527" y="2128607"/>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テキスト ボックス 35">
            <a:extLst>
              <a:ext uri="{FF2B5EF4-FFF2-40B4-BE49-F238E27FC236}">
                <a16:creationId xmlns:a16="http://schemas.microsoft.com/office/drawing/2014/main" id="{127524DC-C2F3-A666-BC44-C055347E11B0}"/>
              </a:ext>
            </a:extLst>
          </p:cNvPr>
          <p:cNvSpPr txBox="1"/>
          <p:nvPr/>
        </p:nvSpPr>
        <p:spPr>
          <a:xfrm>
            <a:off x="1478910" y="3097954"/>
            <a:ext cx="2116347" cy="1477328"/>
          </a:xfrm>
          <a:prstGeom prst="rect">
            <a:avLst/>
          </a:prstGeom>
          <a:noFill/>
        </p:spPr>
        <p:txBody>
          <a:bodyPr wrap="square" rtlCol="0">
            <a:spAutoFit/>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目安：</a:t>
            </a:r>
            <a:r>
              <a:rPr kumimoji="1" lang="en-US" altLang="ja-JP" b="1" dirty="0">
                <a:solidFill>
                  <a:schemeClr val="bg1"/>
                </a:solidFill>
                <a:latin typeface="BIZ UDPゴシック" panose="020B0400000000000000" pitchFamily="50" charset="-128"/>
                <a:ea typeface="BIZ UDPゴシック" panose="020B0400000000000000" pitchFamily="50" charset="-128"/>
              </a:rPr>
              <a:t>3</a:t>
            </a:r>
            <a:r>
              <a:rPr kumimoji="1" lang="ja-JP" altLang="en-US" b="1" dirty="0">
                <a:solidFill>
                  <a:schemeClr val="bg1"/>
                </a:solidFill>
                <a:latin typeface="BIZ UDPゴシック" panose="020B0400000000000000" pitchFamily="50" charset="-128"/>
                <a:ea typeface="BIZ UDPゴシック" panose="020B0400000000000000" pitchFamily="50" charset="-128"/>
              </a:rPr>
              <a:t>ヶ月</a:t>
            </a:r>
            <a:endParaRPr kumimoji="1" lang="en-US" altLang="zh-TW"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eaLnBrk="0" hangingPunct="0"/>
            <a:r>
              <a:rPr kumimoji="1" lang="en-US" altLang="ja-JP" b="1" dirty="0">
                <a:solidFill>
                  <a:schemeClr val="bg1"/>
                </a:solidFill>
                <a:latin typeface="BIZ UDPゴシック" panose="020B0400000000000000" pitchFamily="50" charset="-128"/>
                <a:ea typeface="BIZ UDPゴシック" panose="020B0400000000000000" pitchFamily="50" charset="-128"/>
              </a:rPr>
              <a:t>CRB</a:t>
            </a:r>
            <a:r>
              <a:rPr kumimoji="1" lang="ja-JP" altLang="en-US" b="1" dirty="0">
                <a:solidFill>
                  <a:schemeClr val="bg1"/>
                </a:solidFill>
                <a:latin typeface="BIZ UDPゴシック" panose="020B0400000000000000" pitchFamily="50" charset="-128"/>
                <a:ea typeface="BIZ UDPゴシック" panose="020B0400000000000000" pitchFamily="50" charset="-128"/>
              </a:rPr>
              <a:t>・</a:t>
            </a:r>
            <a:r>
              <a:rPr kumimoji="1" lang="en-US" altLang="ja-JP" b="1" dirty="0">
                <a:solidFill>
                  <a:schemeClr val="bg1"/>
                </a:solidFill>
                <a:latin typeface="BIZ UDPゴシック" panose="020B0400000000000000" pitchFamily="50" charset="-128"/>
                <a:ea typeface="BIZ UDPゴシック" panose="020B0400000000000000" pitchFamily="50" charset="-128"/>
              </a:rPr>
              <a:t>EC</a:t>
            </a:r>
            <a:r>
              <a:rPr kumimoji="1" lang="ja-JP" altLang="en-US" b="1" dirty="0">
                <a:solidFill>
                  <a:schemeClr val="bg1"/>
                </a:solidFill>
                <a:latin typeface="BIZ UDPゴシック" panose="020B0400000000000000" pitchFamily="50" charset="-128"/>
                <a:ea typeface="BIZ UDPゴシック" panose="020B0400000000000000" pitchFamily="50" charset="-128"/>
              </a:rPr>
              <a:t>への事前相談・調整</a:t>
            </a:r>
          </a:p>
        </p:txBody>
      </p:sp>
      <p:cxnSp>
        <p:nvCxnSpPr>
          <p:cNvPr id="37" name="直線コネクタ 36">
            <a:extLst>
              <a:ext uri="{FF2B5EF4-FFF2-40B4-BE49-F238E27FC236}">
                <a16:creationId xmlns:a16="http://schemas.microsoft.com/office/drawing/2014/main" id="{538F1087-41AC-0038-3C4F-C7957D8ED6AC}"/>
              </a:ext>
            </a:extLst>
          </p:cNvPr>
          <p:cNvCxnSpPr>
            <a:cxnSpLocks/>
          </p:cNvCxnSpPr>
          <p:nvPr/>
        </p:nvCxnSpPr>
        <p:spPr>
          <a:xfrm flipV="1">
            <a:off x="1351446" y="3494937"/>
            <a:ext cx="2396654" cy="903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4" name="グループ化 13">
            <a:extLst>
              <a:ext uri="{FF2B5EF4-FFF2-40B4-BE49-F238E27FC236}">
                <a16:creationId xmlns:a16="http://schemas.microsoft.com/office/drawing/2014/main" id="{55722973-7E82-7E23-7637-D54DA547D619}"/>
              </a:ext>
            </a:extLst>
          </p:cNvPr>
          <p:cNvGrpSpPr/>
          <p:nvPr/>
        </p:nvGrpSpPr>
        <p:grpSpPr>
          <a:xfrm>
            <a:off x="-1" y="0"/>
            <a:ext cx="7740000" cy="900000"/>
            <a:chOff x="-1" y="0"/>
            <a:chExt cx="7740000" cy="900000"/>
          </a:xfrm>
        </p:grpSpPr>
        <p:sp>
          <p:nvSpPr>
            <p:cNvPr id="2" name="フリーフォーム: 図形 1">
              <a:extLst>
                <a:ext uri="{FF2B5EF4-FFF2-40B4-BE49-F238E27FC236}">
                  <a16:creationId xmlns:a16="http://schemas.microsoft.com/office/drawing/2014/main" id="{02BA75F5-F8DE-513F-C6F2-27CF2DCC2076}"/>
                </a:ext>
              </a:extLst>
            </p:cNvPr>
            <p:cNvSpPr/>
            <p:nvPr/>
          </p:nvSpPr>
          <p:spPr>
            <a:xfrm>
              <a:off x="-1" y="0"/>
              <a:ext cx="7740000" cy="900000"/>
            </a:xfrm>
            <a:custGeom>
              <a:avLst/>
              <a:gdLst>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5" fmla="*/ 0 w 6277512"/>
                <a:gd name="connsiteY5" fmla="*/ 0 h 914400"/>
                <a:gd name="connsiteX0" fmla="*/ 0 w 6282828"/>
                <a:gd name="connsiteY0" fmla="*/ 0 h 914400"/>
                <a:gd name="connsiteX1" fmla="*/ 5363112 w 6282828"/>
                <a:gd name="connsiteY1" fmla="*/ 0 h 914400"/>
                <a:gd name="connsiteX2" fmla="*/ 6282828 w 6282828"/>
                <a:gd name="connsiteY2" fmla="*/ 0 h 914400"/>
                <a:gd name="connsiteX3" fmla="*/ 5363112 w 6282828"/>
                <a:gd name="connsiteY3" fmla="*/ 914400 h 914400"/>
                <a:gd name="connsiteX4" fmla="*/ 0 w 6282828"/>
                <a:gd name="connsiteY4" fmla="*/ 914400 h 914400"/>
                <a:gd name="connsiteX5" fmla="*/ 0 w 6282828"/>
                <a:gd name="connsiteY5" fmla="*/ 0 h 914400"/>
                <a:gd name="connsiteX0" fmla="*/ 0 w 6282845"/>
                <a:gd name="connsiteY0" fmla="*/ 0 h 914400"/>
                <a:gd name="connsiteX1" fmla="*/ 5363112 w 6282845"/>
                <a:gd name="connsiteY1" fmla="*/ 0 h 914400"/>
                <a:gd name="connsiteX2" fmla="*/ 6282828 w 6282845"/>
                <a:gd name="connsiteY2" fmla="*/ 0 h 914400"/>
                <a:gd name="connsiteX3" fmla="*/ 5363112 w 6282845"/>
                <a:gd name="connsiteY3" fmla="*/ 914400 h 914400"/>
                <a:gd name="connsiteX4" fmla="*/ 0 w 6282845"/>
                <a:gd name="connsiteY4" fmla="*/ 914400 h 914400"/>
                <a:gd name="connsiteX5" fmla="*/ 0 w 6282845"/>
                <a:gd name="connsiteY5" fmla="*/ 0 h 914400"/>
                <a:gd name="connsiteX0" fmla="*/ 0 w 6282870"/>
                <a:gd name="connsiteY0" fmla="*/ 0 h 914400"/>
                <a:gd name="connsiteX1" fmla="*/ 5363112 w 6282870"/>
                <a:gd name="connsiteY1" fmla="*/ 0 h 914400"/>
                <a:gd name="connsiteX2" fmla="*/ 6282828 w 6282870"/>
                <a:gd name="connsiteY2" fmla="*/ 0 h 914400"/>
                <a:gd name="connsiteX3" fmla="*/ 5363112 w 6282870"/>
                <a:gd name="connsiteY3" fmla="*/ 914400 h 914400"/>
                <a:gd name="connsiteX4" fmla="*/ 0 w 6282870"/>
                <a:gd name="connsiteY4" fmla="*/ 914400 h 914400"/>
                <a:gd name="connsiteX5" fmla="*/ 0 w 628287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870" h="914400">
                  <a:moveTo>
                    <a:pt x="0" y="0"/>
                  </a:moveTo>
                  <a:lnTo>
                    <a:pt x="5363112" y="0"/>
                  </a:lnTo>
                  <a:lnTo>
                    <a:pt x="6282828" y="0"/>
                  </a:lnTo>
                  <a:cubicBezTo>
                    <a:pt x="6286372" y="400493"/>
                    <a:pt x="6068394" y="903103"/>
                    <a:pt x="5363112" y="914400"/>
                  </a:cubicBezTo>
                  <a:lnTo>
                    <a:pt x="0" y="914400"/>
                  </a:lnTo>
                  <a:lnTo>
                    <a:pt x="0" y="0"/>
                  </a:lnTo>
                  <a:close/>
                </a:path>
              </a:pathLst>
            </a:custGeom>
            <a:solidFill>
              <a:srgbClr val="00604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四角形: 角を丸くする 2">
              <a:hlinkClick r:id="rId2" action="ppaction://hlinksldjump"/>
              <a:extLst>
                <a:ext uri="{FF2B5EF4-FFF2-40B4-BE49-F238E27FC236}">
                  <a16:creationId xmlns:a16="http://schemas.microsoft.com/office/drawing/2014/main" id="{029364DA-B01B-5E69-C00D-E89BF350D888}"/>
                </a:ext>
              </a:extLst>
            </p:cNvPr>
            <p:cNvSpPr/>
            <p:nvPr/>
          </p:nvSpPr>
          <p:spPr>
            <a:xfrm>
              <a:off x="4719215" y="199344"/>
              <a:ext cx="1035273" cy="540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006049"/>
                  </a:solidFill>
                  <a:latin typeface="BIZ UDPゴシック" panose="020B0400000000000000" pitchFamily="50" charset="-128"/>
                  <a:ea typeface="BIZ UDPゴシック" panose="020B0400000000000000" pitchFamily="50" charset="-128"/>
                </a:rPr>
                <a:t>STEP 8</a:t>
              </a:r>
              <a:endParaRPr kumimoji="1" lang="ja-JP" altLang="en-US" b="1" dirty="0">
                <a:solidFill>
                  <a:srgbClr val="006049"/>
                </a:solidFill>
                <a:latin typeface="BIZ UDPゴシック" panose="020B0400000000000000" pitchFamily="50" charset="-128"/>
                <a:ea typeface="BIZ UDPゴシック" panose="020B0400000000000000" pitchFamily="50" charset="-128"/>
              </a:endParaRPr>
            </a:p>
          </p:txBody>
        </p:sp>
        <p:sp>
          <p:nvSpPr>
            <p:cNvPr id="4" name="フローチャート: 結合子 3">
              <a:hlinkClick r:id="rId3" action="ppaction://hlinksldjump"/>
              <a:extLst>
                <a:ext uri="{FF2B5EF4-FFF2-40B4-BE49-F238E27FC236}">
                  <a16:creationId xmlns:a16="http://schemas.microsoft.com/office/drawing/2014/main" id="{8D4087D2-FBAD-5367-9BC5-631C56BE8398}"/>
                </a:ext>
              </a:extLst>
            </p:cNvPr>
            <p:cNvSpPr/>
            <p:nvPr/>
          </p:nvSpPr>
          <p:spPr>
            <a:xfrm>
              <a:off x="826945" y="187200"/>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2</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5" name="フローチャート: 結合子 4">
              <a:hlinkClick r:id="rId4" action="ppaction://hlinksldjump"/>
              <a:extLst>
                <a:ext uri="{FF2B5EF4-FFF2-40B4-BE49-F238E27FC236}">
                  <a16:creationId xmlns:a16="http://schemas.microsoft.com/office/drawing/2014/main" id="{664B2D83-F361-6C3D-32DC-4A1C85E8DCAC}"/>
                </a:ext>
              </a:extLst>
            </p:cNvPr>
            <p:cNvSpPr/>
            <p:nvPr/>
          </p:nvSpPr>
          <p:spPr>
            <a:xfrm>
              <a:off x="1485645" y="187200"/>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3</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6" name="フローチャート: 結合子 5">
              <a:hlinkClick r:id="rId5" action="ppaction://hlinksldjump"/>
              <a:extLst>
                <a:ext uri="{FF2B5EF4-FFF2-40B4-BE49-F238E27FC236}">
                  <a16:creationId xmlns:a16="http://schemas.microsoft.com/office/drawing/2014/main" id="{48F35ECA-655B-32BD-0B3F-B7222269C12F}"/>
                </a:ext>
              </a:extLst>
            </p:cNvPr>
            <p:cNvSpPr/>
            <p:nvPr/>
          </p:nvSpPr>
          <p:spPr>
            <a:xfrm>
              <a:off x="2141641" y="20047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4</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7" name="フローチャート: 結合子 6">
              <a:hlinkClick r:id="rId6" action="ppaction://hlinksldjump"/>
              <a:extLst>
                <a:ext uri="{FF2B5EF4-FFF2-40B4-BE49-F238E27FC236}">
                  <a16:creationId xmlns:a16="http://schemas.microsoft.com/office/drawing/2014/main" id="{3551C7DB-2758-997D-0197-C45AA906C55C}"/>
                </a:ext>
              </a:extLst>
            </p:cNvPr>
            <p:cNvSpPr/>
            <p:nvPr/>
          </p:nvSpPr>
          <p:spPr>
            <a:xfrm>
              <a:off x="2780485"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5</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8" name="フローチャート: 結合子 7">
              <a:hlinkClick r:id="rId7" action="ppaction://hlinksldjump"/>
              <a:extLst>
                <a:ext uri="{FF2B5EF4-FFF2-40B4-BE49-F238E27FC236}">
                  <a16:creationId xmlns:a16="http://schemas.microsoft.com/office/drawing/2014/main" id="{DAD9D1B3-774D-EAF2-B4AC-B2682BBA2765}"/>
                </a:ext>
              </a:extLst>
            </p:cNvPr>
            <p:cNvSpPr/>
            <p:nvPr/>
          </p:nvSpPr>
          <p:spPr>
            <a:xfrm>
              <a:off x="3430609"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6</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9" name="フローチャート: 結合子 8">
              <a:hlinkClick r:id="rId8" action="ppaction://hlinksldjump"/>
              <a:extLst>
                <a:ext uri="{FF2B5EF4-FFF2-40B4-BE49-F238E27FC236}">
                  <a16:creationId xmlns:a16="http://schemas.microsoft.com/office/drawing/2014/main" id="{ADF30104-684B-04CB-44FA-030205486B1C}"/>
                </a:ext>
              </a:extLst>
            </p:cNvPr>
            <p:cNvSpPr/>
            <p:nvPr/>
          </p:nvSpPr>
          <p:spPr>
            <a:xfrm>
              <a:off x="170949"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1</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0" name="フローチャート: 結合子 9">
              <a:hlinkClick r:id="rId9" action="ppaction://hlinksldjump"/>
              <a:extLst>
                <a:ext uri="{FF2B5EF4-FFF2-40B4-BE49-F238E27FC236}">
                  <a16:creationId xmlns:a16="http://schemas.microsoft.com/office/drawing/2014/main" id="{5F94ACBB-8A17-1006-544A-C2B59F4E8070}"/>
                </a:ext>
              </a:extLst>
            </p:cNvPr>
            <p:cNvSpPr/>
            <p:nvPr/>
          </p:nvSpPr>
          <p:spPr>
            <a:xfrm>
              <a:off x="4086605" y="201986"/>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7</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1" name="フローチャート: 結合子 10">
              <a:hlinkClick r:id="rId10" action="ppaction://hlinksldjump"/>
              <a:extLst>
                <a:ext uri="{FF2B5EF4-FFF2-40B4-BE49-F238E27FC236}">
                  <a16:creationId xmlns:a16="http://schemas.microsoft.com/office/drawing/2014/main" id="{E9AB49B6-70EA-0BE1-C5DE-6CAC5CACE51B}"/>
                </a:ext>
              </a:extLst>
            </p:cNvPr>
            <p:cNvSpPr/>
            <p:nvPr/>
          </p:nvSpPr>
          <p:spPr>
            <a:xfrm>
              <a:off x="584709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9</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3" name="フローチャート: 結合子 12">
              <a:hlinkClick r:id="rId11" action="ppaction://hlinksldjump"/>
              <a:extLst>
                <a:ext uri="{FF2B5EF4-FFF2-40B4-BE49-F238E27FC236}">
                  <a16:creationId xmlns:a16="http://schemas.microsoft.com/office/drawing/2014/main" id="{35C2ABAC-A4EE-4921-BB76-54BEC0DAAEE6}"/>
                </a:ext>
              </a:extLst>
            </p:cNvPr>
            <p:cNvSpPr/>
            <p:nvPr/>
          </p:nvSpPr>
          <p:spPr>
            <a:xfrm>
              <a:off x="649451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b="1" dirty="0">
                  <a:solidFill>
                    <a:schemeClr val="bg2">
                      <a:lumMod val="90000"/>
                    </a:schemeClr>
                  </a:solidFill>
                  <a:latin typeface="BIZ UDPゴシック" panose="020B0400000000000000" pitchFamily="50" charset="-128"/>
                  <a:ea typeface="BIZ UDPゴシック" panose="020B0400000000000000" pitchFamily="50" charset="-128"/>
                </a:rPr>
                <a:t>10</a:t>
              </a:r>
              <a:endParaRPr kumimoji="1" lang="ja-JP" altLang="en-US" sz="1600" b="1" dirty="0">
                <a:solidFill>
                  <a:schemeClr val="bg2">
                    <a:lumMod val="90000"/>
                  </a:schemeClr>
                </a:solidFill>
                <a:latin typeface="BIZ UDPゴシック" panose="020B0400000000000000" pitchFamily="50" charset="-128"/>
                <a:ea typeface="BIZ UDPゴシック" panose="020B0400000000000000" pitchFamily="50" charset="-128"/>
              </a:endParaRPr>
            </a:p>
          </p:txBody>
        </p:sp>
      </p:grpSp>
      <p:sp>
        <p:nvSpPr>
          <p:cNvPr id="12" name="スライド番号プレースホルダー 11">
            <a:extLst>
              <a:ext uri="{FF2B5EF4-FFF2-40B4-BE49-F238E27FC236}">
                <a16:creationId xmlns:a16="http://schemas.microsoft.com/office/drawing/2014/main" id="{06C90030-8BDC-775C-AFCF-3EBA0A8FAF84}"/>
              </a:ext>
            </a:extLst>
          </p:cNvPr>
          <p:cNvSpPr>
            <a:spLocks noGrp="1"/>
          </p:cNvSpPr>
          <p:nvPr>
            <p:ph type="sldNum" sz="quarter" idx="12"/>
          </p:nvPr>
        </p:nvSpPr>
        <p:spPr>
          <a:xfrm>
            <a:off x="9396452" y="6461262"/>
            <a:ext cx="2743200" cy="365125"/>
          </a:xfrm>
        </p:spPr>
        <p:txBody>
          <a:bodyPr/>
          <a:lstStyle/>
          <a:p>
            <a:fld id="{16BB9C2D-C3C8-4FA1-A4EC-65CAF1B033D9}" type="slidenum">
              <a:rPr kumimoji="1" lang="ja-JP" altLang="en-US" smtClean="0"/>
              <a:t>25</a:t>
            </a:fld>
            <a:endParaRPr kumimoji="1" lang="ja-JP" altLang="en-US" dirty="0"/>
          </a:p>
        </p:txBody>
      </p:sp>
    </p:spTree>
    <p:extLst>
      <p:ext uri="{BB962C8B-B14F-4D97-AF65-F5344CB8AC3E}">
        <p14:creationId xmlns:p14="http://schemas.microsoft.com/office/powerpoint/2010/main" val="2210946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E4E7496A-392D-1CBD-A370-25280710B46F}"/>
              </a:ext>
            </a:extLst>
          </p:cNvPr>
          <p:cNvGrpSpPr/>
          <p:nvPr/>
        </p:nvGrpSpPr>
        <p:grpSpPr>
          <a:xfrm>
            <a:off x="60924" y="2444633"/>
            <a:ext cx="3938973" cy="2880000"/>
            <a:chOff x="790439" y="2659689"/>
            <a:chExt cx="3938973" cy="2880000"/>
          </a:xfrm>
        </p:grpSpPr>
        <p:sp>
          <p:nvSpPr>
            <p:cNvPr id="19" name="テキスト ボックス 18">
              <a:extLst>
                <a:ext uri="{FF2B5EF4-FFF2-40B4-BE49-F238E27FC236}">
                  <a16:creationId xmlns:a16="http://schemas.microsoft.com/office/drawing/2014/main" id="{E767AB99-A2EA-73C1-936E-5C8F8A2126F5}"/>
                </a:ext>
              </a:extLst>
            </p:cNvPr>
            <p:cNvSpPr txBox="1"/>
            <p:nvPr/>
          </p:nvSpPr>
          <p:spPr>
            <a:xfrm>
              <a:off x="790439" y="2659689"/>
              <a:ext cx="3938973" cy="2880000"/>
            </a:xfrm>
            <a:custGeom>
              <a:avLst/>
              <a:gdLst/>
              <a:ahLst/>
              <a:cxnLst/>
              <a:rect l="l" t="t" r="r" b="b"/>
              <a:pathLst>
                <a:path w="3938973" h="2880000">
                  <a:moveTo>
                    <a:pt x="820833" y="847557"/>
                  </a:moveTo>
                  <a:cubicBezTo>
                    <a:pt x="765079" y="847557"/>
                    <a:pt x="718874" y="870014"/>
                    <a:pt x="682221" y="914928"/>
                  </a:cubicBezTo>
                  <a:cubicBezTo>
                    <a:pt x="645567" y="959841"/>
                    <a:pt x="627240" y="1029276"/>
                    <a:pt x="627240" y="1123234"/>
                  </a:cubicBezTo>
                  <a:cubicBezTo>
                    <a:pt x="627240" y="1210996"/>
                    <a:pt x="645309" y="1277592"/>
                    <a:pt x="681446" y="1323021"/>
                  </a:cubicBezTo>
                  <a:cubicBezTo>
                    <a:pt x="717584" y="1368451"/>
                    <a:pt x="763014" y="1391166"/>
                    <a:pt x="817736" y="1391166"/>
                  </a:cubicBezTo>
                  <a:cubicBezTo>
                    <a:pt x="879686" y="1391166"/>
                    <a:pt x="926922" y="1366128"/>
                    <a:pt x="959446" y="1316052"/>
                  </a:cubicBezTo>
                  <a:cubicBezTo>
                    <a:pt x="991969" y="1265976"/>
                    <a:pt x="1008231" y="1200671"/>
                    <a:pt x="1008231" y="1120136"/>
                  </a:cubicBezTo>
                  <a:cubicBezTo>
                    <a:pt x="1008231" y="1044764"/>
                    <a:pt x="991195" y="980491"/>
                    <a:pt x="957123" y="927318"/>
                  </a:cubicBezTo>
                  <a:cubicBezTo>
                    <a:pt x="923050" y="874144"/>
                    <a:pt x="877620" y="847557"/>
                    <a:pt x="820833" y="847557"/>
                  </a:cubicBezTo>
                  <a:close/>
                  <a:moveTo>
                    <a:pt x="2498973" y="0"/>
                  </a:moveTo>
                  <a:cubicBezTo>
                    <a:pt x="3294263" y="0"/>
                    <a:pt x="3938973" y="644710"/>
                    <a:pt x="3938973" y="1440000"/>
                  </a:cubicBezTo>
                  <a:cubicBezTo>
                    <a:pt x="3938973" y="2235290"/>
                    <a:pt x="3294263" y="2880000"/>
                    <a:pt x="2498973" y="2880000"/>
                  </a:cubicBezTo>
                  <a:cubicBezTo>
                    <a:pt x="2051623" y="2880000"/>
                    <a:pt x="1651916" y="2676010"/>
                    <a:pt x="1387799" y="2355974"/>
                  </a:cubicBezTo>
                  <a:lnTo>
                    <a:pt x="1374780" y="2338564"/>
                  </a:lnTo>
                  <a:lnTo>
                    <a:pt x="1319795" y="2398321"/>
                  </a:lnTo>
                  <a:cubicBezTo>
                    <a:pt x="1146674" y="2566303"/>
                    <a:pt x="920985" y="2650294"/>
                    <a:pt x="642728" y="2650294"/>
                  </a:cubicBezTo>
                  <a:cubicBezTo>
                    <a:pt x="447586" y="2650294"/>
                    <a:pt x="277741" y="2621384"/>
                    <a:pt x="133191" y="2563564"/>
                  </a:cubicBezTo>
                  <a:lnTo>
                    <a:pt x="133191" y="2054028"/>
                  </a:lnTo>
                  <a:cubicBezTo>
                    <a:pt x="176556" y="2085002"/>
                    <a:pt x="240313" y="2111589"/>
                    <a:pt x="324461" y="2133788"/>
                  </a:cubicBezTo>
                  <a:cubicBezTo>
                    <a:pt x="408610" y="2155987"/>
                    <a:pt x="484240" y="2167086"/>
                    <a:pt x="551352" y="2167086"/>
                  </a:cubicBezTo>
                  <a:cubicBezTo>
                    <a:pt x="706226" y="2167086"/>
                    <a:pt x="824705" y="2124237"/>
                    <a:pt x="906788" y="2038540"/>
                  </a:cubicBezTo>
                  <a:cubicBezTo>
                    <a:pt x="988872" y="1952843"/>
                    <a:pt x="1030946" y="1826879"/>
                    <a:pt x="1033011" y="1660647"/>
                  </a:cubicBezTo>
                  <a:lnTo>
                    <a:pt x="1023719" y="1660647"/>
                  </a:lnTo>
                  <a:cubicBezTo>
                    <a:pt x="926664" y="1784547"/>
                    <a:pt x="785212" y="1846496"/>
                    <a:pt x="599363" y="1846496"/>
                  </a:cubicBezTo>
                  <a:cubicBezTo>
                    <a:pt x="488886" y="1846496"/>
                    <a:pt x="387443" y="1817845"/>
                    <a:pt x="295035" y="1760541"/>
                  </a:cubicBezTo>
                  <a:cubicBezTo>
                    <a:pt x="202627" y="1703238"/>
                    <a:pt x="130352" y="1623219"/>
                    <a:pt x="78211" y="1520486"/>
                  </a:cubicBezTo>
                  <a:cubicBezTo>
                    <a:pt x="26070" y="1417753"/>
                    <a:pt x="0" y="1300306"/>
                    <a:pt x="0" y="1168147"/>
                  </a:cubicBezTo>
                  <a:cubicBezTo>
                    <a:pt x="0" y="1005013"/>
                    <a:pt x="34330" y="861496"/>
                    <a:pt x="102991" y="737597"/>
                  </a:cubicBezTo>
                  <a:cubicBezTo>
                    <a:pt x="171652" y="613697"/>
                    <a:pt x="268707" y="518708"/>
                    <a:pt x="394155" y="452628"/>
                  </a:cubicBezTo>
                  <a:cubicBezTo>
                    <a:pt x="519603" y="386548"/>
                    <a:pt x="663894" y="353508"/>
                    <a:pt x="827028" y="353508"/>
                  </a:cubicBezTo>
                  <a:cubicBezTo>
                    <a:pt x="996357" y="353508"/>
                    <a:pt x="1145553" y="397389"/>
                    <a:pt x="1274615" y="485151"/>
                  </a:cubicBezTo>
                  <a:lnTo>
                    <a:pt x="1363800" y="556119"/>
                  </a:lnTo>
                  <a:lnTo>
                    <a:pt x="1387799" y="524026"/>
                  </a:lnTo>
                  <a:cubicBezTo>
                    <a:pt x="1651916" y="203990"/>
                    <a:pt x="2051623" y="0"/>
                    <a:pt x="2498973" y="0"/>
                  </a:cubicBezTo>
                  <a:close/>
                </a:path>
              </a:pathLst>
            </a:custGeom>
            <a:solidFill>
              <a:schemeClr val="bg1"/>
            </a:solidFill>
            <a:ln w="76200">
              <a:solidFill>
                <a:schemeClr val="accent2">
                  <a:lumMod val="7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chemeClr val="accent2">
                      <a:lumMod val="75000"/>
                    </a:schemeClr>
                  </a:solidFill>
                </a:ln>
                <a:solidFill>
                  <a:schemeClr val="bg1"/>
                </a:solidFill>
                <a:latin typeface="Segoe UI Black" panose="020B0A02040204020203" pitchFamily="34" charset="0"/>
              </a:endParaRPr>
            </a:p>
          </p:txBody>
        </p:sp>
        <p:sp>
          <p:nvSpPr>
            <p:cNvPr id="15" name="フローチャート: 結合子 14">
              <a:extLst>
                <a:ext uri="{FF2B5EF4-FFF2-40B4-BE49-F238E27FC236}">
                  <a16:creationId xmlns:a16="http://schemas.microsoft.com/office/drawing/2014/main" id="{8830E8F1-DDE0-231F-A81C-AB238741FBA5}"/>
                </a:ext>
              </a:extLst>
            </p:cNvPr>
            <p:cNvSpPr/>
            <p:nvPr/>
          </p:nvSpPr>
          <p:spPr>
            <a:xfrm>
              <a:off x="1975412" y="2785689"/>
              <a:ext cx="2628000" cy="2628000"/>
            </a:xfrm>
            <a:prstGeom prst="flowChartConnector">
              <a:avLst/>
            </a:prstGeom>
            <a:solidFill>
              <a:schemeClr val="accent2">
                <a:lumMod val="75000"/>
              </a:schemeClr>
            </a:solid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四角形: 角を丸くする 20">
            <a:extLst>
              <a:ext uri="{FF2B5EF4-FFF2-40B4-BE49-F238E27FC236}">
                <a16:creationId xmlns:a16="http://schemas.microsoft.com/office/drawing/2014/main" id="{824FC072-CDD1-726A-7D93-D74A0B821117}"/>
              </a:ext>
            </a:extLst>
          </p:cNvPr>
          <p:cNvSpPr/>
          <p:nvPr/>
        </p:nvSpPr>
        <p:spPr>
          <a:xfrm>
            <a:off x="4148060" y="1113744"/>
            <a:ext cx="2529444" cy="5530663"/>
          </a:xfrm>
          <a:prstGeom prst="roundRect">
            <a:avLst>
              <a:gd name="adj" fmla="val 6766"/>
            </a:avLst>
          </a:prstGeom>
          <a:solidFill>
            <a:srgbClr val="FCD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FFB24706-2DFC-81BD-AC29-6762F7F0293C}"/>
              </a:ext>
            </a:extLst>
          </p:cNvPr>
          <p:cNvSpPr/>
          <p:nvPr/>
        </p:nvSpPr>
        <p:spPr>
          <a:xfrm>
            <a:off x="4251107" y="1157261"/>
            <a:ext cx="2374677" cy="5358713"/>
          </a:xfrm>
          <a:prstGeom prst="roundRect">
            <a:avLst>
              <a:gd name="adj" fmla="val 5381"/>
            </a:avLst>
          </a:prstGeom>
          <a:solidFill>
            <a:srgbClr val="FCD4CC"/>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003D43B7-CB04-A93C-DB51-F7C8AAB6506A}"/>
              </a:ext>
            </a:extLst>
          </p:cNvPr>
          <p:cNvSpPr txBox="1"/>
          <p:nvPr/>
        </p:nvSpPr>
        <p:spPr>
          <a:xfrm>
            <a:off x="4836303" y="1193579"/>
            <a:ext cx="1152958"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01</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239F123F-E50C-5BB4-6811-B2B745F5EA0D}"/>
              </a:ext>
            </a:extLst>
          </p:cNvPr>
          <p:cNvSpPr txBox="1"/>
          <p:nvPr/>
        </p:nvSpPr>
        <p:spPr>
          <a:xfrm>
            <a:off x="4336635" y="2268565"/>
            <a:ext cx="2181051" cy="3308598"/>
          </a:xfrm>
          <a:prstGeom prst="rect">
            <a:avLst/>
          </a:prstGeom>
          <a:noFill/>
        </p:spPr>
        <p:txBody>
          <a:bodyPr wrap="square" rtlCol="0">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CRB</a:t>
            </a:r>
            <a:r>
              <a:rPr kumimoji="1" lang="ja-JP" altLang="en-US" sz="1100" b="1" dirty="0">
                <a:latin typeface="BIZ UDPゴシック" panose="020B0400000000000000" pitchFamily="50" charset="-128"/>
                <a:ea typeface="BIZ UDPゴシック" panose="020B0400000000000000" pitchFamily="50" charset="-128"/>
              </a:rPr>
              <a:t>・</a:t>
            </a:r>
            <a:r>
              <a:rPr kumimoji="1" lang="en-US" altLang="ja-JP" sz="1100" b="1" dirty="0">
                <a:latin typeface="BIZ UDPゴシック" panose="020B0400000000000000" pitchFamily="50" charset="-128"/>
                <a:ea typeface="BIZ UDPゴシック" panose="020B0400000000000000" pitchFamily="50" charset="-128"/>
              </a:rPr>
              <a:t>EC</a:t>
            </a:r>
            <a:r>
              <a:rPr kumimoji="1" lang="ja-JP" altLang="en-US" sz="1100" b="1" dirty="0">
                <a:latin typeface="BIZ UDPゴシック" panose="020B0400000000000000" pitchFamily="50" charset="-128"/>
                <a:ea typeface="BIZ UDPゴシック" panose="020B0400000000000000" pitchFamily="50" charset="-128"/>
              </a:rPr>
              <a:t>の所定の提出様式に沿って、主要書類を作成</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やること：</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➤以下の主要書類を作成・提出：</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研究実施計画書</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🔹説明・同意文書</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🔹利益相反管理基準・利益相反管理計画</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🔹補償・保険に関する資料（保険証券、説明文書記載内容など）</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🔹各種手順書、施設長承認書類</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など</a:t>
            </a:r>
            <a:endParaRPr lang="en-US" altLang="ja-JP" sz="1100" dirty="0">
              <a:latin typeface="BIZ UDPゴシック" panose="020B0400000000000000" pitchFamily="50" charset="-128"/>
              <a:ea typeface="BIZ UDPゴシック" panose="020B0400000000000000" pitchFamily="50" charset="-128"/>
            </a:endParaRPr>
          </a:p>
        </p:txBody>
      </p:sp>
      <p:cxnSp>
        <p:nvCxnSpPr>
          <p:cNvPr id="25" name="直線コネクタ 24">
            <a:extLst>
              <a:ext uri="{FF2B5EF4-FFF2-40B4-BE49-F238E27FC236}">
                <a16:creationId xmlns:a16="http://schemas.microsoft.com/office/drawing/2014/main" id="{6D894F0E-EBFF-8258-DE0C-202139011356}"/>
              </a:ext>
            </a:extLst>
          </p:cNvPr>
          <p:cNvCxnSpPr>
            <a:cxnSpLocks/>
          </p:cNvCxnSpPr>
          <p:nvPr/>
        </p:nvCxnSpPr>
        <p:spPr>
          <a:xfrm>
            <a:off x="4336635"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6" name="四角形: 角を丸くする 25">
            <a:extLst>
              <a:ext uri="{FF2B5EF4-FFF2-40B4-BE49-F238E27FC236}">
                <a16:creationId xmlns:a16="http://schemas.microsoft.com/office/drawing/2014/main" id="{7BFECC06-5E42-D6C1-FBF5-77D9B7C10135}"/>
              </a:ext>
            </a:extLst>
          </p:cNvPr>
          <p:cNvSpPr/>
          <p:nvPr/>
        </p:nvSpPr>
        <p:spPr>
          <a:xfrm>
            <a:off x="6825667" y="1113744"/>
            <a:ext cx="2529444" cy="5530663"/>
          </a:xfrm>
          <a:prstGeom prst="roundRect">
            <a:avLst>
              <a:gd name="adj" fmla="val 6766"/>
            </a:avLst>
          </a:prstGeom>
          <a:solidFill>
            <a:srgbClr val="ECA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A924C0CB-8F62-7315-409A-3039B829207D}"/>
              </a:ext>
            </a:extLst>
          </p:cNvPr>
          <p:cNvSpPr/>
          <p:nvPr/>
        </p:nvSpPr>
        <p:spPr>
          <a:xfrm>
            <a:off x="6904119" y="1193579"/>
            <a:ext cx="2374677" cy="5358713"/>
          </a:xfrm>
          <a:prstGeom prst="roundRect">
            <a:avLst>
              <a:gd name="adj" fmla="val 5381"/>
            </a:avLst>
          </a:prstGeom>
          <a:solidFill>
            <a:srgbClr val="ECA99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5DCFC335-5511-59CE-D6C3-740D381E6587}"/>
              </a:ext>
            </a:extLst>
          </p:cNvPr>
          <p:cNvSpPr txBox="1"/>
          <p:nvPr/>
        </p:nvSpPr>
        <p:spPr>
          <a:xfrm>
            <a:off x="7439829" y="1193579"/>
            <a:ext cx="1286799"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02</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FE8DFD28-272A-6043-9FAF-90164D16C7A4}"/>
              </a:ext>
            </a:extLst>
          </p:cNvPr>
          <p:cNvSpPr txBox="1"/>
          <p:nvPr/>
        </p:nvSpPr>
        <p:spPr>
          <a:xfrm>
            <a:off x="7014242" y="2268565"/>
            <a:ext cx="2181051" cy="2800767"/>
          </a:xfrm>
          <a:prstGeom prst="rect">
            <a:avLst/>
          </a:prstGeom>
          <a:noFill/>
        </p:spPr>
        <p:txBody>
          <a:bodyPr wrap="square" rtlCol="0">
            <a:spAutoFit/>
          </a:bodyPr>
          <a:lstStyle/>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dirty="0">
                <a:solidFill>
                  <a:srgbClr val="FF0000"/>
                </a:solidFill>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申請時の最終確認</a:t>
            </a: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ポイント：</a:t>
            </a:r>
            <a:endParaRPr lang="en-US" altLang="ja-JP" sz="1100" b="1"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各規制が求める要件を満たしているか確認</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委員会の開催頻度や、修正指示への対応回数によって、</a:t>
            </a:r>
            <a:r>
              <a:rPr lang="ja-JP" altLang="en-US" sz="1100" b="1" dirty="0">
                <a:latin typeface="BIZ UDPゴシック" panose="020B0400000000000000" pitchFamily="50" charset="-128"/>
                <a:ea typeface="BIZ UDPゴシック" panose="020B0400000000000000" pitchFamily="50" charset="-128"/>
              </a:rPr>
              <a:t>承認までにかかる期間が大きく変動する</a:t>
            </a:r>
            <a:r>
              <a:rPr lang="ja-JP" altLang="en-US" sz="1100" dirty="0">
                <a:latin typeface="BIZ UDPゴシック" panose="020B0400000000000000" pitchFamily="50" charset="-128"/>
                <a:ea typeface="BIZ UDPゴシック" panose="020B0400000000000000" pitchFamily="50" charset="-128"/>
              </a:rPr>
              <a:t>ため、スケジュールには十分な余裕を持って取り組む</a:t>
            </a:r>
          </a:p>
        </p:txBody>
      </p:sp>
      <p:cxnSp>
        <p:nvCxnSpPr>
          <p:cNvPr id="30" name="直線コネクタ 29">
            <a:extLst>
              <a:ext uri="{FF2B5EF4-FFF2-40B4-BE49-F238E27FC236}">
                <a16:creationId xmlns:a16="http://schemas.microsoft.com/office/drawing/2014/main" id="{7CC5C460-9A5B-EE7D-AD71-6596BFAD283E}"/>
              </a:ext>
            </a:extLst>
          </p:cNvPr>
          <p:cNvCxnSpPr>
            <a:cxnSpLocks/>
          </p:cNvCxnSpPr>
          <p:nvPr/>
        </p:nvCxnSpPr>
        <p:spPr>
          <a:xfrm>
            <a:off x="7014242"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1" name="四角形: 角を丸くする 30">
            <a:extLst>
              <a:ext uri="{FF2B5EF4-FFF2-40B4-BE49-F238E27FC236}">
                <a16:creationId xmlns:a16="http://schemas.microsoft.com/office/drawing/2014/main" id="{1253BED3-5778-4984-E927-F3FB55D6036E}"/>
              </a:ext>
            </a:extLst>
          </p:cNvPr>
          <p:cNvSpPr/>
          <p:nvPr/>
        </p:nvSpPr>
        <p:spPr>
          <a:xfrm>
            <a:off x="9488952" y="1125442"/>
            <a:ext cx="2529444" cy="5530663"/>
          </a:xfrm>
          <a:prstGeom prst="roundRect">
            <a:avLst>
              <a:gd name="adj" fmla="val 6766"/>
            </a:avLst>
          </a:prstGeom>
          <a:solidFill>
            <a:srgbClr val="E87D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7AFC07EC-9127-B7E1-008C-F80AF271309E}"/>
              </a:ext>
            </a:extLst>
          </p:cNvPr>
          <p:cNvSpPr/>
          <p:nvPr/>
        </p:nvSpPr>
        <p:spPr>
          <a:xfrm>
            <a:off x="9567404" y="1205277"/>
            <a:ext cx="2374677" cy="5358713"/>
          </a:xfrm>
          <a:prstGeom prst="roundRect">
            <a:avLst>
              <a:gd name="adj" fmla="val 5381"/>
            </a:avLst>
          </a:prstGeom>
          <a:solidFill>
            <a:srgbClr val="E87D78"/>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BC8629B9-8AD7-8990-4DC0-9F2855ED10A9}"/>
              </a:ext>
            </a:extLst>
          </p:cNvPr>
          <p:cNvSpPr txBox="1"/>
          <p:nvPr/>
        </p:nvSpPr>
        <p:spPr>
          <a:xfrm>
            <a:off x="10077292" y="1205277"/>
            <a:ext cx="1268631"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03</a:t>
            </a:r>
          </a:p>
        </p:txBody>
      </p:sp>
      <p:sp>
        <p:nvSpPr>
          <p:cNvPr id="34" name="テキスト ボックス 33">
            <a:extLst>
              <a:ext uri="{FF2B5EF4-FFF2-40B4-BE49-F238E27FC236}">
                <a16:creationId xmlns:a16="http://schemas.microsoft.com/office/drawing/2014/main" id="{61494BB5-256E-530F-6971-FCCD380BD97B}"/>
              </a:ext>
            </a:extLst>
          </p:cNvPr>
          <p:cNvSpPr txBox="1"/>
          <p:nvPr/>
        </p:nvSpPr>
        <p:spPr>
          <a:xfrm>
            <a:off x="9677527" y="2280263"/>
            <a:ext cx="2181051" cy="4154984"/>
          </a:xfrm>
          <a:prstGeom prst="rect">
            <a:avLst/>
          </a:prstGeom>
          <a:noFill/>
        </p:spPr>
        <p:txBody>
          <a:bodyPr wrap="square" lIns="91440" tIns="45720" rIns="9144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solidFill>
                  <a:srgbClr val="FF0000"/>
                </a:solidFill>
                <a:latin typeface="BIZ UDPゴシック" panose="020B0400000000000000" pitchFamily="50" charset="-128"/>
                <a:ea typeface="BIZ UDPゴシック" panose="020B0400000000000000" pitchFamily="50" charset="-128"/>
              </a:rPr>
              <a:t>👉 </a:t>
            </a:r>
            <a:r>
              <a:rPr lang="en-US" altLang="ja-JP" sz="1100" b="1" dirty="0">
                <a:latin typeface="BIZ UDPゴシック" panose="020B0400000000000000" pitchFamily="50" charset="-128"/>
                <a:ea typeface="BIZ UDPゴシック" panose="020B0400000000000000" pitchFamily="50" charset="-128"/>
              </a:rPr>
              <a:t>CRB</a:t>
            </a:r>
            <a:r>
              <a:rPr lang="ja-JP" altLang="en-US" sz="1100" b="1" dirty="0">
                <a:latin typeface="BIZ UDPゴシック" panose="020B0400000000000000" pitchFamily="50" charset="-128"/>
                <a:ea typeface="BIZ UDPゴシック" panose="020B0400000000000000" pitchFamily="50" charset="-128"/>
              </a:rPr>
              <a:t>・</a:t>
            </a:r>
            <a:r>
              <a:rPr lang="en-US" altLang="ja-JP" sz="1100" b="1" dirty="0">
                <a:latin typeface="BIZ UDPゴシック" panose="020B0400000000000000" pitchFamily="50" charset="-128"/>
                <a:ea typeface="BIZ UDPゴシック" panose="020B0400000000000000" pitchFamily="50" charset="-128"/>
              </a:rPr>
              <a:t>EC</a:t>
            </a:r>
            <a:r>
              <a:rPr lang="ja-JP" altLang="en-US" sz="1100" b="1" dirty="0">
                <a:latin typeface="BIZ UDPゴシック" panose="020B0400000000000000" pitchFamily="50" charset="-128"/>
                <a:ea typeface="BIZ UDPゴシック" panose="020B0400000000000000" pitchFamily="50" charset="-128"/>
              </a:rPr>
              <a:t>からの確認・指摘対応</a:t>
            </a:r>
            <a:endParaRPr lang="en-US" altLang="ja-JP" sz="1100" b="1" dirty="0">
              <a:latin typeface="BIZ UDPゴシック" panose="020B0400000000000000" pitchFamily="50" charset="-128"/>
              <a:ea typeface="BIZ UDPゴシック" panose="020B0400000000000000" pitchFamily="50" charset="-128"/>
            </a:endParaRPr>
          </a:p>
          <a:p>
            <a:endParaRPr lang="en-US" altLang="ja-JP" sz="1100" b="1" dirty="0">
              <a:latin typeface="BIZ UDPゴシック" panose="020B0400000000000000" pitchFamily="50" charset="-128"/>
              <a:ea typeface="BIZ UDPゴシック" panose="020B0400000000000000" pitchFamily="50" charset="-128"/>
            </a:endParaRPr>
          </a:p>
          <a:p>
            <a:endParaRPr lang="en-US" altLang="ja-JP" sz="1100" b="1" dirty="0">
              <a:latin typeface="BIZ UDPゴシック" panose="020B0400000000000000" pitchFamily="50" charset="-128"/>
              <a:ea typeface="BIZ UDPゴシック" panose="020B0400000000000000" pitchFamily="50" charset="-128"/>
            </a:endParaRPr>
          </a:p>
          <a:p>
            <a:endParaRPr lang="en-US" altLang="ja-JP" sz="1100" b="1"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審査後の対応</a:t>
            </a:r>
            <a:endParaRPr kumimoji="1" lang="ja-JP" altLang="en-US" sz="1100" b="1"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a:rPr>
              <a:t>➤ 修正内容について、支援担当者・</a:t>
            </a:r>
            <a:r>
              <a:rPr lang="en-US" altLang="ja-JP" sz="1100" dirty="0">
                <a:latin typeface="BIZ UDPゴシック" panose="020B0400000000000000" pitchFamily="50" charset="-128"/>
                <a:ea typeface="BIZ UDPゴシック"/>
              </a:rPr>
              <a:t>CRO</a:t>
            </a:r>
            <a:r>
              <a:rPr lang="ja-JP" altLang="en-US" sz="1100" dirty="0">
                <a:latin typeface="BIZ UDPゴシック" panose="020B0400000000000000" pitchFamily="50" charset="-128"/>
                <a:ea typeface="BIZ UDPゴシック"/>
              </a:rPr>
              <a:t>等と連携し速やかに対応</a:t>
            </a:r>
            <a:endParaRPr lang="en-US" altLang="ja-JP" sz="1100" dirty="0">
              <a:latin typeface="BIZ UDPゴシック" panose="020B0400000000000000" pitchFamily="50" charset="-128"/>
              <a:ea typeface="BIZ UDPゴシック"/>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 審査通過後、承認通知書を受領し、研究開始準備へ</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修正履歴や対応履歴の記録保存が今後の監査・申請変更時に重要</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実施医療機関の管理者から研究実施許可を取得</a:t>
            </a:r>
            <a:endParaRPr lang="en-US" altLang="ja-JP" sz="105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a:rPr>
              <a:t>➤ </a:t>
            </a:r>
            <a:r>
              <a:rPr lang="ja-JP" altLang="en-US" sz="1100" b="1" dirty="0">
                <a:latin typeface="BIZ UDPゴシック" panose="020B0400000000000000" pitchFamily="50" charset="-128"/>
                <a:ea typeface="BIZ UDPゴシック"/>
              </a:rPr>
              <a:t>研究開始前までに</a:t>
            </a:r>
            <a:r>
              <a:rPr lang="en-US" altLang="ja-JP" sz="1100" b="1" dirty="0" err="1">
                <a:latin typeface="BIZ UDPゴシック" panose="020B0400000000000000" pitchFamily="50" charset="-128"/>
                <a:ea typeface="BIZ UDPゴシック"/>
              </a:rPr>
              <a:t>jRCT</a:t>
            </a:r>
            <a:r>
              <a:rPr lang="ja-JP" altLang="en-US" sz="1100" b="1" dirty="0">
                <a:latin typeface="BIZ UDPゴシック" panose="020B0400000000000000" pitchFamily="50" charset="-128"/>
                <a:ea typeface="BIZ UDPゴシック"/>
              </a:rPr>
              <a:t>で情報を公開</a:t>
            </a:r>
            <a:endParaRPr lang="en-US" altLang="ja-JP" sz="1100" b="1" dirty="0">
              <a:latin typeface="BIZ UDPゴシック" panose="020B0400000000000000" pitchFamily="50" charset="-128"/>
              <a:ea typeface="BIZ UDPゴシック"/>
            </a:endParaRPr>
          </a:p>
        </p:txBody>
      </p:sp>
      <p:cxnSp>
        <p:nvCxnSpPr>
          <p:cNvPr id="35" name="直線コネクタ 34">
            <a:extLst>
              <a:ext uri="{FF2B5EF4-FFF2-40B4-BE49-F238E27FC236}">
                <a16:creationId xmlns:a16="http://schemas.microsoft.com/office/drawing/2014/main" id="{1C5C7907-B7C5-8384-161C-AD1FD263D49C}"/>
              </a:ext>
            </a:extLst>
          </p:cNvPr>
          <p:cNvCxnSpPr>
            <a:cxnSpLocks/>
          </p:cNvCxnSpPr>
          <p:nvPr/>
        </p:nvCxnSpPr>
        <p:spPr>
          <a:xfrm>
            <a:off x="9677527" y="2128607"/>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テキスト ボックス 35">
            <a:extLst>
              <a:ext uri="{FF2B5EF4-FFF2-40B4-BE49-F238E27FC236}">
                <a16:creationId xmlns:a16="http://schemas.microsoft.com/office/drawing/2014/main" id="{59696BB8-9828-8326-55E4-5A2DCC640239}"/>
              </a:ext>
            </a:extLst>
          </p:cNvPr>
          <p:cNvSpPr txBox="1"/>
          <p:nvPr/>
        </p:nvSpPr>
        <p:spPr>
          <a:xfrm>
            <a:off x="1478910" y="3097954"/>
            <a:ext cx="2152186" cy="1477328"/>
          </a:xfrm>
          <a:prstGeom prst="rect">
            <a:avLst/>
          </a:prstGeom>
          <a:noFill/>
        </p:spPr>
        <p:txBody>
          <a:bodyPr wrap="square" rtlCol="0">
            <a:spAutoFit/>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目安：</a:t>
            </a:r>
            <a:r>
              <a:rPr kumimoji="1" lang="en-US" altLang="ja-JP" b="1" dirty="0">
                <a:solidFill>
                  <a:schemeClr val="bg1"/>
                </a:solidFill>
                <a:latin typeface="BIZ UDPゴシック" panose="020B0400000000000000" pitchFamily="50" charset="-128"/>
                <a:ea typeface="BIZ UDPゴシック" panose="020B0400000000000000" pitchFamily="50" charset="-128"/>
              </a:rPr>
              <a:t>3</a:t>
            </a:r>
            <a:r>
              <a:rPr kumimoji="1" lang="ja-JP" altLang="en-US" b="1" dirty="0">
                <a:solidFill>
                  <a:schemeClr val="bg1"/>
                </a:solidFill>
                <a:latin typeface="BIZ UDPゴシック" panose="020B0400000000000000" pitchFamily="50" charset="-128"/>
                <a:ea typeface="BIZ UDPゴシック" panose="020B0400000000000000" pitchFamily="50" charset="-128"/>
              </a:rPr>
              <a:t>ヵ月</a:t>
            </a:r>
            <a:endParaRPr kumimoji="1" lang="en-US" altLang="zh-TW"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eaLnBrk="0" hangingPunct="0"/>
            <a:r>
              <a:rPr kumimoji="1" lang="en-US" altLang="ja-JP" b="1" dirty="0">
                <a:solidFill>
                  <a:schemeClr val="bg1"/>
                </a:solidFill>
                <a:latin typeface="BIZ UDPゴシック" panose="020B0400000000000000" pitchFamily="50" charset="-128"/>
                <a:ea typeface="BIZ UDPゴシック" panose="020B0400000000000000" pitchFamily="50" charset="-128"/>
              </a:rPr>
              <a:t>CRB</a:t>
            </a:r>
            <a:r>
              <a:rPr kumimoji="1" lang="ja-JP" altLang="en-US" b="1" dirty="0">
                <a:solidFill>
                  <a:schemeClr val="bg1"/>
                </a:solidFill>
                <a:latin typeface="BIZ UDPゴシック" panose="020B0400000000000000" pitchFamily="50" charset="-128"/>
                <a:ea typeface="BIZ UDPゴシック" panose="020B0400000000000000" pitchFamily="50" charset="-128"/>
              </a:rPr>
              <a:t>・</a:t>
            </a:r>
            <a:r>
              <a:rPr kumimoji="1" lang="en-US" altLang="ja-JP" b="1" dirty="0">
                <a:solidFill>
                  <a:schemeClr val="bg1"/>
                </a:solidFill>
                <a:latin typeface="BIZ UDPゴシック" panose="020B0400000000000000" pitchFamily="50" charset="-128"/>
                <a:ea typeface="BIZ UDPゴシック" panose="020B0400000000000000" pitchFamily="50" charset="-128"/>
              </a:rPr>
              <a:t>EC</a:t>
            </a:r>
            <a:r>
              <a:rPr kumimoji="1" lang="ja-JP" altLang="en-US" b="1" dirty="0">
                <a:solidFill>
                  <a:schemeClr val="bg1"/>
                </a:solidFill>
                <a:latin typeface="BIZ UDPゴシック" panose="020B0400000000000000" pitchFamily="50" charset="-128"/>
                <a:ea typeface="BIZ UDPゴシック" panose="020B0400000000000000" pitchFamily="50" charset="-128"/>
              </a:rPr>
              <a:t>への</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eaLnBrk="0" hangingPunct="0"/>
            <a:r>
              <a:rPr kumimoji="1" lang="ja-JP" altLang="en-US" b="1" dirty="0">
                <a:solidFill>
                  <a:schemeClr val="bg1"/>
                </a:solidFill>
                <a:latin typeface="BIZ UDPゴシック" panose="020B0400000000000000" pitchFamily="50" charset="-128"/>
                <a:ea typeface="BIZ UDPゴシック" panose="020B0400000000000000" pitchFamily="50" charset="-128"/>
              </a:rPr>
              <a:t>申請・審査対応</a:t>
            </a:r>
          </a:p>
        </p:txBody>
      </p:sp>
      <p:cxnSp>
        <p:nvCxnSpPr>
          <p:cNvPr id="37" name="直線コネクタ 36">
            <a:extLst>
              <a:ext uri="{FF2B5EF4-FFF2-40B4-BE49-F238E27FC236}">
                <a16:creationId xmlns:a16="http://schemas.microsoft.com/office/drawing/2014/main" id="{FD5912AF-1354-1BFE-0E97-50F3EA168F30}"/>
              </a:ext>
            </a:extLst>
          </p:cNvPr>
          <p:cNvCxnSpPr>
            <a:cxnSpLocks/>
          </p:cNvCxnSpPr>
          <p:nvPr/>
        </p:nvCxnSpPr>
        <p:spPr>
          <a:xfrm flipV="1">
            <a:off x="1351446" y="3494937"/>
            <a:ext cx="2396654" cy="903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4" name="グループ化 13">
            <a:extLst>
              <a:ext uri="{FF2B5EF4-FFF2-40B4-BE49-F238E27FC236}">
                <a16:creationId xmlns:a16="http://schemas.microsoft.com/office/drawing/2014/main" id="{49BD4C2E-CD74-4CA0-8BA9-9BCAB5E39F79}"/>
              </a:ext>
            </a:extLst>
          </p:cNvPr>
          <p:cNvGrpSpPr/>
          <p:nvPr/>
        </p:nvGrpSpPr>
        <p:grpSpPr>
          <a:xfrm>
            <a:off x="-1" y="0"/>
            <a:ext cx="7740000" cy="900000"/>
            <a:chOff x="-1" y="0"/>
            <a:chExt cx="7740000" cy="900000"/>
          </a:xfrm>
        </p:grpSpPr>
        <p:sp>
          <p:nvSpPr>
            <p:cNvPr id="2" name="フリーフォーム: 図形 1">
              <a:extLst>
                <a:ext uri="{FF2B5EF4-FFF2-40B4-BE49-F238E27FC236}">
                  <a16:creationId xmlns:a16="http://schemas.microsoft.com/office/drawing/2014/main" id="{9A9818FD-1627-1B1C-9527-F0907773D93B}"/>
                </a:ext>
              </a:extLst>
            </p:cNvPr>
            <p:cNvSpPr/>
            <p:nvPr/>
          </p:nvSpPr>
          <p:spPr>
            <a:xfrm>
              <a:off x="-1" y="0"/>
              <a:ext cx="7740000" cy="900000"/>
            </a:xfrm>
            <a:custGeom>
              <a:avLst/>
              <a:gdLst>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5" fmla="*/ 0 w 6277512"/>
                <a:gd name="connsiteY5" fmla="*/ 0 h 914400"/>
                <a:gd name="connsiteX0" fmla="*/ 0 w 6282828"/>
                <a:gd name="connsiteY0" fmla="*/ 0 h 914400"/>
                <a:gd name="connsiteX1" fmla="*/ 5363112 w 6282828"/>
                <a:gd name="connsiteY1" fmla="*/ 0 h 914400"/>
                <a:gd name="connsiteX2" fmla="*/ 6282828 w 6282828"/>
                <a:gd name="connsiteY2" fmla="*/ 0 h 914400"/>
                <a:gd name="connsiteX3" fmla="*/ 5363112 w 6282828"/>
                <a:gd name="connsiteY3" fmla="*/ 914400 h 914400"/>
                <a:gd name="connsiteX4" fmla="*/ 0 w 6282828"/>
                <a:gd name="connsiteY4" fmla="*/ 914400 h 914400"/>
                <a:gd name="connsiteX5" fmla="*/ 0 w 6282828"/>
                <a:gd name="connsiteY5" fmla="*/ 0 h 914400"/>
                <a:gd name="connsiteX0" fmla="*/ 0 w 6282845"/>
                <a:gd name="connsiteY0" fmla="*/ 0 h 914400"/>
                <a:gd name="connsiteX1" fmla="*/ 5363112 w 6282845"/>
                <a:gd name="connsiteY1" fmla="*/ 0 h 914400"/>
                <a:gd name="connsiteX2" fmla="*/ 6282828 w 6282845"/>
                <a:gd name="connsiteY2" fmla="*/ 0 h 914400"/>
                <a:gd name="connsiteX3" fmla="*/ 5363112 w 6282845"/>
                <a:gd name="connsiteY3" fmla="*/ 914400 h 914400"/>
                <a:gd name="connsiteX4" fmla="*/ 0 w 6282845"/>
                <a:gd name="connsiteY4" fmla="*/ 914400 h 914400"/>
                <a:gd name="connsiteX5" fmla="*/ 0 w 6282845"/>
                <a:gd name="connsiteY5" fmla="*/ 0 h 914400"/>
                <a:gd name="connsiteX0" fmla="*/ 0 w 6282870"/>
                <a:gd name="connsiteY0" fmla="*/ 0 h 914400"/>
                <a:gd name="connsiteX1" fmla="*/ 5363112 w 6282870"/>
                <a:gd name="connsiteY1" fmla="*/ 0 h 914400"/>
                <a:gd name="connsiteX2" fmla="*/ 6282828 w 6282870"/>
                <a:gd name="connsiteY2" fmla="*/ 0 h 914400"/>
                <a:gd name="connsiteX3" fmla="*/ 5363112 w 6282870"/>
                <a:gd name="connsiteY3" fmla="*/ 914400 h 914400"/>
                <a:gd name="connsiteX4" fmla="*/ 0 w 6282870"/>
                <a:gd name="connsiteY4" fmla="*/ 914400 h 914400"/>
                <a:gd name="connsiteX5" fmla="*/ 0 w 628287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870" h="914400">
                  <a:moveTo>
                    <a:pt x="0" y="0"/>
                  </a:moveTo>
                  <a:lnTo>
                    <a:pt x="5363112" y="0"/>
                  </a:lnTo>
                  <a:lnTo>
                    <a:pt x="6282828" y="0"/>
                  </a:lnTo>
                  <a:cubicBezTo>
                    <a:pt x="6286372" y="400493"/>
                    <a:pt x="6068394" y="903103"/>
                    <a:pt x="5363112" y="914400"/>
                  </a:cubicBezTo>
                  <a:lnTo>
                    <a:pt x="0" y="914400"/>
                  </a:lnTo>
                  <a:lnTo>
                    <a:pt x="0"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四角形: 角を丸くする 2">
              <a:hlinkClick r:id="rId2" action="ppaction://hlinksldjump"/>
              <a:extLst>
                <a:ext uri="{FF2B5EF4-FFF2-40B4-BE49-F238E27FC236}">
                  <a16:creationId xmlns:a16="http://schemas.microsoft.com/office/drawing/2014/main" id="{1F1EAA22-E1E8-FB9E-BCF1-3487C7436672}"/>
                </a:ext>
              </a:extLst>
            </p:cNvPr>
            <p:cNvSpPr/>
            <p:nvPr/>
          </p:nvSpPr>
          <p:spPr>
            <a:xfrm>
              <a:off x="5347368" y="200474"/>
              <a:ext cx="1035273" cy="540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2">
                      <a:lumMod val="75000"/>
                    </a:schemeClr>
                  </a:solidFill>
                  <a:latin typeface="BIZ UDPゴシック" panose="020B0400000000000000" pitchFamily="50" charset="-128"/>
                  <a:ea typeface="BIZ UDPゴシック" panose="020B0400000000000000" pitchFamily="50" charset="-128"/>
                </a:rPr>
                <a:t>STEP 9</a:t>
              </a:r>
              <a:endParaRPr kumimoji="1" lang="ja-JP" altLang="en-US" b="1"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 name="フローチャート: 結合子 3">
              <a:hlinkClick r:id="rId3" action="ppaction://hlinksldjump"/>
              <a:extLst>
                <a:ext uri="{FF2B5EF4-FFF2-40B4-BE49-F238E27FC236}">
                  <a16:creationId xmlns:a16="http://schemas.microsoft.com/office/drawing/2014/main" id="{382DA53D-1E1B-5F0D-5121-EB3BD59804EF}"/>
                </a:ext>
              </a:extLst>
            </p:cNvPr>
            <p:cNvSpPr/>
            <p:nvPr/>
          </p:nvSpPr>
          <p:spPr>
            <a:xfrm>
              <a:off x="797814" y="188330"/>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2</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5" name="フローチャート: 結合子 4">
              <a:hlinkClick r:id="rId4" action="ppaction://hlinksldjump"/>
              <a:extLst>
                <a:ext uri="{FF2B5EF4-FFF2-40B4-BE49-F238E27FC236}">
                  <a16:creationId xmlns:a16="http://schemas.microsoft.com/office/drawing/2014/main" id="{04F0A046-9694-4B88-1AA3-7E3460592D6C}"/>
                </a:ext>
              </a:extLst>
            </p:cNvPr>
            <p:cNvSpPr/>
            <p:nvPr/>
          </p:nvSpPr>
          <p:spPr>
            <a:xfrm>
              <a:off x="1451106" y="188330"/>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3</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6" name="フローチャート: 結合子 5">
              <a:hlinkClick r:id="rId5" action="ppaction://hlinksldjump"/>
              <a:extLst>
                <a:ext uri="{FF2B5EF4-FFF2-40B4-BE49-F238E27FC236}">
                  <a16:creationId xmlns:a16="http://schemas.microsoft.com/office/drawing/2014/main" id="{1117FB64-30DD-8A4A-A12D-47612B59AA60}"/>
                </a:ext>
              </a:extLst>
            </p:cNvPr>
            <p:cNvSpPr/>
            <p:nvPr/>
          </p:nvSpPr>
          <p:spPr>
            <a:xfrm>
              <a:off x="2104397" y="206699"/>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4</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7" name="フローチャート: 結合子 6">
              <a:hlinkClick r:id="rId6" action="ppaction://hlinksldjump"/>
              <a:extLst>
                <a:ext uri="{FF2B5EF4-FFF2-40B4-BE49-F238E27FC236}">
                  <a16:creationId xmlns:a16="http://schemas.microsoft.com/office/drawing/2014/main" id="{2FE28EA0-BD72-E7A1-FBFA-BCC565A3E253}"/>
                </a:ext>
              </a:extLst>
            </p:cNvPr>
            <p:cNvSpPr/>
            <p:nvPr/>
          </p:nvSpPr>
          <p:spPr>
            <a:xfrm>
              <a:off x="2751817" y="20047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5</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8" name="フローチャート: 結合子 7">
              <a:hlinkClick r:id="rId7" action="ppaction://hlinksldjump"/>
              <a:extLst>
                <a:ext uri="{FF2B5EF4-FFF2-40B4-BE49-F238E27FC236}">
                  <a16:creationId xmlns:a16="http://schemas.microsoft.com/office/drawing/2014/main" id="{671FB86A-289C-3737-DF54-D56C31284FBD}"/>
                </a:ext>
              </a:extLst>
            </p:cNvPr>
            <p:cNvSpPr/>
            <p:nvPr/>
          </p:nvSpPr>
          <p:spPr>
            <a:xfrm>
              <a:off x="3402404" y="20557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6</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9" name="フローチャート: 結合子 8">
              <a:hlinkClick r:id="rId8" action="ppaction://hlinksldjump"/>
              <a:extLst>
                <a:ext uri="{FF2B5EF4-FFF2-40B4-BE49-F238E27FC236}">
                  <a16:creationId xmlns:a16="http://schemas.microsoft.com/office/drawing/2014/main" id="{D7888B1B-33AA-194E-DA02-D11B4C146A6B}"/>
                </a:ext>
              </a:extLst>
            </p:cNvPr>
            <p:cNvSpPr/>
            <p:nvPr/>
          </p:nvSpPr>
          <p:spPr>
            <a:xfrm>
              <a:off x="4699948" y="20557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8</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0" name="フローチャート: 結合子 9">
              <a:hlinkClick r:id="rId9" action="ppaction://hlinksldjump"/>
              <a:extLst>
                <a:ext uri="{FF2B5EF4-FFF2-40B4-BE49-F238E27FC236}">
                  <a16:creationId xmlns:a16="http://schemas.microsoft.com/office/drawing/2014/main" id="{307DF0B2-E36E-952D-69E0-1CAC5D167875}"/>
                </a:ext>
              </a:extLst>
            </p:cNvPr>
            <p:cNvSpPr/>
            <p:nvPr/>
          </p:nvSpPr>
          <p:spPr>
            <a:xfrm>
              <a:off x="4052528" y="205577"/>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7</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1" name="フローチャート: 結合子 10">
              <a:hlinkClick r:id="rId10" action="ppaction://hlinksldjump"/>
              <a:extLst>
                <a:ext uri="{FF2B5EF4-FFF2-40B4-BE49-F238E27FC236}">
                  <a16:creationId xmlns:a16="http://schemas.microsoft.com/office/drawing/2014/main" id="{46836325-979D-6458-2D3B-ABECE5BF36B1}"/>
                </a:ext>
              </a:extLst>
            </p:cNvPr>
            <p:cNvSpPr/>
            <p:nvPr/>
          </p:nvSpPr>
          <p:spPr>
            <a:xfrm>
              <a:off x="148979" y="187200"/>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1</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13" name="フローチャート: 結合子 12">
              <a:hlinkClick r:id="rId11" action="ppaction://hlinksldjump"/>
              <a:extLst>
                <a:ext uri="{FF2B5EF4-FFF2-40B4-BE49-F238E27FC236}">
                  <a16:creationId xmlns:a16="http://schemas.microsoft.com/office/drawing/2014/main" id="{431F6AD1-A216-CE9A-AF37-8B37CD0C6BE2}"/>
                </a:ext>
              </a:extLst>
            </p:cNvPr>
            <p:cNvSpPr/>
            <p:nvPr/>
          </p:nvSpPr>
          <p:spPr>
            <a:xfrm>
              <a:off x="6494518"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b="1" dirty="0">
                  <a:solidFill>
                    <a:schemeClr val="bg2">
                      <a:lumMod val="90000"/>
                    </a:schemeClr>
                  </a:solidFill>
                  <a:latin typeface="BIZ UDPゴシック" panose="020B0400000000000000" pitchFamily="50" charset="-128"/>
                  <a:ea typeface="BIZ UDPゴシック" panose="020B0400000000000000" pitchFamily="50" charset="-128"/>
                </a:rPr>
                <a:t>10</a:t>
              </a:r>
              <a:endParaRPr kumimoji="1" lang="ja-JP" altLang="en-US" sz="1600" b="1" dirty="0">
                <a:solidFill>
                  <a:schemeClr val="bg2">
                    <a:lumMod val="90000"/>
                  </a:schemeClr>
                </a:solidFill>
                <a:latin typeface="BIZ UDPゴシック" panose="020B0400000000000000" pitchFamily="50" charset="-128"/>
                <a:ea typeface="BIZ UDPゴシック" panose="020B0400000000000000" pitchFamily="50" charset="-128"/>
              </a:endParaRPr>
            </a:p>
          </p:txBody>
        </p:sp>
      </p:grpSp>
      <p:sp>
        <p:nvSpPr>
          <p:cNvPr id="12" name="スライド番号プレースホルダー 11">
            <a:extLst>
              <a:ext uri="{FF2B5EF4-FFF2-40B4-BE49-F238E27FC236}">
                <a16:creationId xmlns:a16="http://schemas.microsoft.com/office/drawing/2014/main" id="{EA1DB313-1BB2-F547-D86C-92DE0B4FF531}"/>
              </a:ext>
            </a:extLst>
          </p:cNvPr>
          <p:cNvSpPr>
            <a:spLocks noGrp="1"/>
          </p:cNvSpPr>
          <p:nvPr>
            <p:ph type="sldNum" sz="quarter" idx="12"/>
          </p:nvPr>
        </p:nvSpPr>
        <p:spPr>
          <a:xfrm>
            <a:off x="9433563" y="6461262"/>
            <a:ext cx="2743200" cy="365125"/>
          </a:xfrm>
        </p:spPr>
        <p:txBody>
          <a:bodyPr/>
          <a:lstStyle/>
          <a:p>
            <a:fld id="{16BB9C2D-C3C8-4FA1-A4EC-65CAF1B033D9}" type="slidenum">
              <a:rPr kumimoji="1" lang="ja-JP" altLang="en-US" smtClean="0"/>
              <a:t>26</a:t>
            </a:fld>
            <a:endParaRPr kumimoji="1" lang="ja-JP" altLang="en-US" dirty="0"/>
          </a:p>
        </p:txBody>
      </p:sp>
    </p:spTree>
    <p:extLst>
      <p:ext uri="{BB962C8B-B14F-4D97-AF65-F5344CB8AC3E}">
        <p14:creationId xmlns:p14="http://schemas.microsoft.com/office/powerpoint/2010/main" val="1956989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9E30C-27A0-8A67-A8C3-0D65BCB47785}"/>
            </a:ext>
          </a:extLst>
        </p:cNvPr>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BB5C5D89-57FF-9664-9394-5AE45ADB60E7}"/>
              </a:ext>
            </a:extLst>
          </p:cNvPr>
          <p:cNvGrpSpPr/>
          <p:nvPr/>
        </p:nvGrpSpPr>
        <p:grpSpPr>
          <a:xfrm>
            <a:off x="4148060" y="1113744"/>
            <a:ext cx="7870336" cy="5542361"/>
            <a:chOff x="4148060" y="1113744"/>
            <a:chExt cx="7870336" cy="5542361"/>
          </a:xfrm>
        </p:grpSpPr>
        <p:sp>
          <p:nvSpPr>
            <p:cNvPr id="7" name="四角形: 角を丸くする 6">
              <a:extLst>
                <a:ext uri="{FF2B5EF4-FFF2-40B4-BE49-F238E27FC236}">
                  <a16:creationId xmlns:a16="http://schemas.microsoft.com/office/drawing/2014/main" id="{9047F694-973A-6BAC-AC17-CF674B9F2269}"/>
                </a:ext>
              </a:extLst>
            </p:cNvPr>
            <p:cNvSpPr/>
            <p:nvPr/>
          </p:nvSpPr>
          <p:spPr>
            <a:xfrm>
              <a:off x="4148060" y="1113744"/>
              <a:ext cx="2529444" cy="5530663"/>
            </a:xfrm>
            <a:prstGeom prst="roundRect">
              <a:avLst>
                <a:gd name="adj" fmla="val 6766"/>
              </a:avLst>
            </a:prstGeom>
            <a:solidFill>
              <a:srgbClr val="FEEF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235DEB2-6753-1E8C-1600-5A8B67BA8F4B}"/>
                </a:ext>
              </a:extLst>
            </p:cNvPr>
            <p:cNvSpPr/>
            <p:nvPr/>
          </p:nvSpPr>
          <p:spPr>
            <a:xfrm>
              <a:off x="4226512" y="1193579"/>
              <a:ext cx="2374677" cy="5358713"/>
            </a:xfrm>
            <a:prstGeom prst="roundRect">
              <a:avLst>
                <a:gd name="adj" fmla="val 5381"/>
              </a:avLst>
            </a:prstGeom>
            <a:solidFill>
              <a:srgbClr val="FEEFC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AD01B2D0-B28C-D4B9-7041-B0EB0D87A28E}"/>
                </a:ext>
              </a:extLst>
            </p:cNvPr>
            <p:cNvSpPr txBox="1"/>
            <p:nvPr/>
          </p:nvSpPr>
          <p:spPr>
            <a:xfrm>
              <a:off x="4836303" y="1193579"/>
              <a:ext cx="1152958"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01</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0F8C1FA-B79C-F51E-6AEB-2356E2772F02}"/>
                </a:ext>
              </a:extLst>
            </p:cNvPr>
            <p:cNvSpPr txBox="1"/>
            <p:nvPr/>
          </p:nvSpPr>
          <p:spPr>
            <a:xfrm>
              <a:off x="4336635" y="2268565"/>
              <a:ext cx="2181051" cy="3647152"/>
            </a:xfrm>
            <a:prstGeom prst="rect">
              <a:avLst/>
            </a:prstGeom>
            <a:noFill/>
          </p:spPr>
          <p:txBody>
            <a:bodyPr wrap="square" rtlCol="0">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zh-TW" altLang="en-US" sz="1100" b="1" dirty="0">
                  <a:latin typeface="BIZ UDPゴシック" panose="020B0400000000000000" pitchFamily="50" charset="-128"/>
                  <a:ea typeface="BIZ UDPゴシック" panose="020B0400000000000000" pitchFamily="50" charset="-128"/>
                </a:rPr>
                <a:t>研究開始（</a:t>
              </a:r>
              <a:r>
                <a:rPr kumimoji="1" lang="en-US" altLang="zh-TW" sz="1100" b="1" dirty="0">
                  <a:latin typeface="BIZ UDPゴシック" panose="020B0400000000000000" pitchFamily="50" charset="-128"/>
                  <a:ea typeface="BIZ UDPゴシック" panose="020B0400000000000000" pitchFamily="50" charset="-128"/>
                </a:rPr>
                <a:t>jRCT</a:t>
              </a:r>
              <a:r>
                <a:rPr kumimoji="1" lang="zh-TW" altLang="en-US" sz="1100" b="1" dirty="0">
                  <a:latin typeface="BIZ UDPゴシック" panose="020B0400000000000000" pitchFamily="50" charset="-128"/>
                  <a:ea typeface="BIZ UDPゴシック" panose="020B0400000000000000" pitchFamily="50" charset="-128"/>
                </a:rPr>
                <a:t>公開後）</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jRCT</a:t>
              </a:r>
              <a:r>
                <a:rPr kumimoji="1" lang="ja-JP" altLang="en-US" sz="1100" b="1" dirty="0">
                  <a:latin typeface="BIZ UDPゴシック" panose="020B0400000000000000" pitchFamily="50" charset="-128"/>
                  <a:ea typeface="BIZ UDPゴシック" panose="020B0400000000000000" pitchFamily="50" charset="-128"/>
                </a:rPr>
                <a:t>で研究情報が公開されると研究開始となり、組み入れが可能</a:t>
              </a:r>
              <a:endParaRPr kumimoji="1" lang="en-US" altLang="ja-JP" sz="1100" b="1" dirty="0">
                <a:latin typeface="BIZ UDPゴシック" panose="020B0400000000000000" pitchFamily="50" charset="-128"/>
                <a:ea typeface="BIZ UDPゴシック" panose="020B0400000000000000" pitchFamily="50" charset="-128"/>
              </a:endParaRPr>
            </a:p>
            <a:p>
              <a:endParaRPr lang="en-US" altLang="ja-JP" sz="1100" b="1" dirty="0">
                <a:latin typeface="BIZ UDPゴシック" panose="020B0400000000000000" pitchFamily="50" charset="-128"/>
                <a:ea typeface="BIZ UDPゴシック" panose="020B0400000000000000" pitchFamily="50" charset="-128"/>
              </a:endParaRPr>
            </a:p>
            <a:p>
              <a:r>
                <a:rPr lang="ja-JP" altLang="en-US" sz="1100" dirty="0"/>
                <a:t>📄</a:t>
              </a:r>
              <a:r>
                <a:rPr kumimoji="1" lang="ja-JP" altLang="en-US" sz="1100" b="1" dirty="0">
                  <a:latin typeface="BIZ UDPゴシック" panose="020B0400000000000000" pitchFamily="50" charset="-128"/>
                  <a:ea typeface="BIZ UDPゴシック" panose="020B0400000000000000" pitchFamily="50" charset="-128"/>
                </a:rPr>
                <a:t>研究計画書および臨床研究法／倫理指針など、適用される規制を確認して運用を開始。</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組み入れ開始直後から</a:t>
              </a:r>
              <a:r>
                <a:rPr kumimoji="1" lang="ja-JP" altLang="en-US" sz="1100" b="1" dirty="0">
                  <a:latin typeface="BIZ UDPゴシック" panose="020B0400000000000000" pitchFamily="50" charset="-128"/>
                  <a:ea typeface="BIZ UDPゴシック" panose="020B0400000000000000" pitchFamily="50" charset="-128"/>
                </a:rPr>
                <a:t>：</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en-US" altLang="ja-JP" sz="11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逸脱の管理</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🔹有害事象の記録・報告</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🔹モニタリング体制の整備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（臨床研究法では必須）</a:t>
              </a:r>
              <a:endParaRPr lang="en-US" altLang="ja-JP" sz="11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個人情報・検体の管理</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（倫理指針研究で特に重要）</a:t>
              </a:r>
              <a:endParaRPr lang="en-US" altLang="ja-JP" sz="1100" dirty="0">
                <a:latin typeface="BIZ UDPゴシック" panose="020B0400000000000000" pitchFamily="50" charset="-128"/>
                <a:ea typeface="BIZ UDPゴシック" panose="020B0400000000000000" pitchFamily="50" charset="-128"/>
              </a:endParaRPr>
            </a:p>
          </p:txBody>
        </p:sp>
        <p:cxnSp>
          <p:nvCxnSpPr>
            <p:cNvPr id="11" name="直線コネクタ 10">
              <a:extLst>
                <a:ext uri="{FF2B5EF4-FFF2-40B4-BE49-F238E27FC236}">
                  <a16:creationId xmlns:a16="http://schemas.microsoft.com/office/drawing/2014/main" id="{C719F530-363A-6F99-21FD-AD9394BB8813}"/>
                </a:ext>
              </a:extLst>
            </p:cNvPr>
            <p:cNvCxnSpPr>
              <a:cxnSpLocks/>
            </p:cNvCxnSpPr>
            <p:nvPr/>
          </p:nvCxnSpPr>
          <p:spPr>
            <a:xfrm>
              <a:off x="4336635"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四角形: 角を丸くする 11">
              <a:extLst>
                <a:ext uri="{FF2B5EF4-FFF2-40B4-BE49-F238E27FC236}">
                  <a16:creationId xmlns:a16="http://schemas.microsoft.com/office/drawing/2014/main" id="{620A1026-4496-62CE-2901-097FE937E8E0}"/>
                </a:ext>
              </a:extLst>
            </p:cNvPr>
            <p:cNvSpPr/>
            <p:nvPr/>
          </p:nvSpPr>
          <p:spPr>
            <a:xfrm>
              <a:off x="6825667" y="1113744"/>
              <a:ext cx="2529444" cy="5530663"/>
            </a:xfrm>
            <a:prstGeom prst="roundRect">
              <a:avLst>
                <a:gd name="adj" fmla="val 6766"/>
              </a:avLst>
            </a:prstGeom>
            <a:solidFill>
              <a:srgbClr val="FFDD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E016D840-A39A-275B-9C0F-18D60CD63555}"/>
                </a:ext>
              </a:extLst>
            </p:cNvPr>
            <p:cNvSpPr/>
            <p:nvPr/>
          </p:nvSpPr>
          <p:spPr>
            <a:xfrm>
              <a:off x="6904119" y="1193579"/>
              <a:ext cx="2374677" cy="5358713"/>
            </a:xfrm>
            <a:prstGeom prst="roundRect">
              <a:avLst>
                <a:gd name="adj" fmla="val 5381"/>
              </a:avLst>
            </a:prstGeom>
            <a:solidFill>
              <a:srgbClr val="FFDDA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DCFD699C-7C07-E067-B6BA-BF147FD1A289}"/>
                </a:ext>
              </a:extLst>
            </p:cNvPr>
            <p:cNvSpPr txBox="1"/>
            <p:nvPr/>
          </p:nvSpPr>
          <p:spPr>
            <a:xfrm>
              <a:off x="7439829" y="1193579"/>
              <a:ext cx="1286799"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02</a:t>
              </a:r>
              <a:endParaRPr kumimoji="1" lang="ja-JP" altLang="en-US" sz="54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B44923A-A628-9076-EEAF-A05DE81EADE6}"/>
                </a:ext>
              </a:extLst>
            </p:cNvPr>
            <p:cNvSpPr txBox="1"/>
            <p:nvPr/>
          </p:nvSpPr>
          <p:spPr>
            <a:xfrm>
              <a:off x="7014242" y="2268565"/>
              <a:ext cx="2285826" cy="3816429"/>
            </a:xfrm>
            <a:prstGeom prst="rect">
              <a:avLst/>
            </a:prstGeom>
            <a:noFill/>
          </p:spPr>
          <p:txBody>
            <a:bodyPr wrap="square" lIns="91440" tIns="45720" rIns="0" bIns="45720" rtlCol="0" anchor="t">
              <a:spAutoFit/>
            </a:bodyPr>
            <a:lstStyle/>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dirty="0">
                  <a:solidFill>
                    <a:srgbClr val="FF0000"/>
                  </a:solidFill>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研究実施中</a:t>
              </a: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（組み入れ～観察終了まで）</a:t>
              </a:r>
              <a:endParaRPr lang="en-US" altLang="ja-JP" sz="1100" b="1" dirty="0">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endParaRPr lang="en-US" altLang="ja-JP" sz="1100" b="1" dirty="0">
                <a:solidFill>
                  <a:srgbClr val="FF0000"/>
                </a:solidFill>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a:rPr>
                <a:t>➤ 定期報告</a:t>
              </a:r>
              <a:endParaRPr lang="en-US" altLang="ja-JP" sz="1100" b="1" dirty="0">
                <a:latin typeface="BIZ UDPゴシック" panose="020B0400000000000000" pitchFamily="50" charset="-128"/>
                <a:ea typeface="BIZ UDPゴシック"/>
              </a:endParaRPr>
            </a:p>
            <a:p>
              <a:pPr>
                <a:buNone/>
              </a:pPr>
              <a:r>
                <a:rPr lang="ja-JP" altLang="en-US" sz="1100" b="1"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jRCT</a:t>
              </a:r>
              <a:r>
                <a:rPr lang="ja-JP" altLang="en-US" sz="1100" dirty="0">
                  <a:latin typeface="BIZ UDPゴシック" panose="020B0400000000000000" pitchFamily="50" charset="-128"/>
                  <a:ea typeface="BIZ UDPゴシック" panose="020B0400000000000000" pitchFamily="50" charset="-128"/>
                </a:rPr>
                <a:t>へ進捗報告</a:t>
              </a:r>
              <a:endParaRPr lang="en-US" altLang="ja-JP" sz="1100" dirty="0">
                <a:latin typeface="BIZ UDPゴシック" panose="020B0400000000000000" pitchFamily="50" charset="-128"/>
                <a:ea typeface="BIZ UDPゴシック" panose="020B0400000000000000" pitchFamily="50" charset="-128"/>
              </a:endParaRPr>
            </a:p>
            <a:p>
              <a:pPr>
                <a:buNone/>
              </a:pPr>
              <a:endParaRPr lang="en-US" altLang="ja-JP" sz="1100" dirty="0">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a:rPr>
                <a:t>➤ 疾病等報告</a:t>
              </a:r>
              <a:endParaRPr lang="en-US" altLang="ja-JP" sz="1100" b="1" dirty="0">
                <a:latin typeface="BIZ UDPゴシック" panose="020B0400000000000000" pitchFamily="50" charset="-128"/>
                <a:ea typeface="BIZ UDPゴシック"/>
              </a:endParaRPr>
            </a:p>
            <a:p>
              <a:pPr>
                <a:buNone/>
              </a:pPr>
              <a:r>
                <a:rPr lang="ja-JP" altLang="en-US" sz="1100" b="1"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🔹疾病等が発生した場合、</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CRB</a:t>
              </a:r>
              <a:r>
                <a:rPr lang="ja-JP" altLang="en-US" sz="1100" dirty="0">
                  <a:latin typeface="BIZ UDPゴシック" panose="020B0400000000000000" pitchFamily="50" charset="-128"/>
                  <a:ea typeface="BIZ UDPゴシック" panose="020B0400000000000000" pitchFamily="50" charset="-128"/>
                </a:rPr>
                <a:t>と</a:t>
              </a:r>
              <a:r>
                <a:rPr lang="en-US" altLang="ja-JP" sz="1100" dirty="0" err="1">
                  <a:latin typeface="BIZ UDPゴシック" panose="020B0400000000000000" pitchFamily="50" charset="-128"/>
                  <a:ea typeface="BIZ UDPゴシック" panose="020B0400000000000000" pitchFamily="50" charset="-128"/>
                </a:rPr>
                <a:t>jRCT</a:t>
              </a:r>
              <a:r>
                <a:rPr lang="ja-JP" altLang="en-US" sz="1100" dirty="0">
                  <a:latin typeface="BIZ UDPゴシック" panose="020B0400000000000000" pitchFamily="50" charset="-128"/>
                  <a:ea typeface="BIZ UDPゴシック" panose="020B0400000000000000" pitchFamily="50" charset="-128"/>
                </a:rPr>
                <a:t>に報告</a:t>
              </a:r>
              <a:endParaRPr lang="en-US" altLang="ja-JP" sz="1100" dirty="0">
                <a:latin typeface="BIZ UDPゴシック" panose="020B0400000000000000" pitchFamily="50" charset="-128"/>
                <a:ea typeface="BIZ UDPゴシック" panose="020B0400000000000000" pitchFamily="50" charset="-128"/>
              </a:endParaRPr>
            </a:p>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重大な不適合の報告</a:t>
              </a: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重大な支障が生じた場合、</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CRB</a:t>
              </a:r>
              <a:r>
                <a:rPr lang="ja-JP" altLang="en-US" sz="1100" dirty="0">
                  <a:latin typeface="BIZ UDPゴシック" panose="020B0400000000000000" pitchFamily="50" charset="-128"/>
                  <a:ea typeface="BIZ UDPゴシック" panose="020B0400000000000000" pitchFamily="50" charset="-128"/>
                </a:rPr>
                <a:t>へ報告</a:t>
              </a:r>
              <a:endParaRPr lang="en-US" altLang="ja-JP" sz="1100" dirty="0">
                <a:latin typeface="BIZ UDPゴシック" panose="020B0400000000000000" pitchFamily="50" charset="-128"/>
                <a:ea typeface="BIZ UDPゴシック" panose="020B0400000000000000" pitchFamily="50" charset="-128"/>
              </a:endParaRPr>
            </a:p>
            <a:p>
              <a:pPr>
                <a:buNone/>
              </a:pPr>
              <a:endParaRPr lang="en-US" altLang="ja-JP" sz="1100" b="1" dirty="0">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研究計画の変更手続き</a:t>
              </a:r>
              <a:endParaRPr lang="en-US" altLang="ja-JP" sz="11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a:rPr>
                <a:t>　🔹</a:t>
              </a:r>
              <a:r>
                <a:rPr lang="ja-JP" altLang="en-US" sz="1100" dirty="0">
                  <a:latin typeface="BIZ UDPゴシック" panose="020B0400000000000000" pitchFamily="50" charset="-128"/>
                  <a:ea typeface="BIZ UDPゴシック"/>
                </a:rPr>
                <a:t>C</a:t>
              </a:r>
              <a:r>
                <a:rPr lang="en-US" altLang="ja-JP" sz="1100" dirty="0">
                  <a:latin typeface="BIZ UDPゴシック" panose="020B0400000000000000" pitchFamily="50" charset="-128"/>
                  <a:ea typeface="BIZ UDPゴシック"/>
                </a:rPr>
                <a:t>RB</a:t>
              </a:r>
              <a:r>
                <a:rPr lang="ja-JP" altLang="en-US" sz="1100" dirty="0">
                  <a:latin typeface="BIZ UDPゴシック" panose="020B0400000000000000" pitchFamily="50" charset="-128"/>
                  <a:ea typeface="BIZ UDPゴシック"/>
                </a:rPr>
                <a:t>再審査＋</a:t>
              </a:r>
              <a:r>
                <a:rPr lang="en-US" altLang="ja-JP" sz="1100" dirty="0" err="1">
                  <a:latin typeface="BIZ UDPゴシック" panose="020B0400000000000000" pitchFamily="50" charset="-128"/>
                  <a:ea typeface="BIZ UDPゴシック"/>
                </a:rPr>
                <a:t>jRCT</a:t>
              </a:r>
              <a:r>
                <a:rPr lang="ja-JP" altLang="en-US" sz="1100" dirty="0">
                  <a:latin typeface="BIZ UDPゴシック" panose="020B0400000000000000" pitchFamily="50" charset="-128"/>
                  <a:ea typeface="BIZ UDPゴシック"/>
                </a:rPr>
                <a:t>変更登録</a:t>
              </a:r>
              <a:endParaRPr lang="en-US" altLang="ja-JP" sz="1100" dirty="0">
                <a:latin typeface="BIZ UDPゴシック" panose="020B0400000000000000" pitchFamily="50" charset="-128"/>
                <a:ea typeface="BIZ UDPゴシック"/>
              </a:endParaRPr>
            </a:p>
            <a:p>
              <a:pPr>
                <a:buNone/>
              </a:pPr>
              <a:endParaRPr lang="en-US" altLang="ja-JP" sz="1100" dirty="0">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モニタリング／監査対応</a:t>
              </a:r>
              <a:endParaRPr lang="en-US" altLang="ja-JP" sz="1100" b="1" dirty="0">
                <a:latin typeface="BIZ UDPゴシック" panose="020B0400000000000000" pitchFamily="50" charset="-128"/>
                <a:ea typeface="BIZ UDPゴシック" panose="020B0400000000000000" pitchFamily="50" charset="-128"/>
              </a:endParaRPr>
            </a:p>
            <a:p>
              <a:pPr>
                <a:buNone/>
              </a:pPr>
              <a:endParaRPr lang="en-US" altLang="ja-JP" sz="1100" dirty="0">
                <a:latin typeface="BIZ UDPゴシック" panose="020B0400000000000000" pitchFamily="50" charset="-128"/>
                <a:ea typeface="BIZ UDPゴシック" panose="020B0400000000000000" pitchFamily="50" charset="-128"/>
              </a:endParaRPr>
            </a:p>
            <a:p>
              <a:pPr>
                <a:buNone/>
              </a:pPr>
              <a:r>
                <a:rPr lang="ja-JP" altLang="en-US" sz="1100" b="1" dirty="0">
                  <a:latin typeface="BIZ UDPゴシック" panose="020B0400000000000000" pitchFamily="50" charset="-128"/>
                  <a:ea typeface="BIZ UDPゴシック" panose="020B0400000000000000" pitchFamily="50" charset="-128"/>
                </a:rPr>
                <a:t>➤ データ収集・観察の継続</a:t>
              </a:r>
              <a:endParaRPr lang="ja-JP" altLang="en-US" sz="1100" dirty="0">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BCC14DFC-2263-1E08-8B89-D0EFDA3F2259}"/>
                </a:ext>
              </a:extLst>
            </p:cNvPr>
            <p:cNvCxnSpPr>
              <a:cxnSpLocks/>
            </p:cNvCxnSpPr>
            <p:nvPr/>
          </p:nvCxnSpPr>
          <p:spPr>
            <a:xfrm>
              <a:off x="7014242" y="2116909"/>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四角形: 角を丸くする 16">
              <a:extLst>
                <a:ext uri="{FF2B5EF4-FFF2-40B4-BE49-F238E27FC236}">
                  <a16:creationId xmlns:a16="http://schemas.microsoft.com/office/drawing/2014/main" id="{C97CB656-0EB6-CFA3-3FD7-E6F8C55D77B3}"/>
                </a:ext>
              </a:extLst>
            </p:cNvPr>
            <p:cNvSpPr/>
            <p:nvPr/>
          </p:nvSpPr>
          <p:spPr>
            <a:xfrm>
              <a:off x="9488952" y="1125442"/>
              <a:ext cx="2529444" cy="5530663"/>
            </a:xfrm>
            <a:prstGeom prst="roundRect">
              <a:avLst>
                <a:gd name="adj" fmla="val 6766"/>
              </a:avLst>
            </a:prstGeom>
            <a:solidFill>
              <a:srgbClr val="FFB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55B7509D-CFA3-C958-EE27-D84C935FB260}"/>
                </a:ext>
              </a:extLst>
            </p:cNvPr>
            <p:cNvSpPr/>
            <p:nvPr/>
          </p:nvSpPr>
          <p:spPr>
            <a:xfrm>
              <a:off x="9567404" y="1205277"/>
              <a:ext cx="2374677" cy="5358713"/>
            </a:xfrm>
            <a:prstGeom prst="roundRect">
              <a:avLst>
                <a:gd name="adj" fmla="val 5381"/>
              </a:avLst>
            </a:prstGeom>
            <a:solidFill>
              <a:srgbClr val="FFBF6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Ins="36000"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6A993D03-1D0C-8199-CB31-0D55A0CFA49D}"/>
                </a:ext>
              </a:extLst>
            </p:cNvPr>
            <p:cNvSpPr txBox="1"/>
            <p:nvPr/>
          </p:nvSpPr>
          <p:spPr>
            <a:xfrm>
              <a:off x="10077292" y="1205277"/>
              <a:ext cx="1268631" cy="923330"/>
            </a:xfrm>
            <a:prstGeom prst="rect">
              <a:avLst/>
            </a:prstGeom>
            <a:noFill/>
          </p:spPr>
          <p:txBody>
            <a:bodyPr wrap="square" rtlCol="0">
              <a:spAutoFit/>
            </a:bodyPr>
            <a:lstStyle/>
            <a:p>
              <a:pPr algn="ctr"/>
              <a:r>
                <a:rPr lang="en-US" altLang="ja-JP" sz="5400" b="1" dirty="0">
                  <a:latin typeface="BIZ UDPゴシック" panose="020B0400000000000000" pitchFamily="50" charset="-128"/>
                  <a:ea typeface="BIZ UDPゴシック" panose="020B0400000000000000" pitchFamily="50" charset="-128"/>
                </a:rPr>
                <a:t>03</a:t>
              </a:r>
            </a:p>
          </p:txBody>
        </p:sp>
        <p:sp>
          <p:nvSpPr>
            <p:cNvPr id="20" name="テキスト ボックス 19">
              <a:extLst>
                <a:ext uri="{FF2B5EF4-FFF2-40B4-BE49-F238E27FC236}">
                  <a16:creationId xmlns:a16="http://schemas.microsoft.com/office/drawing/2014/main" id="{7D82A2F9-F417-2BF3-A0F1-CE0C73D198F6}"/>
                </a:ext>
              </a:extLst>
            </p:cNvPr>
            <p:cNvSpPr txBox="1"/>
            <p:nvPr/>
          </p:nvSpPr>
          <p:spPr>
            <a:xfrm>
              <a:off x="9677527" y="2280263"/>
              <a:ext cx="2181051" cy="2631490"/>
            </a:xfrm>
            <a:prstGeom prst="rect">
              <a:avLst/>
            </a:prstGeom>
            <a:noFill/>
          </p:spPr>
          <p:txBody>
            <a:bodyPr wrap="square" lIns="91440" tIns="45720" rIns="36000" bIns="45720" rtlCol="0" anchor="t">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a:t>
              </a:r>
              <a:r>
                <a:rPr lang="zh-TW" altLang="en-US" sz="1100" b="1" dirty="0">
                  <a:latin typeface="BIZ UDPゴシック" panose="020B0400000000000000" pitchFamily="50" charset="-128"/>
                  <a:ea typeface="BIZ UDPゴシック" panose="020B0400000000000000" pitchFamily="50" charset="-128"/>
                </a:rPr>
                <a:t>研究終了（観察終了後）</a:t>
              </a:r>
              <a:endParaRPr kumimoji="1" lang="en-US" altLang="ja-JP" sz="1100" b="1" dirty="0">
                <a:latin typeface="BIZ UDPゴシック" panose="020B0400000000000000" pitchFamily="50" charset="-128"/>
                <a:ea typeface="BIZ UDPゴシック" panose="020B0400000000000000" pitchFamily="50" charset="-128"/>
              </a:endParaRPr>
            </a:p>
            <a:p>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b="1">
                  <a:latin typeface="BIZ UDPゴシック" panose="020B0400000000000000" pitchFamily="50" charset="-128"/>
                  <a:ea typeface="BIZ UDPゴシック"/>
                </a:rPr>
                <a:t>➤ データ固定・解析</a:t>
              </a:r>
              <a:endParaRPr lang="en-US" altLang="ja-JP" sz="1100" b="1">
                <a:latin typeface="BIZ UDPゴシック" panose="020B0400000000000000" pitchFamily="50" charset="-128"/>
                <a:ea typeface="BIZ UDPゴシック"/>
              </a:endParaRPr>
            </a:p>
            <a:p>
              <a:endParaRPr lang="en-US" sz="1100" dirty="0">
                <a:latin typeface="BIZ UDPゴシック" panose="020B0400000000000000" pitchFamily="50" charset="-128"/>
                <a:ea typeface="BIZ UDPゴシック" panose="020B0400000000000000" pitchFamily="50" charset="-128"/>
              </a:endParaRPr>
            </a:p>
            <a:p>
              <a:r>
                <a:rPr lang="ja-JP" sz="1100" b="1">
                  <a:ea typeface="BIZ UDPゴシック"/>
                </a:rPr>
                <a:t>➤ </a:t>
              </a:r>
              <a:r>
                <a:rPr lang="en-US" altLang="ja-JP" sz="1100" b="1" dirty="0">
                  <a:ea typeface="BIZ UDPゴシック"/>
                </a:rPr>
                <a:t>C</a:t>
              </a:r>
              <a:r>
                <a:rPr lang="en-US" sz="1100" b="1" dirty="0">
                  <a:ea typeface="BIZ UDPゴシック"/>
                </a:rPr>
                <a:t>RB</a:t>
              </a:r>
              <a:r>
                <a:rPr lang="ja-JP" sz="1100" b="1">
                  <a:ea typeface="BIZ UDPゴシック"/>
                </a:rPr>
                <a:t>への終了報</a:t>
              </a:r>
              <a:r>
                <a:rPr lang="ja-JP" altLang="en-US" sz="1100" b="1">
                  <a:ea typeface="BIZ UDPゴシック"/>
                </a:rPr>
                <a:t>告</a:t>
              </a:r>
              <a:endParaRPr lang="en-US"/>
            </a:p>
            <a:p>
              <a:endParaRPr lang="en-US" altLang="ja-JP" sz="1100" b="1" dirty="0">
                <a:latin typeface="BIZ UDPゴシック" panose="020B0400000000000000" pitchFamily="50" charset="-128"/>
                <a:ea typeface="BIZ UDPゴシック"/>
              </a:endParaRPr>
            </a:p>
            <a:p>
              <a:r>
                <a:rPr lang="ja-JP" altLang="en-US" sz="1100" b="1">
                  <a:latin typeface="BIZ UDPゴシック" panose="020B0400000000000000" pitchFamily="50" charset="-128"/>
                  <a:ea typeface="BIZ UDPゴシック"/>
                </a:rPr>
                <a:t>➤ 終了報告</a:t>
              </a:r>
              <a:br>
                <a:rPr lang="ja-JP" altLang="en-US" sz="1100" b="1" dirty="0">
                  <a:latin typeface="BIZ UDPゴシック" panose="020B0400000000000000" pitchFamily="50" charset="-128"/>
                  <a:ea typeface="BIZ UDPゴシック"/>
                </a:rPr>
              </a:br>
              <a:r>
                <a:rPr lang="ja-JP" altLang="en-US" sz="1100" b="1">
                  <a:latin typeface="BIZ UDPゴシック" panose="020B0400000000000000" pitchFamily="50" charset="-128"/>
                  <a:ea typeface="BIZ UDPゴシック"/>
                </a:rPr>
                <a:t>　</a:t>
              </a:r>
              <a:r>
                <a:rPr lang="ja-JP" altLang="en-US" sz="1100">
                  <a:latin typeface="BIZ UDPゴシック" panose="020B0400000000000000" pitchFamily="50" charset="-128"/>
                  <a:ea typeface="BIZ UDPゴシック"/>
                </a:rPr>
                <a:t>🔹</a:t>
              </a:r>
              <a:r>
                <a:rPr lang="en-US" altLang="ja-JP" sz="1100" dirty="0" err="1">
                  <a:latin typeface="BIZ UDPゴシック" panose="020B0400000000000000" pitchFamily="50" charset="-128"/>
                  <a:ea typeface="BIZ UDPゴシック"/>
                </a:rPr>
                <a:t>jRCT</a:t>
              </a:r>
              <a:r>
                <a:rPr lang="ja-JP" altLang="en-US" sz="1100">
                  <a:latin typeface="BIZ UDPゴシック" panose="020B0400000000000000" pitchFamily="50" charset="-128"/>
                  <a:ea typeface="BIZ UDPゴシック"/>
                </a:rPr>
                <a:t>へ届け出</a:t>
              </a:r>
              <a:endParaRPr lang="en-US" altLang="ja-JP" sz="1100">
                <a:latin typeface="BIZ UDPゴシック" panose="020B0400000000000000" pitchFamily="50" charset="-128"/>
                <a:ea typeface="BIZ UDPゴシック"/>
              </a:endParaRPr>
            </a:p>
            <a:p>
              <a:endParaRPr lang="en-US" altLang="ja-JP" sz="1100" b="1" dirty="0">
                <a:latin typeface="BIZ UDPゴシック" panose="020B0400000000000000" pitchFamily="50" charset="-128"/>
                <a:ea typeface="BIZ UDPゴシック" panose="020B0400000000000000" pitchFamily="50" charset="-128"/>
              </a:endParaRPr>
            </a:p>
            <a:p>
              <a:r>
                <a:rPr lang="ja-JP" altLang="en-US" sz="1100" b="1">
                  <a:latin typeface="BIZ UDPゴシック" panose="020B0400000000000000" pitchFamily="50" charset="-128"/>
                  <a:ea typeface="BIZ UDPゴシック"/>
                </a:rPr>
                <a:t>➤ 結果概要の公開</a:t>
              </a:r>
            </a:p>
            <a:p>
              <a:r>
                <a:rPr lang="ja-JP" altLang="en-US" sz="1100" b="1">
                  <a:latin typeface="BIZ UDPゴシック" panose="020B0400000000000000" pitchFamily="50" charset="-128"/>
                  <a:ea typeface="BIZ UDPゴシック"/>
                </a:rPr>
                <a:t>  🔹</a:t>
              </a:r>
              <a:r>
                <a:rPr lang="ja-JP" altLang="en-US" sz="1100">
                  <a:latin typeface="BIZ UDPゴシック" panose="020B0400000000000000" pitchFamily="50" charset="-128"/>
                  <a:ea typeface="BIZ UDPゴシック"/>
                </a:rPr>
                <a:t>所定形式で</a:t>
              </a:r>
              <a:r>
                <a:rPr lang="en-US" altLang="ja-JP" sz="1100" dirty="0" err="1">
                  <a:latin typeface="BIZ UDPゴシック" panose="020B0400000000000000" pitchFamily="50" charset="-128"/>
                  <a:ea typeface="BIZ UDPゴシック"/>
                </a:rPr>
                <a:t>jRCT</a:t>
              </a:r>
              <a:r>
                <a:rPr lang="ja-JP" altLang="en-US" sz="1100">
                  <a:latin typeface="BIZ UDPゴシック" panose="020B0400000000000000" pitchFamily="50" charset="-128"/>
                  <a:ea typeface="BIZ UDPゴシック"/>
                </a:rPr>
                <a:t>に公表</a:t>
              </a:r>
              <a:endParaRPr lang="en-US" altLang="ja-JP" sz="1100">
                <a:latin typeface="BIZ UDPゴシック" panose="020B0400000000000000" pitchFamily="50" charset="-128"/>
                <a:ea typeface="BIZ UDPゴシック"/>
              </a:endParaRPr>
            </a:p>
            <a:p>
              <a:endParaRPr lang="ja-JP" altLang="en-US" sz="1100">
                <a:latin typeface="BIZ UDPゴシック" panose="020B0400000000000000" pitchFamily="50" charset="-128"/>
                <a:ea typeface="BIZ UDPゴシック"/>
              </a:endParaRPr>
            </a:p>
          </p:txBody>
        </p:sp>
        <p:cxnSp>
          <p:nvCxnSpPr>
            <p:cNvPr id="21" name="直線コネクタ 20">
              <a:extLst>
                <a:ext uri="{FF2B5EF4-FFF2-40B4-BE49-F238E27FC236}">
                  <a16:creationId xmlns:a16="http://schemas.microsoft.com/office/drawing/2014/main" id="{D7133B39-FA38-259B-18C3-9881BAB3B64C}"/>
                </a:ext>
              </a:extLst>
            </p:cNvPr>
            <p:cNvCxnSpPr>
              <a:cxnSpLocks/>
            </p:cNvCxnSpPr>
            <p:nvPr/>
          </p:nvCxnSpPr>
          <p:spPr>
            <a:xfrm>
              <a:off x="9677527" y="2128607"/>
              <a:ext cx="21810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48" name="グループ化 47">
            <a:extLst>
              <a:ext uri="{FF2B5EF4-FFF2-40B4-BE49-F238E27FC236}">
                <a16:creationId xmlns:a16="http://schemas.microsoft.com/office/drawing/2014/main" id="{5DE2451C-FB2A-ADDD-13A4-EF2A19E8A8CC}"/>
              </a:ext>
            </a:extLst>
          </p:cNvPr>
          <p:cNvGrpSpPr>
            <a:grpSpLocks noChangeAspect="1"/>
          </p:cNvGrpSpPr>
          <p:nvPr/>
        </p:nvGrpSpPr>
        <p:grpSpPr>
          <a:xfrm>
            <a:off x="-82068" y="2453814"/>
            <a:ext cx="4163207" cy="2852533"/>
            <a:chOff x="-163146" y="2048649"/>
            <a:chExt cx="4851286" cy="3323987"/>
          </a:xfrm>
        </p:grpSpPr>
        <p:sp>
          <p:nvSpPr>
            <p:cNvPr id="25" name="テキスト ボックス 24">
              <a:extLst>
                <a:ext uri="{FF2B5EF4-FFF2-40B4-BE49-F238E27FC236}">
                  <a16:creationId xmlns:a16="http://schemas.microsoft.com/office/drawing/2014/main" id="{D433F642-3B01-9AF7-BECA-6003B1C4B3CA}"/>
                </a:ext>
              </a:extLst>
            </p:cNvPr>
            <p:cNvSpPr txBox="1">
              <a:spLocks noChangeAspect="1"/>
            </p:cNvSpPr>
            <p:nvPr/>
          </p:nvSpPr>
          <p:spPr>
            <a:xfrm>
              <a:off x="-163146" y="2048649"/>
              <a:ext cx="1539057" cy="3323987"/>
            </a:xfrm>
            <a:prstGeom prst="rect">
              <a:avLst/>
            </a:prstGeom>
            <a:noFill/>
            <a:ln>
              <a:noFill/>
            </a:ln>
          </p:spPr>
          <p:txBody>
            <a:bodyPr wrap="square" rtlCol="0">
              <a:spAutoFit/>
            </a:bodyPr>
            <a:lstStyle/>
            <a:p>
              <a:r>
                <a:rPr lang="en-US" altLang="ja-JP" sz="18000" dirty="0">
                  <a:ln w="69850">
                    <a:solidFill>
                      <a:srgbClr val="FF9900"/>
                    </a:solidFill>
                  </a:ln>
                  <a:solidFill>
                    <a:schemeClr val="bg1"/>
                  </a:solidFill>
                  <a:latin typeface="Segoe UI Black" panose="020B0A02040204020203" pitchFamily="34" charset="0"/>
                  <a:ea typeface="Segoe UI Black" panose="020B0A02040204020203" pitchFamily="34" charset="0"/>
                </a:rPr>
                <a:t>1</a:t>
              </a:r>
              <a:endParaRPr kumimoji="1" lang="ja-JP" altLang="en-US" sz="18000" dirty="0">
                <a:ln w="69850">
                  <a:solidFill>
                    <a:srgbClr val="FF9900"/>
                  </a:solidFill>
                </a:ln>
                <a:solidFill>
                  <a:schemeClr val="bg1"/>
                </a:solidFill>
                <a:latin typeface="Segoe UI Black" panose="020B0A02040204020203" pitchFamily="34" charset="0"/>
              </a:endParaRPr>
            </a:p>
          </p:txBody>
        </p:sp>
        <p:grpSp>
          <p:nvGrpSpPr>
            <p:cNvPr id="29" name="グループ化 28">
              <a:extLst>
                <a:ext uri="{FF2B5EF4-FFF2-40B4-BE49-F238E27FC236}">
                  <a16:creationId xmlns:a16="http://schemas.microsoft.com/office/drawing/2014/main" id="{A634D2F0-C975-23EA-1092-71C7032D2290}"/>
                </a:ext>
              </a:extLst>
            </p:cNvPr>
            <p:cNvGrpSpPr/>
            <p:nvPr/>
          </p:nvGrpSpPr>
          <p:grpSpPr>
            <a:xfrm>
              <a:off x="788970" y="2248319"/>
              <a:ext cx="3899170" cy="2880000"/>
              <a:chOff x="916338" y="1970564"/>
              <a:chExt cx="3899170" cy="2880000"/>
            </a:xfrm>
          </p:grpSpPr>
          <p:sp>
            <p:nvSpPr>
              <p:cNvPr id="28" name="フリーフォーム: 図形 27">
                <a:extLst>
                  <a:ext uri="{FF2B5EF4-FFF2-40B4-BE49-F238E27FC236}">
                    <a16:creationId xmlns:a16="http://schemas.microsoft.com/office/drawing/2014/main" id="{63BE59AC-02D2-31E0-4C78-A3C4795C716C}"/>
                  </a:ext>
                </a:extLst>
              </p:cNvPr>
              <p:cNvSpPr/>
              <p:nvPr/>
            </p:nvSpPr>
            <p:spPr>
              <a:xfrm>
                <a:off x="916338" y="1970564"/>
                <a:ext cx="3899170" cy="2880000"/>
              </a:xfrm>
              <a:custGeom>
                <a:avLst/>
                <a:gdLst/>
                <a:ahLst/>
                <a:cxnLst/>
                <a:rect l="l" t="t" r="r" b="b"/>
                <a:pathLst>
                  <a:path w="3899170" h="2880000">
                    <a:moveTo>
                      <a:pt x="753577" y="907905"/>
                    </a:moveTo>
                    <a:cubicBezTo>
                      <a:pt x="634567" y="907905"/>
                      <a:pt x="575062" y="1106860"/>
                      <a:pt x="575062" y="1504771"/>
                    </a:cubicBezTo>
                    <a:cubicBezTo>
                      <a:pt x="575062" y="1700092"/>
                      <a:pt x="588916" y="1844766"/>
                      <a:pt x="616625" y="1938793"/>
                    </a:cubicBezTo>
                    <a:cubicBezTo>
                      <a:pt x="644333" y="2032820"/>
                      <a:pt x="688167" y="2079833"/>
                      <a:pt x="748126" y="2079833"/>
                    </a:cubicBezTo>
                    <a:cubicBezTo>
                      <a:pt x="867136" y="2079833"/>
                      <a:pt x="926641" y="1879061"/>
                      <a:pt x="926641" y="1477516"/>
                    </a:cubicBezTo>
                    <a:cubicBezTo>
                      <a:pt x="926641" y="1283103"/>
                      <a:pt x="913014" y="1139565"/>
                      <a:pt x="885759" y="1046901"/>
                    </a:cubicBezTo>
                    <a:cubicBezTo>
                      <a:pt x="858505" y="954237"/>
                      <a:pt x="814444" y="907905"/>
                      <a:pt x="753577" y="907905"/>
                    </a:cubicBezTo>
                    <a:close/>
                    <a:moveTo>
                      <a:pt x="2459170" y="0"/>
                    </a:moveTo>
                    <a:cubicBezTo>
                      <a:pt x="3254460" y="0"/>
                      <a:pt x="3899170" y="644710"/>
                      <a:pt x="3899170" y="1440000"/>
                    </a:cubicBezTo>
                    <a:cubicBezTo>
                      <a:pt x="3899170" y="2235290"/>
                      <a:pt x="3254460" y="2880000"/>
                      <a:pt x="2459170" y="2880000"/>
                    </a:cubicBezTo>
                    <a:cubicBezTo>
                      <a:pt x="2011820" y="2880000"/>
                      <a:pt x="1612113" y="2676010"/>
                      <a:pt x="1347996" y="2355974"/>
                    </a:cubicBezTo>
                    <a:lnTo>
                      <a:pt x="1284331" y="2270836"/>
                    </a:lnTo>
                    <a:lnTo>
                      <a:pt x="1256895" y="2304158"/>
                    </a:lnTo>
                    <a:cubicBezTo>
                      <a:pt x="1132342" y="2438051"/>
                      <a:pt x="962752" y="2504998"/>
                      <a:pt x="748126" y="2504998"/>
                    </a:cubicBezTo>
                    <a:cubicBezTo>
                      <a:pt x="497388" y="2504998"/>
                      <a:pt x="310015" y="2424598"/>
                      <a:pt x="186009" y="2263798"/>
                    </a:cubicBezTo>
                    <a:cubicBezTo>
                      <a:pt x="62003" y="2102999"/>
                      <a:pt x="0" y="1854078"/>
                      <a:pt x="0" y="1517035"/>
                    </a:cubicBezTo>
                    <a:cubicBezTo>
                      <a:pt x="0" y="1179083"/>
                      <a:pt x="66999" y="922440"/>
                      <a:pt x="200999" y="747105"/>
                    </a:cubicBezTo>
                    <a:cubicBezTo>
                      <a:pt x="334998" y="571770"/>
                      <a:pt x="528730" y="484103"/>
                      <a:pt x="782194" y="484103"/>
                    </a:cubicBezTo>
                    <a:cubicBezTo>
                      <a:pt x="961390" y="484103"/>
                      <a:pt x="1106987" y="530669"/>
                      <a:pt x="1218984" y="623802"/>
                    </a:cubicBezTo>
                    <a:lnTo>
                      <a:pt x="1252515" y="655597"/>
                    </a:lnTo>
                    <a:lnTo>
                      <a:pt x="1265100" y="634882"/>
                    </a:lnTo>
                    <a:cubicBezTo>
                      <a:pt x="1523878" y="251840"/>
                      <a:pt x="1962114" y="0"/>
                      <a:pt x="2459170" y="0"/>
                    </a:cubicBezTo>
                    <a:close/>
                  </a:path>
                </a:pathLst>
              </a:custGeom>
              <a:solidFill>
                <a:schemeClr val="bg1"/>
              </a:solidFill>
              <a:ln w="762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 name="フローチャート: 結合子 4">
                <a:extLst>
                  <a:ext uri="{FF2B5EF4-FFF2-40B4-BE49-F238E27FC236}">
                    <a16:creationId xmlns:a16="http://schemas.microsoft.com/office/drawing/2014/main" id="{0E65D03E-0481-981B-AF03-FC4E10E5F7D8}"/>
                  </a:ext>
                </a:extLst>
              </p:cNvPr>
              <p:cNvSpPr/>
              <p:nvPr/>
            </p:nvSpPr>
            <p:spPr>
              <a:xfrm>
                <a:off x="2066724" y="2098473"/>
                <a:ext cx="2628000" cy="2628000"/>
              </a:xfrm>
              <a:prstGeom prst="flowChartConnector">
                <a:avLst/>
              </a:prstGeom>
              <a:solidFill>
                <a:srgbClr val="FF9900"/>
              </a:solidFill>
              <a:ln w="762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1" name="テキスト ボックス 30">
            <a:extLst>
              <a:ext uri="{FF2B5EF4-FFF2-40B4-BE49-F238E27FC236}">
                <a16:creationId xmlns:a16="http://schemas.microsoft.com/office/drawing/2014/main" id="{2A2F477A-AEFB-2493-3157-1F510D8CB467}"/>
              </a:ext>
            </a:extLst>
          </p:cNvPr>
          <p:cNvSpPr txBox="1"/>
          <p:nvPr/>
        </p:nvSpPr>
        <p:spPr>
          <a:xfrm>
            <a:off x="1814447" y="3199127"/>
            <a:ext cx="2152186" cy="1200329"/>
          </a:xfrm>
          <a:prstGeom prst="rect">
            <a:avLst/>
          </a:prstGeom>
          <a:noFill/>
        </p:spPr>
        <p:txBody>
          <a:bodyPr wrap="square" rtlCol="0">
            <a:spAutoFit/>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研究開始～開始後</a:t>
            </a: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eaLnBrk="0" hangingPunct="0"/>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a:p>
            <a:pPr algn="ctr" eaLnBrk="0" hangingPunct="0"/>
            <a:r>
              <a:rPr kumimoji="1" lang="ja-JP" altLang="en-US" b="1" dirty="0">
                <a:solidFill>
                  <a:schemeClr val="bg1"/>
                </a:solidFill>
                <a:latin typeface="BIZ UDPゴシック" panose="020B0400000000000000" pitchFamily="50" charset="-128"/>
                <a:ea typeface="BIZ UDPゴシック" panose="020B0400000000000000" pitchFamily="50" charset="-128"/>
              </a:rPr>
              <a:t>継続する手続き等</a:t>
            </a:r>
          </a:p>
        </p:txBody>
      </p:sp>
      <p:cxnSp>
        <p:nvCxnSpPr>
          <p:cNvPr id="32" name="直線コネクタ 31">
            <a:extLst>
              <a:ext uri="{FF2B5EF4-FFF2-40B4-BE49-F238E27FC236}">
                <a16:creationId xmlns:a16="http://schemas.microsoft.com/office/drawing/2014/main" id="{DB51B2C1-6B4D-1AC7-0263-C18D8C972BED}"/>
              </a:ext>
            </a:extLst>
          </p:cNvPr>
          <p:cNvCxnSpPr>
            <a:cxnSpLocks/>
          </p:cNvCxnSpPr>
          <p:nvPr/>
        </p:nvCxnSpPr>
        <p:spPr>
          <a:xfrm>
            <a:off x="1792907" y="3654143"/>
            <a:ext cx="210759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47" name="グループ化 46">
            <a:extLst>
              <a:ext uri="{FF2B5EF4-FFF2-40B4-BE49-F238E27FC236}">
                <a16:creationId xmlns:a16="http://schemas.microsoft.com/office/drawing/2014/main" id="{945639E5-A86E-065C-E731-EFEFA0CAE606}"/>
              </a:ext>
            </a:extLst>
          </p:cNvPr>
          <p:cNvGrpSpPr/>
          <p:nvPr/>
        </p:nvGrpSpPr>
        <p:grpSpPr>
          <a:xfrm>
            <a:off x="1" y="0"/>
            <a:ext cx="7740000" cy="900000"/>
            <a:chOff x="1" y="0"/>
            <a:chExt cx="7740000" cy="900000"/>
          </a:xfrm>
        </p:grpSpPr>
        <p:sp>
          <p:nvSpPr>
            <p:cNvPr id="34" name="フリーフォーム: 図形 33">
              <a:extLst>
                <a:ext uri="{FF2B5EF4-FFF2-40B4-BE49-F238E27FC236}">
                  <a16:creationId xmlns:a16="http://schemas.microsoft.com/office/drawing/2014/main" id="{F6FB4648-91A4-5AED-F4C8-B9265D472BD9}"/>
                </a:ext>
              </a:extLst>
            </p:cNvPr>
            <p:cNvSpPr/>
            <p:nvPr/>
          </p:nvSpPr>
          <p:spPr>
            <a:xfrm>
              <a:off x="1" y="0"/>
              <a:ext cx="7740000" cy="900000"/>
            </a:xfrm>
            <a:custGeom>
              <a:avLst/>
              <a:gdLst>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0" fmla="*/ 0 w 6277512"/>
                <a:gd name="connsiteY0" fmla="*/ 0 h 914400"/>
                <a:gd name="connsiteX1" fmla="*/ 5363112 w 6277512"/>
                <a:gd name="connsiteY1" fmla="*/ 0 h 914400"/>
                <a:gd name="connsiteX2" fmla="*/ 6277512 w 6277512"/>
                <a:gd name="connsiteY2" fmla="*/ 0 h 914400"/>
                <a:gd name="connsiteX3" fmla="*/ 5363112 w 6277512"/>
                <a:gd name="connsiteY3" fmla="*/ 914400 h 914400"/>
                <a:gd name="connsiteX4" fmla="*/ 0 w 6277512"/>
                <a:gd name="connsiteY4" fmla="*/ 914400 h 914400"/>
                <a:gd name="connsiteX5" fmla="*/ 0 w 6277512"/>
                <a:gd name="connsiteY5" fmla="*/ 0 h 914400"/>
                <a:gd name="connsiteX0" fmla="*/ 0 w 6282828"/>
                <a:gd name="connsiteY0" fmla="*/ 0 h 914400"/>
                <a:gd name="connsiteX1" fmla="*/ 5363112 w 6282828"/>
                <a:gd name="connsiteY1" fmla="*/ 0 h 914400"/>
                <a:gd name="connsiteX2" fmla="*/ 6282828 w 6282828"/>
                <a:gd name="connsiteY2" fmla="*/ 0 h 914400"/>
                <a:gd name="connsiteX3" fmla="*/ 5363112 w 6282828"/>
                <a:gd name="connsiteY3" fmla="*/ 914400 h 914400"/>
                <a:gd name="connsiteX4" fmla="*/ 0 w 6282828"/>
                <a:gd name="connsiteY4" fmla="*/ 914400 h 914400"/>
                <a:gd name="connsiteX5" fmla="*/ 0 w 6282828"/>
                <a:gd name="connsiteY5" fmla="*/ 0 h 914400"/>
                <a:gd name="connsiteX0" fmla="*/ 0 w 6282845"/>
                <a:gd name="connsiteY0" fmla="*/ 0 h 914400"/>
                <a:gd name="connsiteX1" fmla="*/ 5363112 w 6282845"/>
                <a:gd name="connsiteY1" fmla="*/ 0 h 914400"/>
                <a:gd name="connsiteX2" fmla="*/ 6282828 w 6282845"/>
                <a:gd name="connsiteY2" fmla="*/ 0 h 914400"/>
                <a:gd name="connsiteX3" fmla="*/ 5363112 w 6282845"/>
                <a:gd name="connsiteY3" fmla="*/ 914400 h 914400"/>
                <a:gd name="connsiteX4" fmla="*/ 0 w 6282845"/>
                <a:gd name="connsiteY4" fmla="*/ 914400 h 914400"/>
                <a:gd name="connsiteX5" fmla="*/ 0 w 6282845"/>
                <a:gd name="connsiteY5" fmla="*/ 0 h 914400"/>
                <a:gd name="connsiteX0" fmla="*/ 0 w 6282870"/>
                <a:gd name="connsiteY0" fmla="*/ 0 h 914400"/>
                <a:gd name="connsiteX1" fmla="*/ 5363112 w 6282870"/>
                <a:gd name="connsiteY1" fmla="*/ 0 h 914400"/>
                <a:gd name="connsiteX2" fmla="*/ 6282828 w 6282870"/>
                <a:gd name="connsiteY2" fmla="*/ 0 h 914400"/>
                <a:gd name="connsiteX3" fmla="*/ 5363112 w 6282870"/>
                <a:gd name="connsiteY3" fmla="*/ 914400 h 914400"/>
                <a:gd name="connsiteX4" fmla="*/ 0 w 6282870"/>
                <a:gd name="connsiteY4" fmla="*/ 914400 h 914400"/>
                <a:gd name="connsiteX5" fmla="*/ 0 w 628287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870" h="914400">
                  <a:moveTo>
                    <a:pt x="0" y="0"/>
                  </a:moveTo>
                  <a:lnTo>
                    <a:pt x="5363112" y="0"/>
                  </a:lnTo>
                  <a:lnTo>
                    <a:pt x="6282828" y="0"/>
                  </a:lnTo>
                  <a:cubicBezTo>
                    <a:pt x="6286372" y="400493"/>
                    <a:pt x="6068394" y="903103"/>
                    <a:pt x="5363112" y="914400"/>
                  </a:cubicBezTo>
                  <a:lnTo>
                    <a:pt x="0" y="914400"/>
                  </a:lnTo>
                  <a:lnTo>
                    <a:pt x="0" y="0"/>
                  </a:lnTo>
                  <a:close/>
                </a:path>
              </a:pathLst>
            </a:cu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6" name="フローチャート: 結合子 35">
              <a:hlinkClick r:id="rId2" action="ppaction://hlinksldjump"/>
              <a:extLst>
                <a:ext uri="{FF2B5EF4-FFF2-40B4-BE49-F238E27FC236}">
                  <a16:creationId xmlns:a16="http://schemas.microsoft.com/office/drawing/2014/main" id="{7B6D3902-EC92-BF35-0CD7-2664D73926B8}"/>
                </a:ext>
              </a:extLst>
            </p:cNvPr>
            <p:cNvSpPr/>
            <p:nvPr/>
          </p:nvSpPr>
          <p:spPr>
            <a:xfrm>
              <a:off x="839115"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2</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37" name="フローチャート: 結合子 36">
              <a:hlinkClick r:id="rId3" action="ppaction://hlinksldjump"/>
              <a:extLst>
                <a:ext uri="{FF2B5EF4-FFF2-40B4-BE49-F238E27FC236}">
                  <a16:creationId xmlns:a16="http://schemas.microsoft.com/office/drawing/2014/main" id="{03E2CECF-8294-CA50-75FA-EDDDB7808723}"/>
                </a:ext>
              </a:extLst>
            </p:cNvPr>
            <p:cNvSpPr/>
            <p:nvPr/>
          </p:nvSpPr>
          <p:spPr>
            <a:xfrm>
              <a:off x="1492407"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3</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38" name="フローチャート: 結合子 37">
              <a:hlinkClick r:id="rId4" action="ppaction://hlinksldjump"/>
              <a:extLst>
                <a:ext uri="{FF2B5EF4-FFF2-40B4-BE49-F238E27FC236}">
                  <a16:creationId xmlns:a16="http://schemas.microsoft.com/office/drawing/2014/main" id="{2B3FB3C2-194F-F91B-35AE-B443C845A773}"/>
                </a:ext>
              </a:extLst>
            </p:cNvPr>
            <p:cNvSpPr/>
            <p:nvPr/>
          </p:nvSpPr>
          <p:spPr>
            <a:xfrm>
              <a:off x="2145698" y="217713"/>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4</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39" name="フローチャート: 結合子 38">
              <a:hlinkClick r:id="rId5" action="ppaction://hlinksldjump"/>
              <a:extLst>
                <a:ext uri="{FF2B5EF4-FFF2-40B4-BE49-F238E27FC236}">
                  <a16:creationId xmlns:a16="http://schemas.microsoft.com/office/drawing/2014/main" id="{18551677-263E-049A-7801-5C7AE8EA3540}"/>
                </a:ext>
              </a:extLst>
            </p:cNvPr>
            <p:cNvSpPr/>
            <p:nvPr/>
          </p:nvSpPr>
          <p:spPr>
            <a:xfrm>
              <a:off x="2793118" y="211488"/>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5</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40" name="フローチャート: 結合子 39">
              <a:hlinkClick r:id="rId6" action="ppaction://hlinksldjump"/>
              <a:extLst>
                <a:ext uri="{FF2B5EF4-FFF2-40B4-BE49-F238E27FC236}">
                  <a16:creationId xmlns:a16="http://schemas.microsoft.com/office/drawing/2014/main" id="{7E6BB2CE-4312-8C74-98D4-AFC821ABEA48}"/>
                </a:ext>
              </a:extLst>
            </p:cNvPr>
            <p:cNvSpPr/>
            <p:nvPr/>
          </p:nvSpPr>
          <p:spPr>
            <a:xfrm>
              <a:off x="3443705" y="216591"/>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6</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41" name="フローチャート: 結合子 40">
              <a:hlinkClick r:id="rId7" action="ppaction://hlinksldjump"/>
              <a:extLst>
                <a:ext uri="{FF2B5EF4-FFF2-40B4-BE49-F238E27FC236}">
                  <a16:creationId xmlns:a16="http://schemas.microsoft.com/office/drawing/2014/main" id="{7543218A-7335-EA63-E74B-F238C9FE6B6C}"/>
                </a:ext>
              </a:extLst>
            </p:cNvPr>
            <p:cNvSpPr/>
            <p:nvPr/>
          </p:nvSpPr>
          <p:spPr>
            <a:xfrm>
              <a:off x="4741249" y="216591"/>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8</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42" name="フローチャート: 結合子 41">
              <a:hlinkClick r:id="rId8" action="ppaction://hlinksldjump"/>
              <a:extLst>
                <a:ext uri="{FF2B5EF4-FFF2-40B4-BE49-F238E27FC236}">
                  <a16:creationId xmlns:a16="http://schemas.microsoft.com/office/drawing/2014/main" id="{58D46EED-69F5-D848-DAD3-D86A0A92C75A}"/>
                </a:ext>
              </a:extLst>
            </p:cNvPr>
            <p:cNvSpPr/>
            <p:nvPr/>
          </p:nvSpPr>
          <p:spPr>
            <a:xfrm>
              <a:off x="4093829" y="216591"/>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7</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43" name="フローチャート: 結合子 42">
              <a:hlinkClick r:id="rId9" action="ppaction://hlinksldjump"/>
              <a:extLst>
                <a:ext uri="{FF2B5EF4-FFF2-40B4-BE49-F238E27FC236}">
                  <a16:creationId xmlns:a16="http://schemas.microsoft.com/office/drawing/2014/main" id="{B6C17041-D2E7-D31A-BDAA-B49AF19B7450}"/>
                </a:ext>
              </a:extLst>
            </p:cNvPr>
            <p:cNvSpPr/>
            <p:nvPr/>
          </p:nvSpPr>
          <p:spPr>
            <a:xfrm>
              <a:off x="5388669" y="211488"/>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9</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sp>
          <p:nvSpPr>
            <p:cNvPr id="45" name="四角形: 角を丸くする 44">
              <a:hlinkClick r:id="rId10" action="ppaction://hlinksldjump"/>
              <a:extLst>
                <a:ext uri="{FF2B5EF4-FFF2-40B4-BE49-F238E27FC236}">
                  <a16:creationId xmlns:a16="http://schemas.microsoft.com/office/drawing/2014/main" id="{2CDA0DE8-75CA-9D1F-6485-F43E709DD74B}"/>
                </a:ext>
              </a:extLst>
            </p:cNvPr>
            <p:cNvSpPr/>
            <p:nvPr/>
          </p:nvSpPr>
          <p:spPr>
            <a:xfrm>
              <a:off x="6083552" y="216662"/>
              <a:ext cx="1035273" cy="5400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FF9900"/>
                  </a:solidFill>
                  <a:latin typeface="BIZ UDPゴシック" panose="020B0400000000000000" pitchFamily="50" charset="-128"/>
                  <a:ea typeface="BIZ UDPゴシック" panose="020B0400000000000000" pitchFamily="50" charset="-128"/>
                </a:rPr>
                <a:t>STEP 10</a:t>
              </a:r>
              <a:endParaRPr kumimoji="1" lang="ja-JP" altLang="en-US" b="1" dirty="0">
                <a:solidFill>
                  <a:srgbClr val="FF9900"/>
                </a:solidFill>
                <a:latin typeface="BIZ UDPゴシック" panose="020B0400000000000000" pitchFamily="50" charset="-128"/>
                <a:ea typeface="BIZ UDPゴシック" panose="020B0400000000000000" pitchFamily="50" charset="-128"/>
              </a:endParaRPr>
            </a:p>
          </p:txBody>
        </p:sp>
        <p:sp>
          <p:nvSpPr>
            <p:cNvPr id="46" name="フローチャート: 結合子 45">
              <a:hlinkClick r:id="rId11" action="ppaction://hlinksldjump"/>
              <a:extLst>
                <a:ext uri="{FF2B5EF4-FFF2-40B4-BE49-F238E27FC236}">
                  <a16:creationId xmlns:a16="http://schemas.microsoft.com/office/drawing/2014/main" id="{89B284EA-BF4C-982E-7818-338F702FF071}"/>
                </a:ext>
              </a:extLst>
            </p:cNvPr>
            <p:cNvSpPr/>
            <p:nvPr/>
          </p:nvSpPr>
          <p:spPr>
            <a:xfrm>
              <a:off x="172465" y="199344"/>
              <a:ext cx="540000" cy="5400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lumMod val="90000"/>
                    </a:schemeClr>
                  </a:solidFill>
                  <a:latin typeface="BIZ UDPゴシック" panose="020B0400000000000000" pitchFamily="50" charset="-128"/>
                  <a:ea typeface="BIZ UDPゴシック" panose="020B0400000000000000" pitchFamily="50" charset="-128"/>
                </a:rPr>
                <a:t>1</a:t>
              </a:r>
              <a:endParaRPr kumimoji="1" lang="ja-JP" altLang="en-US" b="1" dirty="0">
                <a:solidFill>
                  <a:schemeClr val="bg2">
                    <a:lumMod val="90000"/>
                  </a:schemeClr>
                </a:solidFill>
                <a:latin typeface="BIZ UDPゴシック" panose="020B0400000000000000" pitchFamily="50" charset="-128"/>
                <a:ea typeface="BIZ UDPゴシック" panose="020B0400000000000000" pitchFamily="50" charset="-128"/>
              </a:endParaRPr>
            </a:p>
          </p:txBody>
        </p:sp>
      </p:grpSp>
      <p:sp>
        <p:nvSpPr>
          <p:cNvPr id="2" name="スライド番号プレースホルダー 1">
            <a:extLst>
              <a:ext uri="{FF2B5EF4-FFF2-40B4-BE49-F238E27FC236}">
                <a16:creationId xmlns:a16="http://schemas.microsoft.com/office/drawing/2014/main" id="{D47BFFF9-63EC-6DBC-F848-BAF24733B9E2}"/>
              </a:ext>
            </a:extLst>
          </p:cNvPr>
          <p:cNvSpPr>
            <a:spLocks noGrp="1"/>
          </p:cNvSpPr>
          <p:nvPr>
            <p:ph type="sldNum" sz="quarter" idx="12"/>
          </p:nvPr>
        </p:nvSpPr>
        <p:spPr>
          <a:xfrm>
            <a:off x="9396452" y="6473543"/>
            <a:ext cx="2743200" cy="365125"/>
          </a:xfrm>
        </p:spPr>
        <p:txBody>
          <a:bodyPr/>
          <a:lstStyle/>
          <a:p>
            <a:fld id="{16BB9C2D-C3C8-4FA1-A4EC-65CAF1B033D9}" type="slidenum">
              <a:rPr kumimoji="1" lang="ja-JP" altLang="en-US" smtClean="0"/>
              <a:t>27</a:t>
            </a:fld>
            <a:endParaRPr kumimoji="1" lang="ja-JP" altLang="en-US" dirty="0"/>
          </a:p>
        </p:txBody>
      </p:sp>
      <p:sp>
        <p:nvSpPr>
          <p:cNvPr id="3" name="テキスト ボックス 2">
            <a:extLst>
              <a:ext uri="{FF2B5EF4-FFF2-40B4-BE49-F238E27FC236}">
                <a16:creationId xmlns:a16="http://schemas.microsoft.com/office/drawing/2014/main" id="{E96405E7-FCE7-7448-1757-4F20167B20CF}"/>
              </a:ext>
            </a:extLst>
          </p:cNvPr>
          <p:cNvSpPr txBox="1"/>
          <p:nvPr/>
        </p:nvSpPr>
        <p:spPr>
          <a:xfrm>
            <a:off x="754198" y="5951500"/>
            <a:ext cx="332021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100" dirty="0">
                <a:latin typeface="Aptos"/>
                <a:ea typeface="ＭＳ Ｐゴシック"/>
                <a:cs typeface="ＭＳ Ｐゴシック"/>
              </a:rPr>
              <a:t>継続する手続き等は適用される規制</a:t>
            </a:r>
            <a:r>
              <a:rPr lang="ja-JP" altLang="en-US" sz="1100" dirty="0">
                <a:latin typeface="ＭＳ Ｐゴシック"/>
                <a:ea typeface="ＭＳ Ｐゴシック"/>
                <a:cs typeface="ＭＳ Ｐゴシック"/>
              </a:rPr>
              <a:t>により異なります。</a:t>
            </a:r>
            <a:endParaRPr lang="ja-JP" sz="1100" dirty="0">
              <a:ea typeface="游ゴシック"/>
            </a:endParaRPr>
          </a:p>
          <a:p>
            <a:pPr algn="l"/>
            <a:r>
              <a:rPr lang="ja-JP" altLang="en-US" sz="1100" dirty="0">
                <a:latin typeface="ＭＳ Ｐゴシック"/>
                <a:ea typeface="ＭＳ Ｐゴシック"/>
                <a:cs typeface="ＭＳ Ｐゴシック"/>
              </a:rPr>
              <a:t>例示は臨床研究法の場合</a:t>
            </a:r>
            <a:r>
              <a:rPr lang="ja-JP" altLang="en-US" sz="1100" dirty="0">
                <a:latin typeface="ＭＳ Ｐゴシック"/>
                <a:ea typeface="ＭＳ Ｐゴシック"/>
              </a:rPr>
              <a:t>です。</a:t>
            </a:r>
            <a:r>
              <a:rPr lang="ja-JP" altLang="en-US" sz="1100" dirty="0">
                <a:ea typeface="游ゴシック"/>
              </a:rPr>
              <a:t> </a:t>
            </a:r>
            <a:endParaRPr lang="ja-JP" sz="1100" dirty="0">
              <a:ea typeface="游ゴシック"/>
            </a:endParaRPr>
          </a:p>
        </p:txBody>
      </p:sp>
    </p:spTree>
    <p:extLst>
      <p:ext uri="{BB962C8B-B14F-4D97-AF65-F5344CB8AC3E}">
        <p14:creationId xmlns:p14="http://schemas.microsoft.com/office/powerpoint/2010/main" val="22883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633849-12CF-9EA3-A354-BEBBAA0B2318}"/>
              </a:ext>
            </a:extLst>
          </p:cNvPr>
          <p:cNvSpPr>
            <a:spLocks noGrp="1"/>
          </p:cNvSpPr>
          <p:nvPr>
            <p:ph type="title"/>
          </p:nvPr>
        </p:nvSpPr>
        <p:spPr>
          <a:xfrm>
            <a:off x="838200" y="95618"/>
            <a:ext cx="10515600" cy="514441"/>
          </a:xfrm>
        </p:spPr>
        <p:txBody>
          <a:bodyPr>
            <a:noAutofit/>
          </a:bodyPr>
          <a:lstStyle/>
          <a:p>
            <a:r>
              <a:rPr lang="ja-JP" altLang="en-US" sz="3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略語一覧</a:t>
            </a:r>
            <a:endParaRPr kumimoji="1" lang="ja-JP" altLang="en-US" sz="3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6" name="コンテンツ プレースホルダー 5">
            <a:extLst>
              <a:ext uri="{FF2B5EF4-FFF2-40B4-BE49-F238E27FC236}">
                <a16:creationId xmlns:a16="http://schemas.microsoft.com/office/drawing/2014/main" id="{BDABF397-552D-0F83-9439-926412ADB081}"/>
              </a:ext>
            </a:extLst>
          </p:cNvPr>
          <p:cNvGraphicFramePr>
            <a:graphicFrameLocks noGrp="1"/>
          </p:cNvGraphicFramePr>
          <p:nvPr>
            <p:ph idx="1"/>
            <p:extLst>
              <p:ext uri="{D42A27DB-BD31-4B8C-83A1-F6EECF244321}">
                <p14:modId xmlns:p14="http://schemas.microsoft.com/office/powerpoint/2010/main" val="1181011611"/>
              </p:ext>
            </p:extLst>
          </p:nvPr>
        </p:nvGraphicFramePr>
        <p:xfrm>
          <a:off x="1047831" y="776011"/>
          <a:ext cx="10060436" cy="5003800"/>
        </p:xfrm>
        <a:graphic>
          <a:graphicData uri="http://schemas.openxmlformats.org/drawingml/2006/table">
            <a:tbl>
              <a:tblPr firstRow="1" bandRow="1">
                <a:tableStyleId>{1E171933-4619-4E11-9A3F-F7608DF75F80}</a:tableStyleId>
              </a:tblPr>
              <a:tblGrid>
                <a:gridCol w="1393502">
                  <a:extLst>
                    <a:ext uri="{9D8B030D-6E8A-4147-A177-3AD203B41FA5}">
                      <a16:colId xmlns:a16="http://schemas.microsoft.com/office/drawing/2014/main" val="930130062"/>
                    </a:ext>
                  </a:extLst>
                </a:gridCol>
                <a:gridCol w="4333467">
                  <a:extLst>
                    <a:ext uri="{9D8B030D-6E8A-4147-A177-3AD203B41FA5}">
                      <a16:colId xmlns:a16="http://schemas.microsoft.com/office/drawing/2014/main" val="79475335"/>
                    </a:ext>
                  </a:extLst>
                </a:gridCol>
                <a:gridCol w="4333467">
                  <a:extLst>
                    <a:ext uri="{9D8B030D-6E8A-4147-A177-3AD203B41FA5}">
                      <a16:colId xmlns:a16="http://schemas.microsoft.com/office/drawing/2014/main" val="2530758242"/>
                    </a:ext>
                  </a:extLst>
                </a:gridCol>
              </a:tblGrid>
              <a:tr h="370840">
                <a:tc>
                  <a:txBody>
                    <a:bodyPr/>
                    <a:lstStyle/>
                    <a:p>
                      <a:r>
                        <a:rPr kumimoji="1"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略語</a:t>
                      </a:r>
                    </a:p>
                  </a:txBody>
                  <a:tcPr/>
                </a:tc>
                <a:tc>
                  <a:txBody>
                    <a:bodyPr/>
                    <a:lstStyle/>
                    <a:p>
                      <a:r>
                        <a:rPr kumimoji="1"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英語名称</a:t>
                      </a:r>
                    </a:p>
                  </a:txBody>
                  <a:tcPr/>
                </a:tc>
                <a:tc>
                  <a:txBody>
                    <a:bodyPr/>
                    <a:lstStyle/>
                    <a:p>
                      <a:r>
                        <a:rPr kumimoji="1"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日本語名称</a:t>
                      </a:r>
                    </a:p>
                  </a:txBody>
                  <a:tcPr/>
                </a:tc>
                <a:extLst>
                  <a:ext uri="{0D108BD9-81ED-4DB2-BD59-A6C34878D82A}">
                    <a16:rowId xmlns:a16="http://schemas.microsoft.com/office/drawing/2014/main" val="1648724809"/>
                  </a:ext>
                </a:extLst>
              </a:tr>
              <a:tr h="370840">
                <a:tc>
                  <a:txBody>
                    <a:bodyPr/>
                    <a:lstStyle/>
                    <a:p>
                      <a:r>
                        <a:rPr kumimoji="1" lang="en-US" altLang="ja-JP" sz="1600" dirty="0">
                          <a:latin typeface="BIZ UDPゴシック" panose="020B0400000000000000" pitchFamily="50" charset="-128"/>
                          <a:ea typeface="BIZ UDPゴシック" panose="020B0400000000000000" pitchFamily="50" charset="-128"/>
                        </a:rPr>
                        <a:t>ARO</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600" dirty="0">
                          <a:latin typeface="BIZ UDPゴシック" panose="020B0400000000000000" pitchFamily="50" charset="-128"/>
                          <a:ea typeface="BIZ UDPゴシック" panose="020B0400000000000000" pitchFamily="50" charset="-128"/>
                        </a:rPr>
                        <a:t>Academic Research Organization</a:t>
                      </a:r>
                    </a:p>
                    <a:p>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60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2285284311"/>
                  </a:ext>
                </a:extLst>
              </a:tr>
              <a:tr h="370840">
                <a:tc>
                  <a:txBody>
                    <a:bodyPr/>
                    <a:lstStyle/>
                    <a:p>
                      <a:r>
                        <a:rPr kumimoji="1" lang="en-US" altLang="ja-JP" sz="1600" dirty="0">
                          <a:latin typeface="BIZ UDPゴシック" panose="020B0400000000000000" pitchFamily="50" charset="-128"/>
                          <a:ea typeface="BIZ UDPゴシック" panose="020B0400000000000000" pitchFamily="50" charset="-128"/>
                        </a:rPr>
                        <a:t>CQ</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600" dirty="0">
                          <a:latin typeface="BIZ UDPゴシック" panose="020B0400000000000000" pitchFamily="50" charset="-128"/>
                          <a:ea typeface="BIZ UDPゴシック" panose="020B0400000000000000" pitchFamily="50" charset="-128"/>
                        </a:rPr>
                        <a:t>Clinical question</a:t>
                      </a:r>
                      <a:br>
                        <a:rPr kumimoji="1" lang="en-US" altLang="ja-JP" sz="1600" dirty="0">
                          <a:latin typeface="BIZ UDPゴシック" panose="020B0400000000000000" pitchFamily="50" charset="-128"/>
                          <a:ea typeface="BIZ UDPゴシック" panose="020B0400000000000000" pitchFamily="50" charset="-128"/>
                        </a:rPr>
                      </a:b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600" dirty="0">
                          <a:latin typeface="BIZ UDPゴシック" panose="020B0400000000000000" pitchFamily="50" charset="-128"/>
                          <a:ea typeface="BIZ UDPゴシック" panose="020B0400000000000000" pitchFamily="50" charset="-128"/>
                        </a:rPr>
                        <a:t>臨床疑問</a:t>
                      </a:r>
                    </a:p>
                  </a:txBody>
                  <a:tcPr/>
                </a:tc>
                <a:extLst>
                  <a:ext uri="{0D108BD9-81ED-4DB2-BD59-A6C34878D82A}">
                    <a16:rowId xmlns:a16="http://schemas.microsoft.com/office/drawing/2014/main" val="2550824623"/>
                  </a:ext>
                </a:extLst>
              </a:tr>
              <a:tr h="370840">
                <a:tc>
                  <a:txBody>
                    <a:bodyPr/>
                    <a:lstStyle/>
                    <a:p>
                      <a:r>
                        <a:rPr kumimoji="1" lang="en-US" altLang="ja-JP" sz="1600" dirty="0">
                          <a:latin typeface="BIZ UDPゴシック" panose="020B0400000000000000" pitchFamily="50" charset="-128"/>
                          <a:ea typeface="BIZ UDPゴシック" panose="020B0400000000000000" pitchFamily="50" charset="-128"/>
                        </a:rPr>
                        <a:t>CRB</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600" dirty="0">
                          <a:latin typeface="BIZ UDPゴシック" panose="020B0400000000000000" pitchFamily="50" charset="-128"/>
                          <a:ea typeface="BIZ UDPゴシック" panose="020B0400000000000000" pitchFamily="50" charset="-128"/>
                        </a:rPr>
                        <a:t>Certified Review Board</a:t>
                      </a:r>
                    </a:p>
                    <a:p>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認定臨床研究審査委員会</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6678342"/>
                  </a:ext>
                </a:extLst>
              </a:tr>
              <a:tr h="370840">
                <a:tc>
                  <a:txBody>
                    <a:bodyPr/>
                    <a:lstStyle/>
                    <a:p>
                      <a:r>
                        <a:rPr kumimoji="1" lang="en-US" altLang="ja-JP" sz="1600" dirty="0">
                          <a:latin typeface="BIZ UDPゴシック" panose="020B0400000000000000" pitchFamily="50" charset="-128"/>
                          <a:ea typeface="BIZ UDPゴシック" panose="020B0400000000000000" pitchFamily="50" charset="-128"/>
                        </a:rPr>
                        <a:t>CRO</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600" dirty="0">
                          <a:latin typeface="BIZ UDPゴシック" panose="020B0400000000000000" pitchFamily="50" charset="-128"/>
                          <a:ea typeface="BIZ UDPゴシック" panose="020B0400000000000000" pitchFamily="50" charset="-128"/>
                        </a:rPr>
                        <a:t>Contract Research Organization</a:t>
                      </a:r>
                    </a:p>
                    <a:p>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開発業務受託機関</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27390439"/>
                  </a:ext>
                </a:extLst>
              </a:tr>
              <a:tr h="370840">
                <a:tc>
                  <a:txBody>
                    <a:bodyPr/>
                    <a:lstStyle/>
                    <a:p>
                      <a:r>
                        <a:rPr kumimoji="1" lang="en-US" altLang="ja-JP" sz="1600" dirty="0">
                          <a:latin typeface="BIZ UDPゴシック" panose="020B0400000000000000" pitchFamily="50" charset="-128"/>
                          <a:ea typeface="BIZ UDPゴシック" panose="020B0400000000000000" pitchFamily="50" charset="-128"/>
                        </a:rPr>
                        <a:t>EC</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600" dirty="0">
                          <a:latin typeface="BIZ UDPゴシック" panose="020B0400000000000000" pitchFamily="50" charset="-128"/>
                          <a:ea typeface="BIZ UDPゴシック" panose="020B0400000000000000" pitchFamily="50" charset="-128"/>
                        </a:rPr>
                        <a:t>Ethics Committee</a:t>
                      </a:r>
                    </a:p>
                    <a:p>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600" dirty="0">
                          <a:latin typeface="BIZ UDPゴシック" panose="020B0400000000000000" pitchFamily="50" charset="-128"/>
                          <a:ea typeface="BIZ UDPゴシック" panose="020B0400000000000000" pitchFamily="50" charset="-128"/>
                        </a:rPr>
                        <a:t>倫理審査委員会</a:t>
                      </a:r>
                      <a:endParaRPr kumimoji="1" lang="en-US" altLang="ja-JP"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31856040"/>
                  </a:ext>
                </a:extLst>
              </a:tr>
              <a:tr h="370840">
                <a:tc>
                  <a:txBody>
                    <a:bodyPr/>
                    <a:lstStyle/>
                    <a:p>
                      <a:r>
                        <a:rPr kumimoji="1" lang="en-US" altLang="ja-JP" sz="1600" dirty="0" err="1">
                          <a:latin typeface="BIZ UDPゴシック" panose="020B0400000000000000" pitchFamily="50" charset="-128"/>
                          <a:ea typeface="BIZ UDPゴシック" panose="020B0400000000000000" pitchFamily="50" charset="-128"/>
                        </a:rPr>
                        <a:t>jRCT</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600" dirty="0">
                          <a:latin typeface="BIZ UDPゴシック" panose="020B0400000000000000" pitchFamily="50" charset="-128"/>
                          <a:ea typeface="BIZ UDPゴシック" panose="020B0400000000000000" pitchFamily="50" charset="-128"/>
                        </a:rPr>
                        <a:t>Japan Registry of Clinical Trials</a:t>
                      </a:r>
                    </a:p>
                    <a:p>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600" dirty="0">
                          <a:latin typeface="BIZ UDPゴシック" panose="020B0400000000000000" pitchFamily="50" charset="-128"/>
                          <a:ea typeface="BIZ UDPゴシック" panose="020B0400000000000000" pitchFamily="50" charset="-128"/>
                        </a:rPr>
                        <a:t>臨床研究等提出・公開システム</a:t>
                      </a:r>
                      <a:endParaRPr kumimoji="1" lang="en-US" altLang="ja-JP"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67041631"/>
                  </a:ext>
                </a:extLst>
              </a:tr>
              <a:tr h="370840">
                <a:tc>
                  <a:txBody>
                    <a:bodyPr/>
                    <a:lstStyle/>
                    <a:p>
                      <a:r>
                        <a:rPr kumimoji="1" lang="en-US" altLang="ja-JP" sz="1600" dirty="0">
                          <a:latin typeface="BIZ UDPゴシック" panose="020B0400000000000000" pitchFamily="50" charset="-128"/>
                          <a:ea typeface="BIZ UDPゴシック" panose="020B0400000000000000" pitchFamily="50" charset="-128"/>
                        </a:rPr>
                        <a:t>RQ</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600" dirty="0">
                          <a:latin typeface="BIZ UDPゴシック" panose="020B0400000000000000" pitchFamily="50" charset="-128"/>
                          <a:ea typeface="BIZ UDPゴシック" panose="020B0400000000000000" pitchFamily="50" charset="-128"/>
                        </a:rPr>
                        <a:t>Research</a:t>
                      </a: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question</a:t>
                      </a:r>
                      <a:br>
                        <a:rPr kumimoji="1" lang="en-US" altLang="ja-JP" sz="1600" dirty="0">
                          <a:latin typeface="BIZ UDPゴシック" panose="020B0400000000000000" pitchFamily="50" charset="-128"/>
                          <a:ea typeface="BIZ UDPゴシック" panose="020B0400000000000000" pitchFamily="50" charset="-128"/>
                        </a:rPr>
                      </a:b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600" dirty="0">
                          <a:latin typeface="BIZ UDPゴシック" panose="020B0400000000000000" pitchFamily="50" charset="-128"/>
                          <a:ea typeface="BIZ UDPゴシック" panose="020B0400000000000000" pitchFamily="50" charset="-128"/>
                        </a:rPr>
                        <a:t>研究疑問</a:t>
                      </a:r>
                    </a:p>
                  </a:txBody>
                  <a:tcPr/>
                </a:tc>
                <a:extLst>
                  <a:ext uri="{0D108BD9-81ED-4DB2-BD59-A6C34878D82A}">
                    <a16:rowId xmlns:a16="http://schemas.microsoft.com/office/drawing/2014/main" val="529571852"/>
                  </a:ext>
                </a:extLst>
              </a:tr>
              <a:tr h="370840">
                <a:tc>
                  <a:txBody>
                    <a:bodyPr/>
                    <a:lstStyle/>
                    <a:p>
                      <a:r>
                        <a:rPr kumimoji="1" lang="en-US" altLang="ja-JP" sz="1600" dirty="0">
                          <a:latin typeface="BIZ UDPゴシック" panose="020B0400000000000000" pitchFamily="50" charset="-128"/>
                          <a:ea typeface="BIZ UDPゴシック" panose="020B0400000000000000" pitchFamily="50" charset="-128"/>
                        </a:rPr>
                        <a:t>SMO</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600" dirty="0">
                          <a:latin typeface="BIZ UDPゴシック" panose="020B0400000000000000" pitchFamily="50" charset="-128"/>
                          <a:ea typeface="BIZ UDPゴシック" panose="020B0400000000000000" pitchFamily="50" charset="-128"/>
                        </a:rPr>
                        <a:t>Site Management</a:t>
                      </a: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Organization</a:t>
                      </a:r>
                    </a:p>
                    <a:p>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600" dirty="0">
                          <a:latin typeface="BIZ UDPゴシック" panose="020B0400000000000000" pitchFamily="50" charset="-128"/>
                          <a:ea typeface="BIZ UDPゴシック" panose="020B0400000000000000" pitchFamily="50" charset="-128"/>
                        </a:rPr>
                        <a:t>施設支援機関</a:t>
                      </a:r>
                      <a:endParaRPr kumimoji="1" lang="en-US" altLang="ja-JP"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98457575"/>
                  </a:ext>
                </a:extLst>
              </a:tr>
            </a:tbl>
          </a:graphicData>
        </a:graphic>
      </p:graphicFrame>
      <p:sp>
        <p:nvSpPr>
          <p:cNvPr id="3" name="スライド番号プレースホルダー 2">
            <a:extLst>
              <a:ext uri="{FF2B5EF4-FFF2-40B4-BE49-F238E27FC236}">
                <a16:creationId xmlns:a16="http://schemas.microsoft.com/office/drawing/2014/main" id="{CCC8958A-0223-05EF-7F0B-39AD06DDA4E7}"/>
              </a:ext>
            </a:extLst>
          </p:cNvPr>
          <p:cNvSpPr>
            <a:spLocks noGrp="1"/>
          </p:cNvSpPr>
          <p:nvPr>
            <p:ph type="sldNum" sz="quarter" idx="12"/>
          </p:nvPr>
        </p:nvSpPr>
        <p:spPr>
          <a:xfrm>
            <a:off x="9448800" y="6397257"/>
            <a:ext cx="2743200" cy="365125"/>
          </a:xfrm>
        </p:spPr>
        <p:txBody>
          <a:bodyPr/>
          <a:lstStyle/>
          <a:p>
            <a:fld id="{16BB9C2D-C3C8-4FA1-A4EC-65CAF1B033D9}" type="slidenum">
              <a:rPr kumimoji="1" lang="ja-JP" altLang="en-US" smtClean="0"/>
              <a:t>28</a:t>
            </a:fld>
            <a:endParaRPr kumimoji="1" lang="ja-JP" altLang="en-US" dirty="0"/>
          </a:p>
        </p:txBody>
      </p:sp>
    </p:spTree>
    <p:extLst>
      <p:ext uri="{BB962C8B-B14F-4D97-AF65-F5344CB8AC3E}">
        <p14:creationId xmlns:p14="http://schemas.microsoft.com/office/powerpoint/2010/main" val="342645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C4E01-38A5-3B59-4410-D4420F03DF48}"/>
            </a:ext>
          </a:extLst>
        </p:cNvPr>
        <p:cNvGrpSpPr/>
        <p:nvPr/>
      </p:nvGrpSpPr>
      <p:grpSpPr>
        <a:xfrm>
          <a:off x="0" y="0"/>
          <a:ext cx="0" cy="0"/>
          <a:chOff x="0" y="0"/>
          <a:chExt cx="0" cy="0"/>
        </a:xfrm>
      </p:grpSpPr>
      <p:sp>
        <p:nvSpPr>
          <p:cNvPr id="4" name="涙形 3">
            <a:extLst>
              <a:ext uri="{FF2B5EF4-FFF2-40B4-BE49-F238E27FC236}">
                <a16:creationId xmlns:a16="http://schemas.microsoft.com/office/drawing/2014/main" id="{DDA8958E-C2B4-44A9-F4AD-D212FA1E8A05}"/>
              </a:ext>
            </a:extLst>
          </p:cNvPr>
          <p:cNvSpPr/>
          <p:nvPr/>
        </p:nvSpPr>
        <p:spPr>
          <a:xfrm rot="10800000">
            <a:off x="0" y="1098000"/>
            <a:ext cx="5760000" cy="5760000"/>
          </a:xfrm>
          <a:prstGeom prst="teardrop">
            <a:avLst/>
          </a:prstGeom>
          <a:gradFill>
            <a:gsLst>
              <a:gs pos="0">
                <a:schemeClr val="accent1">
                  <a:lumMod val="5000"/>
                  <a:lumOff val="95000"/>
                  <a:alpha val="43000"/>
                </a:schemeClr>
              </a:gs>
              <a:gs pos="100000">
                <a:schemeClr val="accent5">
                  <a:alpha val="50000"/>
                  <a:lumMod val="20000"/>
                  <a:lumOff val="8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 name="タイトル 1">
            <a:extLst>
              <a:ext uri="{FF2B5EF4-FFF2-40B4-BE49-F238E27FC236}">
                <a16:creationId xmlns:a16="http://schemas.microsoft.com/office/drawing/2014/main" id="{9B4B96CD-B105-ABA0-512E-70D6F825BCC8}"/>
              </a:ext>
            </a:extLst>
          </p:cNvPr>
          <p:cNvSpPr>
            <a:spLocks noGrp="1"/>
          </p:cNvSpPr>
          <p:nvPr>
            <p:ph type="ctrTitle"/>
          </p:nvPr>
        </p:nvSpPr>
        <p:spPr>
          <a:xfrm>
            <a:off x="1579081" y="2395549"/>
            <a:ext cx="2761426" cy="937959"/>
          </a:xfrm>
        </p:spPr>
        <p:txBody>
          <a:bodyPr lIns="0" anchor="ctr" anchorCtr="0">
            <a:noAutofit/>
          </a:bodyPr>
          <a:lstStyle/>
          <a:p>
            <a:pPr algn="l">
              <a:lnSpc>
                <a:spcPct val="100000"/>
              </a:lnSpc>
            </a:pPr>
            <a:r>
              <a:rPr lang="en-US" altLang="ja-JP" b="1" dirty="0">
                <a:latin typeface="BIZ UDPゴシック" panose="020B0400000000000000" pitchFamily="50" charset="-128"/>
                <a:ea typeface="BIZ UDPゴシック" panose="020B0400000000000000" pitchFamily="50" charset="-128"/>
              </a:rPr>
              <a:t>Part</a:t>
            </a: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1</a:t>
            </a:r>
            <a:endParaRPr lang="ja-JP" altLang="en-US" dirty="0">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E7FB881A-311A-5236-D4D7-2BF8327E6914}"/>
              </a:ext>
            </a:extLst>
          </p:cNvPr>
          <p:cNvSpPr txBox="1">
            <a:spLocks/>
          </p:cNvSpPr>
          <p:nvPr/>
        </p:nvSpPr>
        <p:spPr>
          <a:xfrm>
            <a:off x="1579081" y="3429000"/>
            <a:ext cx="7811166" cy="1366223"/>
          </a:xfrm>
          <a:prstGeom prst="rect">
            <a:avLst/>
          </a:prstGeom>
        </p:spPr>
        <p:txBody>
          <a:bodyPr vert="horz" lIns="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ea typeface="BIZ UDPゴシック" panose="020B0400000000000000" pitchFamily="50" charset="-128"/>
              </a:rPr>
              <a:t>臨床研究実施に必要と考えられる</a:t>
            </a:r>
            <a:br>
              <a:rPr lang="en-US" altLang="ja-JP" sz="4000" dirty="0">
                <a:ea typeface="BIZ UDPゴシック" panose="020B0400000000000000" pitchFamily="50" charset="-128"/>
              </a:rPr>
            </a:br>
            <a:r>
              <a:rPr lang="ja-JP" altLang="en-US" sz="4000" dirty="0">
                <a:ea typeface="BIZ UDPゴシック" panose="020B0400000000000000" pitchFamily="50" charset="-128"/>
              </a:rPr>
              <a:t>基礎知識</a:t>
            </a:r>
          </a:p>
        </p:txBody>
      </p:sp>
      <p:sp>
        <p:nvSpPr>
          <p:cNvPr id="3" name="スライド番号プレースホルダー 2">
            <a:extLst>
              <a:ext uri="{FF2B5EF4-FFF2-40B4-BE49-F238E27FC236}">
                <a16:creationId xmlns:a16="http://schemas.microsoft.com/office/drawing/2014/main" id="{38A9D090-C1A9-1054-C968-530B678C0701}"/>
              </a:ext>
            </a:extLst>
          </p:cNvPr>
          <p:cNvSpPr>
            <a:spLocks noGrp="1"/>
          </p:cNvSpPr>
          <p:nvPr>
            <p:ph type="sldNum" sz="quarter" idx="12"/>
          </p:nvPr>
        </p:nvSpPr>
        <p:spPr>
          <a:xfrm>
            <a:off x="9390247" y="6399893"/>
            <a:ext cx="2743200" cy="365125"/>
          </a:xfrm>
        </p:spPr>
        <p:txBody>
          <a:bodyPr/>
          <a:lstStyle/>
          <a:p>
            <a:fld id="{16BB9C2D-C3C8-4FA1-A4EC-65CAF1B033D9}" type="slidenum">
              <a:rPr kumimoji="1" lang="ja-JP" altLang="en-US" smtClean="0"/>
              <a:t>3</a:t>
            </a:fld>
            <a:endParaRPr kumimoji="1" lang="ja-JP" altLang="en-US" dirty="0"/>
          </a:p>
        </p:txBody>
      </p:sp>
    </p:spTree>
    <p:extLst>
      <p:ext uri="{BB962C8B-B14F-4D97-AF65-F5344CB8AC3E}">
        <p14:creationId xmlns:p14="http://schemas.microsoft.com/office/powerpoint/2010/main" val="307228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0173A-C28F-BFA2-6271-2CA123EF9E14}"/>
            </a:ext>
          </a:extLst>
        </p:cNvPr>
        <p:cNvGrpSpPr/>
        <p:nvPr/>
      </p:nvGrpSpPr>
      <p:grpSpPr>
        <a:xfrm>
          <a:off x="0" y="0"/>
          <a:ext cx="0" cy="0"/>
          <a:chOff x="0" y="0"/>
          <a:chExt cx="0" cy="0"/>
        </a:xfrm>
      </p:grpSpPr>
      <p:sp>
        <p:nvSpPr>
          <p:cNvPr id="4" name="涙形 3">
            <a:extLst>
              <a:ext uri="{FF2B5EF4-FFF2-40B4-BE49-F238E27FC236}">
                <a16:creationId xmlns:a16="http://schemas.microsoft.com/office/drawing/2014/main" id="{70AF088E-9C52-9F62-3CC9-EA3753ADEBCA}"/>
              </a:ext>
            </a:extLst>
          </p:cNvPr>
          <p:cNvSpPr/>
          <p:nvPr/>
        </p:nvSpPr>
        <p:spPr>
          <a:xfrm rot="5400000">
            <a:off x="6792000" y="1458000"/>
            <a:ext cx="5400000" cy="5400000"/>
          </a:xfrm>
          <a:prstGeom prst="teardrop">
            <a:avLst/>
          </a:prstGeom>
          <a:gradFill>
            <a:gsLst>
              <a:gs pos="0">
                <a:schemeClr val="accent1">
                  <a:lumMod val="5000"/>
                  <a:lumOff val="95000"/>
                  <a:alpha val="43000"/>
                </a:schemeClr>
              </a:gs>
              <a:gs pos="100000">
                <a:schemeClr val="accent5">
                  <a:alpha val="50000"/>
                  <a:lumMod val="20000"/>
                  <a:lumOff val="8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 name="涙形 2">
            <a:extLst>
              <a:ext uri="{FF2B5EF4-FFF2-40B4-BE49-F238E27FC236}">
                <a16:creationId xmlns:a16="http://schemas.microsoft.com/office/drawing/2014/main" id="{66AB21DC-1C5D-F9D5-B461-6DA001F20FA9}"/>
              </a:ext>
            </a:extLst>
          </p:cNvPr>
          <p:cNvSpPr/>
          <p:nvPr/>
        </p:nvSpPr>
        <p:spPr>
          <a:xfrm rot="16200000">
            <a:off x="-5887" y="0"/>
            <a:ext cx="5400000" cy="5400000"/>
          </a:xfrm>
          <a:prstGeom prst="teardrop">
            <a:avLst/>
          </a:prstGeom>
          <a:gradFill>
            <a:gsLst>
              <a:gs pos="0">
                <a:schemeClr val="bg1"/>
              </a:gs>
              <a:gs pos="100000">
                <a:srgbClr val="BDD8F1">
                  <a:alpha val="50000"/>
                  <a:lumMod val="10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2D233FF-3156-BF7C-B8C8-A2A8A3063744}"/>
              </a:ext>
            </a:extLst>
          </p:cNvPr>
          <p:cNvSpPr txBox="1"/>
          <p:nvPr/>
        </p:nvSpPr>
        <p:spPr>
          <a:xfrm>
            <a:off x="1735833" y="1666838"/>
            <a:ext cx="9374138" cy="523220"/>
          </a:xfrm>
          <a:prstGeom prst="rect">
            <a:avLst/>
          </a:prstGeom>
          <a:noFill/>
        </p:spPr>
        <p:txBody>
          <a:bodyPr wrap="square" lIns="91440" tIns="45720" rIns="91440" bIns="45720" rtlCol="0" anchor="t">
            <a:spAutoFit/>
          </a:bodyPr>
          <a:lstStyle/>
          <a:p>
            <a:r>
              <a:rPr lang="ja-JP" altLang="en-US" sz="2800" dirty="0">
                <a:latin typeface="BIZ UDPゴシック" panose="020B0400000000000000" pitchFamily="50" charset="-128"/>
                <a:ea typeface="BIZ UDPゴシック"/>
                <a:cs typeface="CordiaUPC"/>
              </a:rPr>
              <a:t>Part </a:t>
            </a:r>
            <a:r>
              <a:rPr lang="en-US" altLang="ja-JP" sz="2800" dirty="0">
                <a:latin typeface="BIZ UDPゴシック" panose="020B0400000000000000" pitchFamily="50" charset="-128"/>
                <a:ea typeface="BIZ UDPゴシック"/>
                <a:cs typeface="CordiaUPC"/>
              </a:rPr>
              <a:t>1</a:t>
            </a:r>
            <a:r>
              <a:rPr lang="ja-JP" altLang="en-US" sz="2800" dirty="0">
                <a:latin typeface="BIZ UDPゴシック" panose="020B0400000000000000" pitchFamily="50" charset="-128"/>
                <a:ea typeface="BIZ UDPゴシック"/>
                <a:cs typeface="CordiaUPC"/>
              </a:rPr>
              <a:t> : 臨床研究実施に必要と考えられる基礎知識  目次</a:t>
            </a:r>
            <a:endParaRPr lang="ja-JP" dirty="0"/>
          </a:p>
        </p:txBody>
      </p:sp>
      <p:sp>
        <p:nvSpPr>
          <p:cNvPr id="6" name="テキスト ボックス 5">
            <a:extLst>
              <a:ext uri="{FF2B5EF4-FFF2-40B4-BE49-F238E27FC236}">
                <a16:creationId xmlns:a16="http://schemas.microsoft.com/office/drawing/2014/main" id="{499DF4B9-A257-CCF7-6196-8AF0841D6168}"/>
              </a:ext>
            </a:extLst>
          </p:cNvPr>
          <p:cNvSpPr txBox="1"/>
          <p:nvPr/>
        </p:nvSpPr>
        <p:spPr>
          <a:xfrm>
            <a:off x="1735833" y="3094175"/>
            <a:ext cx="6614258" cy="2514663"/>
          </a:xfrm>
          <a:prstGeom prst="rect">
            <a:avLst/>
          </a:prstGeom>
          <a:noFill/>
        </p:spPr>
        <p:txBody>
          <a:bodyPr wrap="square" rtlCol="0">
            <a:spAutoFit/>
          </a:bodyPr>
          <a:lstStyle/>
          <a:p>
            <a:pPr marL="342900" indent="-342900">
              <a:lnSpc>
                <a:spcPct val="15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診療と研究の違い</a:t>
            </a:r>
          </a:p>
          <a:p>
            <a:pPr marL="342900" indent="-342900">
              <a:lnSpc>
                <a:spcPct val="15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研究倫理</a:t>
            </a:r>
          </a:p>
          <a:p>
            <a:pPr marL="342900" indent="-342900">
              <a:lnSpc>
                <a:spcPct val="15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研究の種類</a:t>
            </a:r>
          </a:p>
          <a:p>
            <a:pPr marL="342900" indent="-342900">
              <a:lnSpc>
                <a:spcPct val="150000"/>
              </a:lnSpc>
              <a:buFont typeface="+mj-lt"/>
              <a:buAutoNum type="arabicPeriod"/>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ICH E6</a:t>
            </a: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とは</a:t>
            </a:r>
          </a:p>
          <a:p>
            <a:pPr marL="342900" indent="-342900">
              <a:lnSpc>
                <a:spcPct val="15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臨床研究の出発点</a:t>
            </a:r>
          </a:p>
          <a:p>
            <a:pPr marL="342900" indent="-342900">
              <a:lnSpc>
                <a:spcPct val="15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臨床研究の全体像（流れ）</a:t>
            </a:r>
          </a:p>
        </p:txBody>
      </p:sp>
      <p:cxnSp>
        <p:nvCxnSpPr>
          <p:cNvPr id="8" name="直線コネクタ 7">
            <a:extLst>
              <a:ext uri="{FF2B5EF4-FFF2-40B4-BE49-F238E27FC236}">
                <a16:creationId xmlns:a16="http://schemas.microsoft.com/office/drawing/2014/main" id="{5C34BA80-1F27-793A-1AF1-47D75552B904}"/>
              </a:ext>
            </a:extLst>
          </p:cNvPr>
          <p:cNvCxnSpPr>
            <a:cxnSpLocks/>
          </p:cNvCxnSpPr>
          <p:nvPr/>
        </p:nvCxnSpPr>
        <p:spPr>
          <a:xfrm>
            <a:off x="1643864" y="1167287"/>
            <a:ext cx="0" cy="14897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A60552BB-20AB-B180-243C-93F68DA8D9C9}"/>
              </a:ext>
            </a:extLst>
          </p:cNvPr>
          <p:cNvCxnSpPr>
            <a:cxnSpLocks/>
          </p:cNvCxnSpPr>
          <p:nvPr/>
        </p:nvCxnSpPr>
        <p:spPr>
          <a:xfrm flipV="1">
            <a:off x="1284270" y="2234527"/>
            <a:ext cx="9629536" cy="59363"/>
          </a:xfrm>
          <a:prstGeom prst="line">
            <a:avLst/>
          </a:prstGeom>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6FA1CF5D-D6FC-E763-085D-6870EFF63C02}"/>
              </a:ext>
            </a:extLst>
          </p:cNvPr>
          <p:cNvSpPr txBox="1"/>
          <p:nvPr/>
        </p:nvSpPr>
        <p:spPr>
          <a:xfrm>
            <a:off x="6219917" y="3117379"/>
            <a:ext cx="4260348" cy="2546466"/>
          </a:xfrm>
          <a:prstGeom prst="rect">
            <a:avLst/>
          </a:prstGeom>
          <a:noFill/>
        </p:spPr>
        <p:txBody>
          <a:bodyPr wrap="square" lIns="91440" tIns="45720" rIns="91440" bIns="45720" rtlCol="0" anchor="t">
            <a:spAutoFit/>
          </a:bodyPr>
          <a:lstStyle/>
          <a:p>
            <a:pPr algn="r">
              <a:lnSpc>
                <a:spcPct val="150000"/>
              </a:lnSpc>
            </a:pPr>
            <a:r>
              <a:rPr kumimoji="1" lang="en-US" altLang="ja-JP" dirty="0">
                <a:latin typeface="BIZ UDPゴシック" panose="020B0400000000000000" pitchFamily="50" charset="-128"/>
                <a:ea typeface="BIZ UDPゴシック" panose="020B0400000000000000" pitchFamily="50" charset="-128"/>
                <a:cs typeface="CordiaUPC" panose="020B0502040204020203" pitchFamily="34" charset="-34"/>
              </a:rPr>
              <a:t>5</a:t>
            </a:r>
            <a:endPar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lang="ja-JP" altLang="en-US" dirty="0">
                <a:latin typeface="BIZ UDPゴシック" panose="020B0400000000000000" pitchFamily="50" charset="-128"/>
                <a:ea typeface="BIZ UDPゴシック" panose="020B0400000000000000" pitchFamily="50" charset="-128"/>
                <a:cs typeface="CordiaUPC" panose="020B0502040204020203" pitchFamily="34" charset="-34"/>
              </a:rPr>
              <a:t>７</a:t>
            </a:r>
            <a:endPar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kumimoji="1" lang="ja-JP" altLang="en-US">
                <a:latin typeface="BIZ UDPゴシック" panose="020B0400000000000000" pitchFamily="50" charset="-128"/>
                <a:ea typeface="BIZ UDPゴシック"/>
                <a:cs typeface="CordiaUPC"/>
              </a:rPr>
              <a:t>１</a:t>
            </a:r>
            <a:r>
              <a:rPr lang="ja-JP" altLang="en-US">
                <a:latin typeface="BIZ UDPゴシック" panose="020B0400000000000000" pitchFamily="50" charset="-128"/>
                <a:ea typeface="BIZ UDPゴシック"/>
                <a:cs typeface="CordiaUPC"/>
              </a:rPr>
              <a:t>1</a:t>
            </a:r>
          </a:p>
          <a:p>
            <a:pPr algn="r">
              <a:lnSpc>
                <a:spcPct val="150000"/>
              </a:lnSpc>
            </a:pPr>
            <a:r>
              <a:rPr lang="en-US" altLang="ja-JP" dirty="0">
                <a:latin typeface="BIZ UDPゴシック" panose="020B0400000000000000" pitchFamily="50" charset="-128"/>
                <a:ea typeface="BIZ UDPゴシック"/>
                <a:cs typeface="CordiaUPC"/>
              </a:rPr>
              <a:t>13</a:t>
            </a:r>
            <a:endPar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lang="en-US" altLang="ja-JP" dirty="0">
                <a:latin typeface="BIZ UDPゴシック" panose="020B0400000000000000" pitchFamily="50" charset="-128"/>
                <a:ea typeface="BIZ UDPゴシック"/>
                <a:cs typeface="CordiaUPC"/>
              </a:rPr>
              <a:t>1４</a:t>
            </a:r>
            <a:endPar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endParaRPr>
          </a:p>
          <a:p>
            <a:pPr algn="r">
              <a:lnSpc>
                <a:spcPct val="150000"/>
              </a:lnSpc>
            </a:pPr>
            <a:r>
              <a:rPr lang="en-US" altLang="ja-JP" dirty="0">
                <a:latin typeface="BIZ UDPゴシック" panose="020B0400000000000000" pitchFamily="50" charset="-128"/>
                <a:ea typeface="BIZ UDPゴシック"/>
                <a:cs typeface="CordiaUPC"/>
              </a:rPr>
              <a:t>1５</a:t>
            </a:r>
            <a:endParaRPr kumimoji="1" lang="ja-JP" altLang="en-US" dirty="0">
              <a:latin typeface="BIZ UDPゴシック" panose="020B0400000000000000" pitchFamily="50" charset="-128"/>
              <a:ea typeface="BIZ UDPゴシック" panose="020B0400000000000000" pitchFamily="50" charset="-128"/>
              <a:cs typeface="CordiaUPC" panose="020B0502040204020203" pitchFamily="34" charset="-34"/>
            </a:endParaRPr>
          </a:p>
        </p:txBody>
      </p:sp>
      <p:cxnSp>
        <p:nvCxnSpPr>
          <p:cNvPr id="20" name="直線コネクタ 19">
            <a:extLst>
              <a:ext uri="{FF2B5EF4-FFF2-40B4-BE49-F238E27FC236}">
                <a16:creationId xmlns:a16="http://schemas.microsoft.com/office/drawing/2014/main" id="{EAAFD0A7-FC09-1EC3-BF28-1F001FF36E43}"/>
              </a:ext>
            </a:extLst>
          </p:cNvPr>
          <p:cNvCxnSpPr>
            <a:cxnSpLocks/>
          </p:cNvCxnSpPr>
          <p:nvPr/>
        </p:nvCxnSpPr>
        <p:spPr>
          <a:xfrm>
            <a:off x="3441290" y="4186452"/>
            <a:ext cx="600751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D873333C-B5FF-9232-3049-AAEF4B3EB921}"/>
              </a:ext>
            </a:extLst>
          </p:cNvPr>
          <p:cNvCxnSpPr>
            <a:cxnSpLocks/>
          </p:cNvCxnSpPr>
          <p:nvPr/>
        </p:nvCxnSpPr>
        <p:spPr>
          <a:xfrm>
            <a:off x="3637935" y="4605579"/>
            <a:ext cx="5810865"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BE1DD089-B605-E742-7B12-31A408DEA1E8}"/>
              </a:ext>
            </a:extLst>
          </p:cNvPr>
          <p:cNvCxnSpPr>
            <a:cxnSpLocks/>
          </p:cNvCxnSpPr>
          <p:nvPr/>
        </p:nvCxnSpPr>
        <p:spPr>
          <a:xfrm>
            <a:off x="4102598" y="4976632"/>
            <a:ext cx="5378803"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942E9964-00BB-C411-9476-F7865D07D1C5}"/>
              </a:ext>
            </a:extLst>
          </p:cNvPr>
          <p:cNvCxnSpPr>
            <a:cxnSpLocks/>
          </p:cNvCxnSpPr>
          <p:nvPr/>
        </p:nvCxnSpPr>
        <p:spPr>
          <a:xfrm>
            <a:off x="4847303" y="5400000"/>
            <a:ext cx="4644697"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175F4271-20F0-BF60-C672-3189B4D2C8F5}"/>
              </a:ext>
            </a:extLst>
          </p:cNvPr>
          <p:cNvCxnSpPr>
            <a:cxnSpLocks/>
          </p:cNvCxnSpPr>
          <p:nvPr/>
        </p:nvCxnSpPr>
        <p:spPr>
          <a:xfrm>
            <a:off x="4113197" y="3353810"/>
            <a:ext cx="5378803"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85B526D7-6B87-4834-0DCD-B850235A000C}"/>
              </a:ext>
            </a:extLst>
          </p:cNvPr>
          <p:cNvCxnSpPr>
            <a:cxnSpLocks/>
          </p:cNvCxnSpPr>
          <p:nvPr/>
        </p:nvCxnSpPr>
        <p:spPr>
          <a:xfrm>
            <a:off x="3224981" y="3784535"/>
            <a:ext cx="625642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3106E71C-DB67-4660-552B-7AFC751E854E}"/>
              </a:ext>
            </a:extLst>
          </p:cNvPr>
          <p:cNvSpPr>
            <a:spLocks noGrp="1"/>
          </p:cNvSpPr>
          <p:nvPr>
            <p:ph type="sldNum" sz="quarter" idx="12"/>
          </p:nvPr>
        </p:nvSpPr>
        <p:spPr>
          <a:xfrm>
            <a:off x="9265920" y="6469206"/>
            <a:ext cx="2743200" cy="365125"/>
          </a:xfrm>
        </p:spPr>
        <p:txBody>
          <a:bodyPr/>
          <a:lstStyle/>
          <a:p>
            <a:fld id="{16BB9C2D-C3C8-4FA1-A4EC-65CAF1B033D9}" type="slidenum">
              <a:rPr lang="ja-JP" altLang="en-US" smtClean="0"/>
              <a:pPr/>
              <a:t>4</a:t>
            </a:fld>
            <a:endParaRPr lang="ja-JP" altLang="en-US" dirty="0"/>
          </a:p>
        </p:txBody>
      </p:sp>
    </p:spTree>
    <p:extLst>
      <p:ext uri="{BB962C8B-B14F-4D97-AF65-F5344CB8AC3E}">
        <p14:creationId xmlns:p14="http://schemas.microsoft.com/office/powerpoint/2010/main" val="11634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DFCDB37-E3E8-1BB5-26EE-C30E129F35CC}"/>
              </a:ext>
            </a:extLst>
          </p:cNvPr>
          <p:cNvSpPr/>
          <p:nvPr/>
        </p:nvSpPr>
        <p:spPr>
          <a:xfrm>
            <a:off x="3138014" y="189000"/>
            <a:ext cx="4320000" cy="6480000"/>
          </a:xfrm>
          <a:prstGeom prst="roundRect">
            <a:avLst>
              <a:gd name="adj" fmla="val 3707"/>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E62E77CF-7D7D-5DA3-2B18-00D8236338DF}"/>
              </a:ext>
            </a:extLst>
          </p:cNvPr>
          <p:cNvSpPr/>
          <p:nvPr/>
        </p:nvSpPr>
        <p:spPr>
          <a:xfrm>
            <a:off x="3240248" y="273673"/>
            <a:ext cx="4113051" cy="6279527"/>
          </a:xfrm>
          <a:prstGeom prst="roundRect">
            <a:avLst>
              <a:gd name="adj" fmla="val 2125"/>
            </a:avLst>
          </a:prstGeom>
          <a:solidFill>
            <a:schemeClr val="accent1">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B16E3CCB-E9AB-DFB5-E71C-FDB2B64A57DE}"/>
              </a:ext>
            </a:extLst>
          </p:cNvPr>
          <p:cNvSpPr txBox="1"/>
          <p:nvPr/>
        </p:nvSpPr>
        <p:spPr>
          <a:xfrm>
            <a:off x="4709896" y="402730"/>
            <a:ext cx="1152958" cy="523220"/>
          </a:xfrm>
          <a:prstGeom prst="rect">
            <a:avLst/>
          </a:prstGeom>
          <a:noFill/>
        </p:spPr>
        <p:txBody>
          <a:bodyPr wrap="square" rtlCol="0">
            <a:spAutoFit/>
          </a:bodyPr>
          <a:lstStyle/>
          <a:p>
            <a:pPr algn="ctr"/>
            <a:r>
              <a:rPr lang="ja-JP" altLang="en-US" sz="2800" b="1" dirty="0">
                <a:latin typeface="BIZ UDPゴシック" panose="020B0400000000000000" pitchFamily="50" charset="-128"/>
                <a:ea typeface="BIZ UDPゴシック" panose="020B0400000000000000" pitchFamily="50" charset="-128"/>
              </a:rPr>
              <a:t>診 療</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BE3F6E3-DBD5-3201-9887-ADEDDC0D31CC}"/>
              </a:ext>
            </a:extLst>
          </p:cNvPr>
          <p:cNvSpPr txBox="1"/>
          <p:nvPr/>
        </p:nvSpPr>
        <p:spPr>
          <a:xfrm>
            <a:off x="3438525" y="1294614"/>
            <a:ext cx="3695700" cy="984885"/>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「診療</a:t>
            </a:r>
            <a:r>
              <a:rPr lang="ja-JP" altLang="en-US"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とは：</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　</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目の前の患者さんにとってのベストを尽くすという「契約」 にもとづく行為であり、主に患者の診断や治療に焦点を当ててい</a:t>
            </a:r>
            <a:r>
              <a:rPr lang="ja-JP" altLang="en-US" sz="1200" dirty="0">
                <a:latin typeface="BIZ UDPゴシック" panose="020B0400000000000000" pitchFamily="50" charset="-128"/>
                <a:ea typeface="BIZ UDPゴシック" panose="020B0400000000000000" pitchFamily="50" charset="-128"/>
              </a:rPr>
              <a:t>る</a:t>
            </a:r>
            <a:r>
              <a:rPr kumimoji="1" lang="ja-JP" altLang="en-US" sz="1200" dirty="0">
                <a:latin typeface="BIZ UDPゴシック" panose="020B0400000000000000" pitchFamily="50" charset="-128"/>
                <a:ea typeface="BIZ UDPゴシック" panose="020B0400000000000000" pitchFamily="50" charset="-128"/>
              </a:rPr>
              <a:t>。 </a:t>
            </a:r>
          </a:p>
        </p:txBody>
      </p:sp>
      <p:cxnSp>
        <p:nvCxnSpPr>
          <p:cNvPr id="7" name="直線コネクタ 6">
            <a:extLst>
              <a:ext uri="{FF2B5EF4-FFF2-40B4-BE49-F238E27FC236}">
                <a16:creationId xmlns:a16="http://schemas.microsoft.com/office/drawing/2014/main" id="{F7A91A2D-9A91-9281-74BA-7E5DADE74B5C}"/>
              </a:ext>
            </a:extLst>
          </p:cNvPr>
          <p:cNvCxnSpPr>
            <a:cxnSpLocks/>
          </p:cNvCxnSpPr>
          <p:nvPr/>
        </p:nvCxnSpPr>
        <p:spPr>
          <a:xfrm>
            <a:off x="3438525" y="1055006"/>
            <a:ext cx="36957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7" name="グループ化 36">
            <a:extLst>
              <a:ext uri="{FF2B5EF4-FFF2-40B4-BE49-F238E27FC236}">
                <a16:creationId xmlns:a16="http://schemas.microsoft.com/office/drawing/2014/main" id="{752FB7A1-A611-6F95-5FE4-63346BD79C3F}"/>
              </a:ext>
            </a:extLst>
          </p:cNvPr>
          <p:cNvGrpSpPr/>
          <p:nvPr/>
        </p:nvGrpSpPr>
        <p:grpSpPr>
          <a:xfrm>
            <a:off x="7760968" y="189000"/>
            <a:ext cx="4320000" cy="6480000"/>
            <a:chOff x="7683571" y="189000"/>
            <a:chExt cx="4320000" cy="6480000"/>
          </a:xfrm>
        </p:grpSpPr>
        <p:sp>
          <p:nvSpPr>
            <p:cNvPr id="8" name="四角形: 角を丸くする 7">
              <a:extLst>
                <a:ext uri="{FF2B5EF4-FFF2-40B4-BE49-F238E27FC236}">
                  <a16:creationId xmlns:a16="http://schemas.microsoft.com/office/drawing/2014/main" id="{A150502C-20B2-C4AB-FF99-325779C1644A}"/>
                </a:ext>
              </a:extLst>
            </p:cNvPr>
            <p:cNvSpPr/>
            <p:nvPr/>
          </p:nvSpPr>
          <p:spPr>
            <a:xfrm>
              <a:off x="7683571" y="189000"/>
              <a:ext cx="4320000" cy="6480000"/>
            </a:xfrm>
            <a:prstGeom prst="roundRect">
              <a:avLst>
                <a:gd name="adj" fmla="val 2136"/>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6796707-3D2A-9F55-9C02-170ADD7491CB}"/>
                </a:ext>
              </a:extLst>
            </p:cNvPr>
            <p:cNvSpPr/>
            <p:nvPr/>
          </p:nvSpPr>
          <p:spPr>
            <a:xfrm>
              <a:off x="7760968" y="273673"/>
              <a:ext cx="4145282" cy="6279527"/>
            </a:xfrm>
            <a:prstGeom prst="roundRect">
              <a:avLst>
                <a:gd name="adj" fmla="val 2121"/>
              </a:avLst>
            </a:prstGeom>
            <a:solidFill>
              <a:schemeClr val="accent1">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テキスト ボックス 9">
            <a:extLst>
              <a:ext uri="{FF2B5EF4-FFF2-40B4-BE49-F238E27FC236}">
                <a16:creationId xmlns:a16="http://schemas.microsoft.com/office/drawing/2014/main" id="{E6245136-C7D4-053D-F3B8-7058FF03C0D0}"/>
              </a:ext>
            </a:extLst>
          </p:cNvPr>
          <p:cNvSpPr txBox="1"/>
          <p:nvPr/>
        </p:nvSpPr>
        <p:spPr>
          <a:xfrm>
            <a:off x="9325779" y="437467"/>
            <a:ext cx="1286799" cy="523220"/>
          </a:xfrm>
          <a:prstGeom prst="rect">
            <a:avLst/>
          </a:prstGeom>
          <a:noFill/>
        </p:spPr>
        <p:txBody>
          <a:bodyPr wrap="square" rtlCol="0">
            <a:spAutoFit/>
          </a:bodyPr>
          <a:lstStyle/>
          <a:p>
            <a:pPr algn="ctr"/>
            <a:r>
              <a:rPr lang="ja-JP" altLang="en-US" sz="2800" b="1" dirty="0">
                <a:latin typeface="BIZ UDPゴシック" panose="020B0400000000000000" pitchFamily="50" charset="-128"/>
                <a:ea typeface="BIZ UDPゴシック" panose="020B0400000000000000" pitchFamily="50" charset="-128"/>
              </a:rPr>
              <a:t>研 究</a:t>
            </a:r>
            <a:endParaRPr kumimoji="1" lang="ja-JP" altLang="en-US" sz="2800" b="1" dirty="0">
              <a:latin typeface="BIZ UDPゴシック" panose="020B0400000000000000" pitchFamily="50" charset="-128"/>
              <a:ea typeface="BIZ UDPゴシック" panose="020B0400000000000000" pitchFamily="50" charset="-128"/>
            </a:endParaRPr>
          </a:p>
        </p:txBody>
      </p:sp>
      <p:cxnSp>
        <p:nvCxnSpPr>
          <p:cNvPr id="12" name="直線コネクタ 11">
            <a:extLst>
              <a:ext uri="{FF2B5EF4-FFF2-40B4-BE49-F238E27FC236}">
                <a16:creationId xmlns:a16="http://schemas.microsoft.com/office/drawing/2014/main" id="{A9FB783B-4FF7-FA26-BD3B-59913FBDA9DD}"/>
              </a:ext>
            </a:extLst>
          </p:cNvPr>
          <p:cNvCxnSpPr>
            <a:cxnSpLocks/>
          </p:cNvCxnSpPr>
          <p:nvPr/>
        </p:nvCxnSpPr>
        <p:spPr>
          <a:xfrm>
            <a:off x="8029575" y="1055006"/>
            <a:ext cx="36957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テキスト ボックス 20">
            <a:extLst>
              <a:ext uri="{FF2B5EF4-FFF2-40B4-BE49-F238E27FC236}">
                <a16:creationId xmlns:a16="http://schemas.microsoft.com/office/drawing/2014/main" id="{BD05BB62-5A29-AB3C-708B-6FB4851A213C}"/>
              </a:ext>
            </a:extLst>
          </p:cNvPr>
          <p:cNvSpPr txBox="1"/>
          <p:nvPr/>
        </p:nvSpPr>
        <p:spPr>
          <a:xfrm>
            <a:off x="8029575" y="1242378"/>
            <a:ext cx="3695700" cy="984885"/>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研究」</a:t>
            </a:r>
            <a:r>
              <a:rPr kumimoji="1" lang="ja-JP" altLang="en-US" sz="1400" b="1" dirty="0">
                <a:latin typeface="BIZ UDPゴシック" panose="020B0400000000000000" pitchFamily="50" charset="-128"/>
                <a:ea typeface="BIZ UDPゴシック" panose="020B0400000000000000" pitchFamily="50" charset="-128"/>
              </a:rPr>
              <a:t>とは：</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　</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医学の理論や枠組みに貢献することを目的とし、特に臨床研究は人を対象にした試験や治療法の開発に焦点を当てている。 </a:t>
            </a:r>
          </a:p>
        </p:txBody>
      </p:sp>
      <p:sp>
        <p:nvSpPr>
          <p:cNvPr id="22" name="思考の吹き出し: 雲形 21">
            <a:extLst>
              <a:ext uri="{FF2B5EF4-FFF2-40B4-BE49-F238E27FC236}">
                <a16:creationId xmlns:a16="http://schemas.microsoft.com/office/drawing/2014/main" id="{B6CD3DEF-AED2-E554-1764-D7265BEFCA6C}"/>
              </a:ext>
            </a:extLst>
          </p:cNvPr>
          <p:cNvSpPr/>
          <p:nvPr/>
        </p:nvSpPr>
        <p:spPr>
          <a:xfrm>
            <a:off x="5767083" y="2740599"/>
            <a:ext cx="1392961" cy="874486"/>
          </a:xfrm>
          <a:prstGeom prst="cloudCallout">
            <a:avLst>
              <a:gd name="adj1" fmla="val -59632"/>
              <a:gd name="adj2" fmla="val 49938"/>
            </a:avLst>
          </a:prstGeom>
          <a:solidFill>
            <a:schemeClr val="accent4">
              <a:lumMod val="60000"/>
              <a:lumOff val="40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BIZ UDPゴシック" panose="020B0400000000000000" pitchFamily="50" charset="-128"/>
                <a:ea typeface="BIZ UDPゴシック" panose="020B0400000000000000" pitchFamily="50" charset="-128"/>
              </a:rPr>
              <a:t>この患者さんの</a:t>
            </a:r>
            <a:r>
              <a:rPr kumimoji="1" lang="ja-JP" altLang="en-US" sz="1000" b="0" i="0" u="none" strike="noStrike" kern="1200" cap="none" spc="0" normalizeH="0" baseline="0" noProof="0" dirty="0">
                <a:ln w="0"/>
                <a:solidFill>
                  <a:schemeClr val="tx1"/>
                </a:solidFill>
                <a:effectLst>
                  <a:outerShdw blurRad="38100" dist="25400" dir="5400000" algn="ctr" rotWithShape="0">
                    <a:srgbClr val="6E747A">
                      <a:alpha val="43000"/>
                    </a:srgbClr>
                  </a:outerShdw>
                </a:effectLst>
                <a:uLnTx/>
                <a:uFillTx/>
                <a:latin typeface="BIZ UDPゴシック" panose="020B0400000000000000" pitchFamily="50" charset="-128"/>
                <a:ea typeface="BIZ UDPゴシック" panose="020B0400000000000000" pitchFamily="50" charset="-128"/>
              </a:rPr>
              <a:t>病気を治す</a:t>
            </a:r>
          </a:p>
        </p:txBody>
      </p:sp>
      <p:pic>
        <p:nvPicPr>
          <p:cNvPr id="23" name="Picture 2" descr="お医者さんのイラスト「問診」">
            <a:extLst>
              <a:ext uri="{FF2B5EF4-FFF2-40B4-BE49-F238E27FC236}">
                <a16:creationId xmlns:a16="http://schemas.microsoft.com/office/drawing/2014/main" id="{2C9BFC2A-923E-B8E3-B5C5-5D8BF57BD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015" y="3659323"/>
            <a:ext cx="1298609" cy="1298609"/>
          </a:xfrm>
          <a:prstGeom prst="rect">
            <a:avLst/>
          </a:prstGeom>
          <a:noFill/>
          <a:extLst>
            <a:ext uri="{909E8E84-426E-40DD-AFC4-6F175D3DCCD1}">
              <a14:hiddenFill xmlns:a14="http://schemas.microsoft.com/office/drawing/2010/main">
                <a:solidFill>
                  <a:srgbClr val="FFFFFF"/>
                </a:solidFill>
              </a14:hiddenFill>
            </a:ext>
          </a:extLst>
        </p:spPr>
      </p:pic>
      <p:sp>
        <p:nvSpPr>
          <p:cNvPr id="24" name="思考の吹き出し: 雲形 23">
            <a:extLst>
              <a:ext uri="{FF2B5EF4-FFF2-40B4-BE49-F238E27FC236}">
                <a16:creationId xmlns:a16="http://schemas.microsoft.com/office/drawing/2014/main" id="{EB83EEB3-8637-1389-D200-893B5D8F235E}"/>
              </a:ext>
            </a:extLst>
          </p:cNvPr>
          <p:cNvSpPr/>
          <p:nvPr/>
        </p:nvSpPr>
        <p:spPr>
          <a:xfrm>
            <a:off x="3428216" y="5091688"/>
            <a:ext cx="1713578" cy="1112117"/>
          </a:xfrm>
          <a:prstGeom prst="cloudCallout">
            <a:avLst>
              <a:gd name="adj1" fmla="val 21720"/>
              <a:gd name="adj2" fmla="val -73181"/>
            </a:avLst>
          </a:prstGeom>
          <a:solidFill>
            <a:schemeClr val="accent6">
              <a:lumMod val="40000"/>
              <a:lumOff val="60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BIZ UDPゴシック" panose="020B0400000000000000" pitchFamily="50" charset="-128"/>
                <a:ea typeface="BIZ UDPゴシック" panose="020B0400000000000000" pitchFamily="50" charset="-128"/>
              </a:rPr>
              <a:t>私の</a:t>
            </a:r>
            <a:r>
              <a:rPr kumimoji="1" lang="ja-JP" altLang="en-US" sz="1000" b="0" i="0" u="none" strike="noStrike" kern="1200" cap="none" spc="0" normalizeH="0" baseline="0" noProof="0" dirty="0">
                <a:ln w="0"/>
                <a:solidFill>
                  <a:schemeClr val="tx1"/>
                </a:solidFill>
                <a:effectLst>
                  <a:outerShdw blurRad="38100" dist="25400" dir="5400000" algn="ctr" rotWithShape="0">
                    <a:srgbClr val="6E747A">
                      <a:alpha val="43000"/>
                    </a:srgbClr>
                  </a:outerShdw>
                </a:effectLst>
                <a:uLnTx/>
                <a:uFillTx/>
                <a:latin typeface="BIZ UDPゴシック" panose="020B0400000000000000" pitchFamily="50" charset="-128"/>
                <a:ea typeface="BIZ UDPゴシック" panose="020B0400000000000000" pitchFamily="50" charset="-128"/>
              </a:rPr>
              <a:t>痛みや辛さを取ってほしい</a:t>
            </a:r>
          </a:p>
        </p:txBody>
      </p:sp>
      <p:sp>
        <p:nvSpPr>
          <p:cNvPr id="25" name="思考の吹き出し: 雲形 24">
            <a:extLst>
              <a:ext uri="{FF2B5EF4-FFF2-40B4-BE49-F238E27FC236}">
                <a16:creationId xmlns:a16="http://schemas.microsoft.com/office/drawing/2014/main" id="{30C09901-4506-3967-05E7-3AD8421FA451}"/>
              </a:ext>
            </a:extLst>
          </p:cNvPr>
          <p:cNvSpPr/>
          <p:nvPr/>
        </p:nvSpPr>
        <p:spPr>
          <a:xfrm>
            <a:off x="3438524" y="2740598"/>
            <a:ext cx="1516934" cy="969943"/>
          </a:xfrm>
          <a:prstGeom prst="cloudCallout">
            <a:avLst>
              <a:gd name="adj1" fmla="val 64841"/>
              <a:gd name="adj2" fmla="val 54099"/>
            </a:avLst>
          </a:prstGeom>
          <a:solidFill>
            <a:schemeClr val="accent6">
              <a:lumMod val="40000"/>
              <a:lumOff val="60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BIZ UDPゴシック" panose="020B0400000000000000" pitchFamily="50" charset="-128"/>
                <a:ea typeface="BIZ UDPゴシック" panose="020B0400000000000000" pitchFamily="50" charset="-128"/>
              </a:rPr>
              <a:t>私の</a:t>
            </a:r>
            <a:r>
              <a:rPr kumimoji="1" lang="ja-JP" altLang="en-US" sz="1000" b="0" i="0" u="none" strike="noStrike" kern="1200" cap="none" spc="0" normalizeH="0" baseline="0" noProof="0" dirty="0">
                <a:ln w="0"/>
                <a:solidFill>
                  <a:schemeClr val="tx1"/>
                </a:solidFill>
                <a:effectLst>
                  <a:outerShdw blurRad="38100" dist="25400" dir="5400000" algn="ctr" rotWithShape="0">
                    <a:srgbClr val="6E747A">
                      <a:alpha val="43000"/>
                    </a:srgbClr>
                  </a:outerShdw>
                </a:effectLst>
                <a:uLnTx/>
                <a:uFillTx/>
                <a:latin typeface="BIZ UDPゴシック" panose="020B0400000000000000" pitchFamily="50" charset="-128"/>
                <a:ea typeface="BIZ UDPゴシック" panose="020B0400000000000000" pitchFamily="50" charset="-128"/>
              </a:rPr>
              <a:t>病気を治して</a:t>
            </a:r>
            <a:endParaRPr kumimoji="1" lang="en-US" altLang="ja-JP" sz="1000" b="0" i="0" u="none" strike="noStrike" kern="1200" cap="none" spc="0" normalizeH="0" baseline="0" noProof="0" dirty="0">
              <a:ln w="0"/>
              <a:solidFill>
                <a:schemeClr val="tx1"/>
              </a:solidFill>
              <a:effectLst>
                <a:outerShdw blurRad="38100" dist="25400" dir="5400000" algn="ctr" rotWithShape="0">
                  <a:srgbClr val="6E747A">
                    <a:alpha val="43000"/>
                  </a:srgbClr>
                </a:outerShdw>
              </a:effectLst>
              <a:uLnTx/>
              <a:uFillTx/>
              <a:latin typeface="BIZ UDPゴシック" panose="020B0400000000000000" pitchFamily="50" charset="-128"/>
              <a:ea typeface="BIZ UDP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w="0"/>
                <a:solidFill>
                  <a:schemeClr val="tx1"/>
                </a:solidFill>
                <a:effectLst>
                  <a:outerShdw blurRad="38100" dist="25400" dir="5400000" algn="ctr" rotWithShape="0">
                    <a:srgbClr val="6E747A">
                      <a:alpha val="43000"/>
                    </a:srgbClr>
                  </a:outerShdw>
                </a:effectLst>
                <a:uLnTx/>
                <a:uFillTx/>
                <a:latin typeface="BIZ UDPゴシック" panose="020B0400000000000000" pitchFamily="50" charset="-128"/>
                <a:ea typeface="BIZ UDPゴシック" panose="020B0400000000000000" pitchFamily="50" charset="-128"/>
              </a:rPr>
              <a:t>ほしい</a:t>
            </a:r>
          </a:p>
        </p:txBody>
      </p:sp>
      <p:sp>
        <p:nvSpPr>
          <p:cNvPr id="26" name="思考の吹き出し: 雲形 25">
            <a:extLst>
              <a:ext uri="{FF2B5EF4-FFF2-40B4-BE49-F238E27FC236}">
                <a16:creationId xmlns:a16="http://schemas.microsoft.com/office/drawing/2014/main" id="{D70BE902-8A7B-C6BE-9504-36E2D45172D5}"/>
              </a:ext>
            </a:extLst>
          </p:cNvPr>
          <p:cNvSpPr/>
          <p:nvPr/>
        </p:nvSpPr>
        <p:spPr>
          <a:xfrm>
            <a:off x="5542237" y="4804087"/>
            <a:ext cx="1713578" cy="1521218"/>
          </a:xfrm>
          <a:prstGeom prst="cloudCallout">
            <a:avLst>
              <a:gd name="adj1" fmla="val -24418"/>
              <a:gd name="adj2" fmla="val -64228"/>
            </a:avLst>
          </a:prstGeom>
          <a:solidFill>
            <a:schemeClr val="accent4">
              <a:lumMod val="60000"/>
              <a:lumOff val="40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BIZ UDPゴシック" panose="020B0400000000000000" pitchFamily="50" charset="-128"/>
                <a:ea typeface="BIZ UDPゴシック" panose="020B0400000000000000" pitchFamily="50" charset="-128"/>
              </a:rPr>
              <a:t>この患者さんの</a:t>
            </a:r>
            <a:r>
              <a:rPr kumimoji="1" lang="ja-JP" altLang="en-US" sz="1000" b="0" i="0" u="none" strike="noStrike" kern="1200" cap="none" spc="0" normalizeH="0" baseline="0" noProof="0" dirty="0">
                <a:ln w="0"/>
                <a:solidFill>
                  <a:schemeClr val="tx1"/>
                </a:solidFill>
                <a:effectLst>
                  <a:outerShdw blurRad="38100" dist="25400" dir="5400000" algn="ctr" rotWithShape="0">
                    <a:srgbClr val="6E747A">
                      <a:alpha val="43000"/>
                    </a:srgbClr>
                  </a:outerShdw>
                </a:effectLst>
                <a:uLnTx/>
                <a:uFillTx/>
                <a:latin typeface="BIZ UDPゴシック" panose="020B0400000000000000" pitchFamily="50" charset="-128"/>
                <a:ea typeface="BIZ UDPゴシック" panose="020B0400000000000000" pitchFamily="50" charset="-128"/>
              </a:rPr>
              <a:t>病気が全快しなくても痛みや辛さを出来るだけ取り去る</a:t>
            </a:r>
          </a:p>
        </p:txBody>
      </p:sp>
      <p:sp>
        <p:nvSpPr>
          <p:cNvPr id="27" name="矢印: 左右 26">
            <a:extLst>
              <a:ext uri="{FF2B5EF4-FFF2-40B4-BE49-F238E27FC236}">
                <a16:creationId xmlns:a16="http://schemas.microsoft.com/office/drawing/2014/main" id="{F7A551C1-0DFC-4BFD-9D41-93D1E2A7AED8}"/>
              </a:ext>
            </a:extLst>
          </p:cNvPr>
          <p:cNvSpPr/>
          <p:nvPr/>
        </p:nvSpPr>
        <p:spPr>
          <a:xfrm>
            <a:off x="4848455" y="4384161"/>
            <a:ext cx="921727" cy="314325"/>
          </a:xfrm>
          <a:prstGeom prst="leftRightArrow">
            <a:avLst>
              <a:gd name="adj1" fmla="val 50000"/>
              <a:gd name="adj2" fmla="val 7881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信託関係</a:t>
            </a:r>
          </a:p>
        </p:txBody>
      </p:sp>
      <p:sp>
        <p:nvSpPr>
          <p:cNvPr id="28" name="思考の吹き出し: 雲形 27">
            <a:extLst>
              <a:ext uri="{FF2B5EF4-FFF2-40B4-BE49-F238E27FC236}">
                <a16:creationId xmlns:a16="http://schemas.microsoft.com/office/drawing/2014/main" id="{B1479E27-112B-BC5C-B49C-AF2D54031DD5}"/>
              </a:ext>
            </a:extLst>
          </p:cNvPr>
          <p:cNvSpPr/>
          <p:nvPr/>
        </p:nvSpPr>
        <p:spPr>
          <a:xfrm>
            <a:off x="8029575" y="2615230"/>
            <a:ext cx="1757589" cy="1159138"/>
          </a:xfrm>
          <a:prstGeom prst="cloudCallout">
            <a:avLst>
              <a:gd name="adj1" fmla="val 38611"/>
              <a:gd name="adj2" fmla="val 43200"/>
            </a:avLst>
          </a:prstGeom>
          <a:solidFill>
            <a:schemeClr val="accent4">
              <a:lumMod val="60000"/>
              <a:lumOff val="40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29" name="Picture 2" descr="お医者さんのイラスト「問診」">
            <a:extLst>
              <a:ext uri="{FF2B5EF4-FFF2-40B4-BE49-F238E27FC236}">
                <a16:creationId xmlns:a16="http://schemas.microsoft.com/office/drawing/2014/main" id="{9015306D-1D7A-9896-3F51-1D35F9381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764" y="2952528"/>
            <a:ext cx="439790" cy="4397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8AD61145-F864-B6FF-0BE0-D4CA9C290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619" y="3710541"/>
            <a:ext cx="705694" cy="954669"/>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B96CB741-34CE-C40C-4E98-EEBACAB4A5AF}"/>
              </a:ext>
            </a:extLst>
          </p:cNvPr>
          <p:cNvSpPr txBox="1"/>
          <p:nvPr/>
        </p:nvSpPr>
        <p:spPr>
          <a:xfrm>
            <a:off x="8834757" y="2952528"/>
            <a:ext cx="770179"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あの薬は</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この病気を治すかもしれない</a:t>
            </a:r>
          </a:p>
        </p:txBody>
      </p:sp>
      <p:sp>
        <p:nvSpPr>
          <p:cNvPr id="32" name="思考の吹き出し: 雲形 31">
            <a:extLst>
              <a:ext uri="{FF2B5EF4-FFF2-40B4-BE49-F238E27FC236}">
                <a16:creationId xmlns:a16="http://schemas.microsoft.com/office/drawing/2014/main" id="{A0534C35-4FE1-6CA3-9CF3-4D58BBCEF894}"/>
              </a:ext>
            </a:extLst>
          </p:cNvPr>
          <p:cNvSpPr/>
          <p:nvPr/>
        </p:nvSpPr>
        <p:spPr>
          <a:xfrm>
            <a:off x="10124735" y="2615377"/>
            <a:ext cx="1535880" cy="1043946"/>
          </a:xfrm>
          <a:prstGeom prst="cloudCallout">
            <a:avLst>
              <a:gd name="adj1" fmla="val -49180"/>
              <a:gd name="adj2" fmla="val 51129"/>
            </a:avLst>
          </a:prstGeom>
          <a:solidFill>
            <a:schemeClr val="accent4">
              <a:lumMod val="60000"/>
              <a:lumOff val="40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どんなパターンの患者に</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より良い効果が出るのか？</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3" name="矢印: 左右 32">
            <a:extLst>
              <a:ext uri="{FF2B5EF4-FFF2-40B4-BE49-F238E27FC236}">
                <a16:creationId xmlns:a16="http://schemas.microsoft.com/office/drawing/2014/main" id="{62CD26D6-7C25-E665-DF85-DB239E2A484E}"/>
              </a:ext>
            </a:extLst>
          </p:cNvPr>
          <p:cNvSpPr/>
          <p:nvPr/>
        </p:nvSpPr>
        <p:spPr>
          <a:xfrm rot="5400000">
            <a:off x="9671768" y="4827186"/>
            <a:ext cx="608266" cy="350869"/>
          </a:xfrm>
          <a:prstGeom prst="lef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34" name="Picture 6">
            <a:extLst>
              <a:ext uri="{FF2B5EF4-FFF2-40B4-BE49-F238E27FC236}">
                <a16:creationId xmlns:a16="http://schemas.microsoft.com/office/drawing/2014/main" id="{158018AA-680A-DC3E-6391-EFC77EF38C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066" y="5306754"/>
            <a:ext cx="1222141" cy="7852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メモ帳のイラスト（文房具）">
            <a:extLst>
              <a:ext uri="{FF2B5EF4-FFF2-40B4-BE49-F238E27FC236}">
                <a16:creationId xmlns:a16="http://schemas.microsoft.com/office/drawing/2014/main" id="{006A2101-0499-77DF-EDA7-031307C6C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2002" y="5214763"/>
            <a:ext cx="999488" cy="1110542"/>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a:extLst>
              <a:ext uri="{FF2B5EF4-FFF2-40B4-BE49-F238E27FC236}">
                <a16:creationId xmlns:a16="http://schemas.microsoft.com/office/drawing/2014/main" id="{78F81AC7-0A0D-A59E-252C-7B9806BBEA27}"/>
              </a:ext>
            </a:extLst>
          </p:cNvPr>
          <p:cNvSpPr txBox="1"/>
          <p:nvPr/>
        </p:nvSpPr>
        <p:spPr>
          <a:xfrm>
            <a:off x="10166704" y="5830369"/>
            <a:ext cx="6066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A02B93">
                    <a:lumMod val="60000"/>
                    <a:lumOff val="40000"/>
                  </a:srgbClr>
                </a:solidFill>
                <a:effectLst/>
                <a:uLnTx/>
                <a:uFillTx/>
                <a:latin typeface="BIZ UDPゴシック" panose="020B0400000000000000" pitchFamily="50" charset="-128"/>
                <a:ea typeface="BIZ UDPゴシック" panose="020B0400000000000000" pitchFamily="50" charset="-128"/>
              </a:rPr>
              <a:t>データ</a:t>
            </a:r>
          </a:p>
        </p:txBody>
      </p:sp>
      <p:sp>
        <p:nvSpPr>
          <p:cNvPr id="38" name="テキスト ボックス 37">
            <a:extLst>
              <a:ext uri="{FF2B5EF4-FFF2-40B4-BE49-F238E27FC236}">
                <a16:creationId xmlns:a16="http://schemas.microsoft.com/office/drawing/2014/main" id="{404DF244-3BBE-6E73-5BE6-A82C739C0B2E}"/>
              </a:ext>
            </a:extLst>
          </p:cNvPr>
          <p:cNvSpPr txBox="1"/>
          <p:nvPr/>
        </p:nvSpPr>
        <p:spPr>
          <a:xfrm>
            <a:off x="8997242" y="4902492"/>
            <a:ext cx="80322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新しい知見</a:t>
            </a:r>
            <a:endParaRPr kumimoji="1"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96873259-824E-85D5-54A2-7E5659486FC4}"/>
              </a:ext>
            </a:extLst>
          </p:cNvPr>
          <p:cNvGrpSpPr/>
          <p:nvPr/>
        </p:nvGrpSpPr>
        <p:grpSpPr>
          <a:xfrm>
            <a:off x="318093" y="2371725"/>
            <a:ext cx="2700557" cy="2095500"/>
            <a:chOff x="318093" y="2371725"/>
            <a:chExt cx="2700557" cy="2095500"/>
          </a:xfrm>
        </p:grpSpPr>
        <p:sp>
          <p:nvSpPr>
            <p:cNvPr id="13" name="テキスト ボックス 12">
              <a:extLst>
                <a:ext uri="{FF2B5EF4-FFF2-40B4-BE49-F238E27FC236}">
                  <a16:creationId xmlns:a16="http://schemas.microsoft.com/office/drawing/2014/main" id="{A2B8D35E-D073-AA14-9A2E-BFE02D3C19D8}"/>
                </a:ext>
              </a:extLst>
            </p:cNvPr>
            <p:cNvSpPr txBox="1"/>
            <p:nvPr/>
          </p:nvSpPr>
          <p:spPr>
            <a:xfrm>
              <a:off x="318093" y="2371725"/>
              <a:ext cx="2700557" cy="2095500"/>
            </a:xfrm>
            <a:custGeom>
              <a:avLst/>
              <a:gdLst/>
              <a:ahLst/>
              <a:cxnLst/>
              <a:rect l="l" t="t" r="r" b="b"/>
              <a:pathLst>
                <a:path w="3684607" h="2880000">
                  <a:moveTo>
                    <a:pt x="2244607" y="0"/>
                  </a:moveTo>
                  <a:cubicBezTo>
                    <a:pt x="3039897" y="0"/>
                    <a:pt x="3684607" y="644710"/>
                    <a:pt x="3684607" y="1440000"/>
                  </a:cubicBezTo>
                  <a:cubicBezTo>
                    <a:pt x="3684607" y="2235290"/>
                    <a:pt x="3039897" y="2880000"/>
                    <a:pt x="2244607" y="2880000"/>
                  </a:cubicBezTo>
                  <a:cubicBezTo>
                    <a:pt x="1846962" y="2880000"/>
                    <a:pt x="1486962" y="2718823"/>
                    <a:pt x="1226373" y="2458234"/>
                  </a:cubicBezTo>
                  <a:lnTo>
                    <a:pt x="1147618" y="2371581"/>
                  </a:lnTo>
                  <a:lnTo>
                    <a:pt x="1147618" y="2630810"/>
                  </a:lnTo>
                  <a:lnTo>
                    <a:pt x="487853" y="2630810"/>
                  </a:lnTo>
                  <a:lnTo>
                    <a:pt x="487853" y="1032508"/>
                  </a:lnTo>
                  <a:cubicBezTo>
                    <a:pt x="415579" y="1074840"/>
                    <a:pt x="340723" y="1107106"/>
                    <a:pt x="263286" y="1129304"/>
                  </a:cubicBezTo>
                  <a:cubicBezTo>
                    <a:pt x="185849" y="1151503"/>
                    <a:pt x="98087" y="1167765"/>
                    <a:pt x="0" y="1178090"/>
                  </a:cubicBezTo>
                  <a:lnTo>
                    <a:pt x="0" y="682492"/>
                  </a:lnTo>
                  <a:cubicBezTo>
                    <a:pt x="139386" y="658745"/>
                    <a:pt x="269223" y="621317"/>
                    <a:pt x="389508" y="570208"/>
                  </a:cubicBezTo>
                  <a:cubicBezTo>
                    <a:pt x="509794" y="519100"/>
                    <a:pt x="632919" y="449148"/>
                    <a:pt x="758883" y="360353"/>
                  </a:cubicBezTo>
                  <a:lnTo>
                    <a:pt x="1147618" y="360353"/>
                  </a:lnTo>
                  <a:lnTo>
                    <a:pt x="1147618" y="508419"/>
                  </a:lnTo>
                  <a:lnTo>
                    <a:pt x="1226373" y="421766"/>
                  </a:lnTo>
                  <a:cubicBezTo>
                    <a:pt x="1486962" y="161178"/>
                    <a:pt x="1846962" y="0"/>
                    <a:pt x="2244607" y="0"/>
                  </a:cubicBezTo>
                  <a:close/>
                </a:path>
              </a:pathLst>
            </a:custGeom>
            <a:solidFill>
              <a:schemeClr val="bg1"/>
            </a:solidFill>
            <a:ln w="762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chemeClr val="accent1"/>
                  </a:solidFill>
                </a:ln>
                <a:solidFill>
                  <a:schemeClr val="bg1"/>
                </a:solidFill>
                <a:latin typeface="Segoe UI Black" panose="020B0A02040204020203" pitchFamily="34" charset="0"/>
              </a:endParaRPr>
            </a:p>
          </p:txBody>
        </p:sp>
        <p:sp>
          <p:nvSpPr>
            <p:cNvPr id="14" name="フローチャート: 結合子 13">
              <a:extLst>
                <a:ext uri="{FF2B5EF4-FFF2-40B4-BE49-F238E27FC236}">
                  <a16:creationId xmlns:a16="http://schemas.microsoft.com/office/drawing/2014/main" id="{B8ED27C9-D7A3-098F-F9C8-D1B48521AAE2}"/>
                </a:ext>
              </a:extLst>
            </p:cNvPr>
            <p:cNvSpPr/>
            <p:nvPr/>
          </p:nvSpPr>
          <p:spPr>
            <a:xfrm>
              <a:off x="1080000" y="2520000"/>
              <a:ext cx="1800000" cy="1800000"/>
            </a:xfrm>
            <a:prstGeom prst="flowChartConnector">
              <a:avLst/>
            </a:prstGeom>
            <a:solidFill>
              <a:schemeClr val="accent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診療」</a:t>
              </a:r>
              <a:r>
                <a:rPr kumimoji="1" lang="ja-JP" altLang="en-US" b="1" dirty="0">
                  <a:latin typeface="BIZ UDPゴシック" panose="020B0400000000000000" pitchFamily="50" charset="-128"/>
                  <a:ea typeface="BIZ UDPゴシック" panose="020B0400000000000000" pitchFamily="50" charset="-128"/>
                </a:rPr>
                <a:t>と</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「研究」の</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違い</a:t>
              </a:r>
            </a:p>
          </p:txBody>
        </p:sp>
      </p:grpSp>
      <p:sp>
        <p:nvSpPr>
          <p:cNvPr id="2" name="スライド番号プレースホルダー 1">
            <a:extLst>
              <a:ext uri="{FF2B5EF4-FFF2-40B4-BE49-F238E27FC236}">
                <a16:creationId xmlns:a16="http://schemas.microsoft.com/office/drawing/2014/main" id="{D8E4ACE9-02CA-1C58-0C63-DE21015088BA}"/>
              </a:ext>
            </a:extLst>
          </p:cNvPr>
          <p:cNvSpPr>
            <a:spLocks noGrp="1"/>
          </p:cNvSpPr>
          <p:nvPr>
            <p:ph type="sldNum" sz="quarter" idx="12"/>
          </p:nvPr>
        </p:nvSpPr>
        <p:spPr>
          <a:xfrm>
            <a:off x="9337768" y="6393405"/>
            <a:ext cx="2743200" cy="365125"/>
          </a:xfrm>
        </p:spPr>
        <p:txBody>
          <a:bodyPr/>
          <a:lstStyle/>
          <a:p>
            <a:fld id="{16BB9C2D-C3C8-4FA1-A4EC-65CAF1B033D9}" type="slidenum">
              <a:rPr kumimoji="1" lang="ja-JP" altLang="en-US" smtClean="0"/>
              <a:t>5</a:t>
            </a:fld>
            <a:endParaRPr kumimoji="1" lang="ja-JP" altLang="en-US" dirty="0"/>
          </a:p>
        </p:txBody>
      </p:sp>
    </p:spTree>
    <p:extLst>
      <p:ext uri="{BB962C8B-B14F-4D97-AF65-F5344CB8AC3E}">
        <p14:creationId xmlns:p14="http://schemas.microsoft.com/office/powerpoint/2010/main" val="34887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四角形: 角を丸くする 98">
            <a:extLst>
              <a:ext uri="{FF2B5EF4-FFF2-40B4-BE49-F238E27FC236}">
                <a16:creationId xmlns:a16="http://schemas.microsoft.com/office/drawing/2014/main" id="{58D1EDA1-5BE5-6A63-6058-25A73975A5DC}"/>
              </a:ext>
            </a:extLst>
          </p:cNvPr>
          <p:cNvSpPr/>
          <p:nvPr/>
        </p:nvSpPr>
        <p:spPr>
          <a:xfrm>
            <a:off x="3154296" y="5767863"/>
            <a:ext cx="8617185" cy="746689"/>
          </a:xfrm>
          <a:prstGeom prst="roundRect">
            <a:avLst>
              <a:gd name="adj" fmla="val 7826"/>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7A0AD20-5BEC-D64B-312B-153889775740}"/>
              </a:ext>
            </a:extLst>
          </p:cNvPr>
          <p:cNvSpPr txBox="1"/>
          <p:nvPr/>
        </p:nvSpPr>
        <p:spPr>
          <a:xfrm>
            <a:off x="3744574" y="2396148"/>
            <a:ext cx="7190228"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診療行為と外見は同じでも、目的が異なるとき、その行為は「診療」ではなく「研究」となる。</a:t>
            </a:r>
          </a:p>
        </p:txBody>
      </p:sp>
      <p:cxnSp>
        <p:nvCxnSpPr>
          <p:cNvPr id="11" name="直線コネクタ 10">
            <a:extLst>
              <a:ext uri="{FF2B5EF4-FFF2-40B4-BE49-F238E27FC236}">
                <a16:creationId xmlns:a16="http://schemas.microsoft.com/office/drawing/2014/main" id="{5EF12EE6-3187-F281-BF79-5FAE354E07D5}"/>
              </a:ext>
            </a:extLst>
          </p:cNvPr>
          <p:cNvCxnSpPr>
            <a:cxnSpLocks/>
          </p:cNvCxnSpPr>
          <p:nvPr/>
        </p:nvCxnSpPr>
        <p:spPr>
          <a:xfrm flipV="1">
            <a:off x="3287097" y="2371725"/>
            <a:ext cx="3742968" cy="11747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2" name="グループ化 11">
            <a:extLst>
              <a:ext uri="{FF2B5EF4-FFF2-40B4-BE49-F238E27FC236}">
                <a16:creationId xmlns:a16="http://schemas.microsoft.com/office/drawing/2014/main" id="{AF9E000E-F77E-2A58-98F1-49CD26FADEC5}"/>
              </a:ext>
            </a:extLst>
          </p:cNvPr>
          <p:cNvGrpSpPr/>
          <p:nvPr/>
        </p:nvGrpSpPr>
        <p:grpSpPr>
          <a:xfrm>
            <a:off x="3150165" y="1337741"/>
            <a:ext cx="8768236" cy="941702"/>
            <a:chOff x="7683571" y="189004"/>
            <a:chExt cx="4320000" cy="5289275"/>
          </a:xfrm>
          <a:solidFill>
            <a:schemeClr val="accent1">
              <a:lumMod val="40000"/>
              <a:lumOff val="60000"/>
            </a:schemeClr>
          </a:solidFill>
        </p:grpSpPr>
        <p:sp>
          <p:nvSpPr>
            <p:cNvPr id="13" name="四角形: 角を丸くする 12">
              <a:extLst>
                <a:ext uri="{FF2B5EF4-FFF2-40B4-BE49-F238E27FC236}">
                  <a16:creationId xmlns:a16="http://schemas.microsoft.com/office/drawing/2014/main" id="{C01AA9C3-C8A7-FB85-2328-03B1ABEC00C0}"/>
                </a:ext>
              </a:extLst>
            </p:cNvPr>
            <p:cNvSpPr/>
            <p:nvPr/>
          </p:nvSpPr>
          <p:spPr>
            <a:xfrm>
              <a:off x="7683571" y="189004"/>
              <a:ext cx="4320000" cy="5289275"/>
            </a:xfrm>
            <a:prstGeom prst="roundRect">
              <a:avLst>
                <a:gd name="adj" fmla="val 100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26F63E0A-84E1-B5AC-B326-9A3FF09F6978}"/>
                </a:ext>
              </a:extLst>
            </p:cNvPr>
            <p:cNvSpPr/>
            <p:nvPr/>
          </p:nvSpPr>
          <p:spPr>
            <a:xfrm>
              <a:off x="7721139" y="545069"/>
              <a:ext cx="4251844" cy="4662887"/>
            </a:xfrm>
            <a:prstGeom prst="roundRect">
              <a:avLst>
                <a:gd name="adj" fmla="val 1535"/>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 name="テキスト ボックス 14">
            <a:extLst>
              <a:ext uri="{FF2B5EF4-FFF2-40B4-BE49-F238E27FC236}">
                <a16:creationId xmlns:a16="http://schemas.microsoft.com/office/drawing/2014/main" id="{0CE22F32-08C1-272A-55A0-E11F2F2F38D0}"/>
              </a:ext>
            </a:extLst>
          </p:cNvPr>
          <p:cNvSpPr txBox="1"/>
          <p:nvPr/>
        </p:nvSpPr>
        <p:spPr>
          <a:xfrm>
            <a:off x="3387243" y="1598396"/>
            <a:ext cx="2226639" cy="400110"/>
          </a:xfrm>
          <a:prstGeom prst="rect">
            <a:avLst/>
          </a:prstGeom>
          <a:noFill/>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rPr>
              <a:t>診療 ・ 研究</a:t>
            </a:r>
            <a:endParaRPr kumimoji="1" lang="ja-JP" altLang="en-US" sz="2000" b="1" dirty="0">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8B190DB9-48A6-C4F3-F5D7-939021BBCE88}"/>
              </a:ext>
            </a:extLst>
          </p:cNvPr>
          <p:cNvCxnSpPr>
            <a:cxnSpLocks/>
          </p:cNvCxnSpPr>
          <p:nvPr/>
        </p:nvCxnSpPr>
        <p:spPr>
          <a:xfrm>
            <a:off x="5674760" y="1432645"/>
            <a:ext cx="0" cy="84679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B0D4E71-365D-A041-7B17-AAF24DA34911}"/>
              </a:ext>
            </a:extLst>
          </p:cNvPr>
          <p:cNvSpPr txBox="1"/>
          <p:nvPr/>
        </p:nvSpPr>
        <p:spPr>
          <a:xfrm>
            <a:off x="5889694" y="1743217"/>
            <a:ext cx="5693191" cy="430887"/>
          </a:xfrm>
          <a:prstGeom prst="rect">
            <a:avLst/>
          </a:prstGeom>
          <a:noFill/>
        </p:spPr>
        <p:txBody>
          <a:bodyPr wrap="square" rtlCol="0">
            <a:spAutoFit/>
          </a:bodyPr>
          <a:lstStyle/>
          <a:p>
            <a:pPr marL="171450" indent="-171450">
              <a:buFont typeface="Arial" panose="020B0604020202020204" pitchFamily="34" charset="0"/>
              <a:buChar char="•"/>
            </a:pPr>
            <a:r>
              <a:rPr lang="ja-JP" altLang="en-US" sz="1100" b="1" dirty="0">
                <a:latin typeface="BIZ UDPゴシック" panose="020B0400000000000000" pitchFamily="50" charset="-128"/>
                <a:ea typeface="BIZ UDPゴシック" panose="020B0400000000000000" pitchFamily="50" charset="-128"/>
              </a:rPr>
              <a:t>採血等の検査や投薬等の処置自体</a:t>
            </a:r>
            <a:r>
              <a:rPr lang="ja-JP" altLang="en-US" sz="1100" dirty="0">
                <a:latin typeface="BIZ UDPゴシック" panose="020B0400000000000000" pitchFamily="50" charset="-128"/>
                <a:ea typeface="BIZ UDPゴシック" panose="020B0400000000000000" pitchFamily="50" charset="-128"/>
              </a:rPr>
              <a:t>は「研究」でも「診療」でも変わらない</a:t>
            </a:r>
            <a:endParaRPr kumimoji="1"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100" b="1" dirty="0">
                <a:latin typeface="BIZ UDPゴシック" panose="020B0400000000000000" pitchFamily="50" charset="-128"/>
                <a:ea typeface="BIZ UDPゴシック" panose="020B0400000000000000" pitchFamily="50" charset="-128"/>
              </a:rPr>
              <a:t>新しい医療行為</a:t>
            </a:r>
            <a:r>
              <a:rPr kumimoji="1" lang="ja-JP" altLang="en-US" sz="1100" dirty="0">
                <a:latin typeface="BIZ UDPゴシック" panose="020B0400000000000000" pitchFamily="50" charset="-128"/>
                <a:ea typeface="BIZ UDPゴシック" panose="020B0400000000000000" pitchFamily="50" charset="-128"/>
              </a:rPr>
              <a:t>は、「研究」でも「診療」でも実施可能</a:t>
            </a:r>
          </a:p>
        </p:txBody>
      </p:sp>
      <p:grpSp>
        <p:nvGrpSpPr>
          <p:cNvPr id="35" name="グループ化 34">
            <a:extLst>
              <a:ext uri="{FF2B5EF4-FFF2-40B4-BE49-F238E27FC236}">
                <a16:creationId xmlns:a16="http://schemas.microsoft.com/office/drawing/2014/main" id="{8A4705FF-6645-9582-214B-530E36864132}"/>
              </a:ext>
            </a:extLst>
          </p:cNvPr>
          <p:cNvGrpSpPr/>
          <p:nvPr/>
        </p:nvGrpSpPr>
        <p:grpSpPr>
          <a:xfrm>
            <a:off x="3138014" y="402324"/>
            <a:ext cx="8768236" cy="813186"/>
            <a:chOff x="7683571" y="189000"/>
            <a:chExt cx="4320000" cy="6545139"/>
          </a:xfrm>
        </p:grpSpPr>
        <p:sp>
          <p:nvSpPr>
            <p:cNvPr id="36" name="四角形: 角を丸くする 35">
              <a:extLst>
                <a:ext uri="{FF2B5EF4-FFF2-40B4-BE49-F238E27FC236}">
                  <a16:creationId xmlns:a16="http://schemas.microsoft.com/office/drawing/2014/main" id="{076891D1-BE7C-3EE8-1353-D495AA4F0858}"/>
                </a:ext>
              </a:extLst>
            </p:cNvPr>
            <p:cNvSpPr/>
            <p:nvPr/>
          </p:nvSpPr>
          <p:spPr>
            <a:xfrm>
              <a:off x="7683571" y="189000"/>
              <a:ext cx="4320000" cy="6545139"/>
            </a:xfrm>
            <a:prstGeom prst="roundRect">
              <a:avLst>
                <a:gd name="adj" fmla="val 475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B3F607F3-506C-DE32-A16A-87A01DDD3CA4}"/>
                </a:ext>
              </a:extLst>
            </p:cNvPr>
            <p:cNvSpPr/>
            <p:nvPr/>
          </p:nvSpPr>
          <p:spPr>
            <a:xfrm>
              <a:off x="7713424" y="822566"/>
              <a:ext cx="4252091" cy="5338260"/>
            </a:xfrm>
            <a:prstGeom prst="roundRect">
              <a:avLst>
                <a:gd name="adj" fmla="val 2121"/>
              </a:avLst>
            </a:pr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どこからが「研究」で、どこまでが「診療」なのか？</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sp>
        <p:nvSpPr>
          <p:cNvPr id="46" name="テキスト ボックス 45">
            <a:extLst>
              <a:ext uri="{FF2B5EF4-FFF2-40B4-BE49-F238E27FC236}">
                <a16:creationId xmlns:a16="http://schemas.microsoft.com/office/drawing/2014/main" id="{C6529C88-4026-3043-A27C-D3D8143D4B10}"/>
              </a:ext>
            </a:extLst>
          </p:cNvPr>
          <p:cNvSpPr txBox="1"/>
          <p:nvPr/>
        </p:nvSpPr>
        <p:spPr>
          <a:xfrm>
            <a:off x="5889694" y="1455974"/>
            <a:ext cx="44163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外見上、実施することは</a:t>
            </a:r>
            <a:r>
              <a:rPr lang="ja-JP" altLang="en-US" sz="1400" b="1" dirty="0">
                <a:solidFill>
                  <a:prstClr val="black"/>
                </a:solidFill>
                <a:latin typeface="BIZ UDPゴシック" panose="020B0400000000000000" pitchFamily="50" charset="-128"/>
                <a:ea typeface="BIZ UDPゴシック" panose="020B0400000000000000" pitchFamily="50" charset="-128"/>
              </a:rPr>
              <a:t>同じだが、</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目的が異なる</a:t>
            </a:r>
            <a:r>
              <a:rPr lang="ja-JP" altLang="en-US" sz="1400" b="1" dirty="0">
                <a:solidFill>
                  <a:prstClr val="black"/>
                </a:solidFill>
                <a:latin typeface="BIZ UDPゴシック" panose="020B0400000000000000" pitchFamily="50" charset="-128"/>
                <a:ea typeface="BIZ UDPゴシック" panose="020B0400000000000000" pitchFamily="50" charset="-128"/>
              </a:rPr>
              <a:t>。</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70" name="グループ化 69">
            <a:extLst>
              <a:ext uri="{FF2B5EF4-FFF2-40B4-BE49-F238E27FC236}">
                <a16:creationId xmlns:a16="http://schemas.microsoft.com/office/drawing/2014/main" id="{9FDD0D5B-8EF6-CB69-CDAA-66A046518988}"/>
              </a:ext>
            </a:extLst>
          </p:cNvPr>
          <p:cNvGrpSpPr/>
          <p:nvPr/>
        </p:nvGrpSpPr>
        <p:grpSpPr>
          <a:xfrm>
            <a:off x="3197750" y="2993358"/>
            <a:ext cx="2089432" cy="1213474"/>
            <a:chOff x="3130441" y="3575302"/>
            <a:chExt cx="2325879" cy="1350421"/>
          </a:xfrm>
        </p:grpSpPr>
        <p:sp>
          <p:nvSpPr>
            <p:cNvPr id="51" name="四角形: 角を丸くする 50">
              <a:extLst>
                <a:ext uri="{FF2B5EF4-FFF2-40B4-BE49-F238E27FC236}">
                  <a16:creationId xmlns:a16="http://schemas.microsoft.com/office/drawing/2014/main" id="{58E7FAFB-E63D-CB2D-C895-685E8462BCC9}"/>
                </a:ext>
              </a:extLst>
            </p:cNvPr>
            <p:cNvSpPr/>
            <p:nvPr/>
          </p:nvSpPr>
          <p:spPr>
            <a:xfrm>
              <a:off x="3130441" y="3575302"/>
              <a:ext cx="2325879" cy="1350421"/>
            </a:xfrm>
            <a:prstGeom prst="roundRect">
              <a:avLst>
                <a:gd name="adj" fmla="val 3707"/>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381A12F7-06D7-C41E-E1CF-A3D494E23E5C}"/>
                </a:ext>
              </a:extLst>
            </p:cNvPr>
            <p:cNvSpPr/>
            <p:nvPr/>
          </p:nvSpPr>
          <p:spPr>
            <a:xfrm>
              <a:off x="3205525" y="3614161"/>
              <a:ext cx="2181327" cy="1245339"/>
            </a:xfrm>
            <a:prstGeom prst="roundRect">
              <a:avLst>
                <a:gd name="adj" fmla="val 2125"/>
              </a:avLst>
            </a:prstGeom>
            <a:solidFill>
              <a:schemeClr val="accent1">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BCBC194D-54AA-F22B-1BB3-8E827ABE016A}"/>
                </a:ext>
              </a:extLst>
            </p:cNvPr>
            <p:cNvSpPr txBox="1"/>
            <p:nvPr/>
          </p:nvSpPr>
          <p:spPr>
            <a:xfrm>
              <a:off x="3678378" y="3763765"/>
              <a:ext cx="1152958" cy="340325"/>
            </a:xfrm>
            <a:prstGeom prst="rect">
              <a:avLst/>
            </a:prstGeom>
            <a:noFill/>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rPr>
                <a:t>診 療</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2C5CDAE0-CEFF-A5CA-6044-96BC942908E7}"/>
                </a:ext>
              </a:extLst>
            </p:cNvPr>
            <p:cNvSpPr txBox="1"/>
            <p:nvPr/>
          </p:nvSpPr>
          <p:spPr>
            <a:xfrm>
              <a:off x="3261599" y="4356487"/>
              <a:ext cx="2190722" cy="308260"/>
            </a:xfrm>
            <a:prstGeom prst="rect">
              <a:avLst/>
            </a:prstGeom>
            <a:noFill/>
          </p:spPr>
          <p:txBody>
            <a:bodyPr wrap="square" lIns="91440" tIns="45720" rIns="91440" bIns="45720" rtlCol="0" anchor="t">
              <a:spAutoFit/>
            </a:bodyPr>
            <a:lstStyle/>
            <a:p>
              <a:r>
                <a:rPr kumimoji="1" lang="ja-JP" altLang="en-US" sz="1200" b="1">
                  <a:latin typeface="BIZ UDPゴシック" panose="020B0400000000000000" pitchFamily="50" charset="-128"/>
                  <a:ea typeface="BIZ UDPゴシック"/>
                </a:rPr>
                <a:t>実際の医療現場での行為</a:t>
              </a:r>
              <a:endParaRPr lang="ja-JP" altLang="en-US" sz="1200">
                <a:latin typeface="BIZ UDPゴシック" panose="020B0400000000000000" pitchFamily="50" charset="-128"/>
                <a:ea typeface="BIZ UDPゴシック"/>
              </a:endParaRPr>
            </a:p>
          </p:txBody>
        </p:sp>
        <p:cxnSp>
          <p:nvCxnSpPr>
            <p:cNvPr id="55" name="直線コネクタ 54">
              <a:extLst>
                <a:ext uri="{FF2B5EF4-FFF2-40B4-BE49-F238E27FC236}">
                  <a16:creationId xmlns:a16="http://schemas.microsoft.com/office/drawing/2014/main" id="{5F33AE71-76F5-F7FE-BA16-BD59AFA661E6}"/>
                </a:ext>
              </a:extLst>
            </p:cNvPr>
            <p:cNvCxnSpPr>
              <a:cxnSpLocks/>
            </p:cNvCxnSpPr>
            <p:nvPr/>
          </p:nvCxnSpPr>
          <p:spPr>
            <a:xfrm>
              <a:off x="3457750" y="4253990"/>
              <a:ext cx="173337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67" name="グラフィックス 66" descr="警告 単色塗りつぶし">
            <a:extLst>
              <a:ext uri="{FF2B5EF4-FFF2-40B4-BE49-F238E27FC236}">
                <a16:creationId xmlns:a16="http://schemas.microsoft.com/office/drawing/2014/main" id="{495F8C59-F541-CD4E-F997-C626658109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19682" y="2338073"/>
            <a:ext cx="424892" cy="424892"/>
          </a:xfrm>
          <a:prstGeom prst="rect">
            <a:avLst/>
          </a:prstGeom>
        </p:spPr>
      </p:pic>
      <p:sp>
        <p:nvSpPr>
          <p:cNvPr id="68" name="二等辺三角形 67">
            <a:extLst>
              <a:ext uri="{FF2B5EF4-FFF2-40B4-BE49-F238E27FC236}">
                <a16:creationId xmlns:a16="http://schemas.microsoft.com/office/drawing/2014/main" id="{E40F7EE5-7B95-DDFE-3F7D-B2A00DB7D234}"/>
              </a:ext>
            </a:extLst>
          </p:cNvPr>
          <p:cNvSpPr/>
          <p:nvPr/>
        </p:nvSpPr>
        <p:spPr>
          <a:xfrm rot="10800000">
            <a:off x="3870509" y="2769980"/>
            <a:ext cx="646088" cy="24329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二等辺三角形 70">
            <a:extLst>
              <a:ext uri="{FF2B5EF4-FFF2-40B4-BE49-F238E27FC236}">
                <a16:creationId xmlns:a16="http://schemas.microsoft.com/office/drawing/2014/main" id="{44064C8D-C17F-BE59-9382-5384504D1005}"/>
              </a:ext>
            </a:extLst>
          </p:cNvPr>
          <p:cNvSpPr/>
          <p:nvPr/>
        </p:nvSpPr>
        <p:spPr>
          <a:xfrm rot="10800000">
            <a:off x="8216470" y="2752205"/>
            <a:ext cx="646088" cy="24329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a:extLst>
              <a:ext uri="{FF2B5EF4-FFF2-40B4-BE49-F238E27FC236}">
                <a16:creationId xmlns:a16="http://schemas.microsoft.com/office/drawing/2014/main" id="{B34BF49A-69D6-E397-8358-0A3C0DFBCF26}"/>
              </a:ext>
            </a:extLst>
          </p:cNvPr>
          <p:cNvGrpSpPr/>
          <p:nvPr/>
        </p:nvGrpSpPr>
        <p:grpSpPr>
          <a:xfrm>
            <a:off x="5342911" y="3007227"/>
            <a:ext cx="6654483" cy="2589744"/>
            <a:chOff x="7683571" y="189000"/>
            <a:chExt cx="4320000" cy="6480000"/>
          </a:xfrm>
        </p:grpSpPr>
        <p:sp>
          <p:nvSpPr>
            <p:cNvPr id="73" name="四角形: 角を丸くする 72">
              <a:extLst>
                <a:ext uri="{FF2B5EF4-FFF2-40B4-BE49-F238E27FC236}">
                  <a16:creationId xmlns:a16="http://schemas.microsoft.com/office/drawing/2014/main" id="{F5D83549-4CB3-48B6-28E8-2524EA348FE8}"/>
                </a:ext>
              </a:extLst>
            </p:cNvPr>
            <p:cNvSpPr/>
            <p:nvPr/>
          </p:nvSpPr>
          <p:spPr>
            <a:xfrm>
              <a:off x="7683571" y="189000"/>
              <a:ext cx="4320000" cy="6480000"/>
            </a:xfrm>
            <a:prstGeom prst="roundRect">
              <a:avLst>
                <a:gd name="adj" fmla="val 2136"/>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四角形: 角を丸くする 73">
              <a:extLst>
                <a:ext uri="{FF2B5EF4-FFF2-40B4-BE49-F238E27FC236}">
                  <a16:creationId xmlns:a16="http://schemas.microsoft.com/office/drawing/2014/main" id="{8359E676-2D1D-F8EA-4CC3-639F0A298D79}"/>
                </a:ext>
              </a:extLst>
            </p:cNvPr>
            <p:cNvSpPr/>
            <p:nvPr/>
          </p:nvSpPr>
          <p:spPr>
            <a:xfrm>
              <a:off x="7728157" y="327100"/>
              <a:ext cx="4211517" cy="6101397"/>
            </a:xfrm>
            <a:prstGeom prst="roundRect">
              <a:avLst>
                <a:gd name="adj" fmla="val 2121"/>
              </a:avLst>
            </a:prstGeom>
            <a:solidFill>
              <a:schemeClr val="accent1">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5" name="テキスト ボックス 74">
            <a:extLst>
              <a:ext uri="{FF2B5EF4-FFF2-40B4-BE49-F238E27FC236}">
                <a16:creationId xmlns:a16="http://schemas.microsoft.com/office/drawing/2014/main" id="{38BFEEE1-17C0-8013-78F8-AF7E40A5BC0C}"/>
              </a:ext>
            </a:extLst>
          </p:cNvPr>
          <p:cNvSpPr txBox="1"/>
          <p:nvPr/>
        </p:nvSpPr>
        <p:spPr>
          <a:xfrm>
            <a:off x="7610039" y="3197845"/>
            <a:ext cx="1894297" cy="400110"/>
          </a:xfrm>
          <a:prstGeom prst="rect">
            <a:avLst/>
          </a:prstGeom>
          <a:noFill/>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rPr>
              <a:t>研 究</a:t>
            </a:r>
            <a:endParaRPr kumimoji="1" lang="ja-JP" altLang="en-US" sz="2000" b="1" dirty="0">
              <a:latin typeface="BIZ UDPゴシック" panose="020B0400000000000000" pitchFamily="50" charset="-128"/>
              <a:ea typeface="BIZ UDPゴシック" panose="020B0400000000000000" pitchFamily="50" charset="-128"/>
            </a:endParaRPr>
          </a:p>
        </p:txBody>
      </p:sp>
      <p:cxnSp>
        <p:nvCxnSpPr>
          <p:cNvPr id="76" name="直線コネクタ 75">
            <a:extLst>
              <a:ext uri="{FF2B5EF4-FFF2-40B4-BE49-F238E27FC236}">
                <a16:creationId xmlns:a16="http://schemas.microsoft.com/office/drawing/2014/main" id="{AA45FEFE-99C8-8E10-D97C-54AFFAA47BAA}"/>
              </a:ext>
            </a:extLst>
          </p:cNvPr>
          <p:cNvCxnSpPr>
            <a:cxnSpLocks/>
          </p:cNvCxnSpPr>
          <p:nvPr/>
        </p:nvCxnSpPr>
        <p:spPr>
          <a:xfrm>
            <a:off x="5703600" y="3638389"/>
            <a:ext cx="606537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7" name="テキスト ボックス 76">
            <a:extLst>
              <a:ext uri="{FF2B5EF4-FFF2-40B4-BE49-F238E27FC236}">
                <a16:creationId xmlns:a16="http://schemas.microsoft.com/office/drawing/2014/main" id="{7B026A12-713D-9665-2142-57EBE97C0FE6}"/>
              </a:ext>
            </a:extLst>
          </p:cNvPr>
          <p:cNvSpPr txBox="1"/>
          <p:nvPr/>
        </p:nvSpPr>
        <p:spPr>
          <a:xfrm>
            <a:off x="5400606" y="3691377"/>
            <a:ext cx="6427740" cy="1665229"/>
          </a:xfrm>
          <a:prstGeom prst="rect">
            <a:avLst/>
          </a:prstGeom>
          <a:noFill/>
        </p:spPr>
        <p:txBody>
          <a:bodyPr wrap="square" rtlCol="0">
            <a:noAutofit/>
          </a:bodyPr>
          <a:lstStyle/>
          <a:p>
            <a:pPr marL="171450" indent="-171450">
              <a:buFont typeface="Arial" panose="020B0604020202020204" pitchFamily="34" charset="0"/>
              <a:buChar char="•"/>
            </a:pPr>
            <a:r>
              <a:rPr kumimoji="1" lang="ja-JP" altLang="en-US" sz="1200" b="1" dirty="0">
                <a:latin typeface="BIZ UDPゴシック" panose="020B0400000000000000" pitchFamily="50" charset="-128"/>
                <a:ea typeface="BIZ UDPゴシック" panose="020B0400000000000000" pitchFamily="50" charset="-128"/>
              </a:rPr>
              <a:t>新しい知見を得るためのプロセス</a:t>
            </a:r>
            <a:r>
              <a:rPr kumimoji="1" lang="ja-JP" altLang="en-US" sz="1200" dirty="0">
                <a:latin typeface="BIZ UDPゴシック" panose="020B0400000000000000" pitchFamily="50" charset="-128"/>
                <a:ea typeface="BIZ UDPゴシック" panose="020B0400000000000000" pitchFamily="50" charset="-128"/>
              </a:rPr>
              <a:t>であり、より良い診療が行われることを目指す。</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200" dirty="0">
                <a:latin typeface="BIZ UDPゴシック" panose="020B0400000000000000" pitchFamily="50" charset="-128"/>
                <a:ea typeface="BIZ UDPゴシック" panose="020B0400000000000000" pitchFamily="50" charset="-128"/>
              </a:rPr>
              <a:t>研究で得られたデータや知見は、必ずしも個々の患者に役立つとは限らないが、将来の診療に資する可能性がある。</a:t>
            </a:r>
            <a:endParaRPr kumimoji="1" lang="en-US" altLang="ja-JP" sz="1200" b="1"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200" dirty="0">
                <a:latin typeface="BIZ UDPゴシック" panose="020B0400000000000000" pitchFamily="50" charset="-128"/>
                <a:ea typeface="BIZ UDPゴシック" panose="020B0400000000000000" pitchFamily="50" charset="-128"/>
              </a:rPr>
              <a:t>「研究」は、健康の維持と治療の改善のために利用され得る、</a:t>
            </a:r>
            <a:r>
              <a:rPr kumimoji="1" lang="ja-JP" altLang="en-US" sz="1200" b="1" dirty="0">
                <a:latin typeface="BIZ UDPゴシック" panose="020B0400000000000000" pitchFamily="50" charset="-128"/>
                <a:ea typeface="BIZ UDPゴシック" panose="020B0400000000000000" pitchFamily="50" charset="-128"/>
              </a:rPr>
              <a:t>一般化可能な知識</a:t>
            </a:r>
            <a:r>
              <a:rPr kumimoji="1" lang="ja-JP" altLang="en-US" sz="1200" dirty="0">
                <a:latin typeface="BIZ UDPゴシック" panose="020B0400000000000000" pitchFamily="50" charset="-128"/>
                <a:ea typeface="BIZ UDPゴシック" panose="020B0400000000000000" pitchFamily="50" charset="-128"/>
              </a:rPr>
              <a:t>を得ることを目的としており、そのための</a:t>
            </a:r>
            <a:r>
              <a:rPr kumimoji="1" lang="ja-JP" altLang="en-US" sz="1200" b="1" dirty="0">
                <a:latin typeface="BIZ UDPゴシック" panose="020B0400000000000000" pitchFamily="50" charset="-128"/>
                <a:ea typeface="BIZ UDPゴシック" panose="020B0400000000000000" pitchFamily="50" charset="-128"/>
              </a:rPr>
              <a:t>研究対象者は必要不可欠</a:t>
            </a:r>
            <a:r>
              <a:rPr kumimoji="1" lang="ja-JP" altLang="en-US" sz="1200" dirty="0">
                <a:latin typeface="BIZ UDPゴシック" panose="020B0400000000000000" pitchFamily="50" charset="-128"/>
                <a:ea typeface="BIZ UDPゴシック" panose="020B0400000000000000" pitchFamily="50" charset="-128"/>
              </a:rPr>
              <a:t>となる。</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200" dirty="0">
                <a:latin typeface="BIZ UDPゴシック" panose="020B0400000000000000" pitchFamily="50" charset="-128"/>
                <a:ea typeface="BIZ UDPゴシック" panose="020B0400000000000000" pitchFamily="50" charset="-128"/>
              </a:rPr>
              <a:t>それゆえ、</a:t>
            </a:r>
            <a:r>
              <a:rPr kumimoji="1" lang="ja-JP" altLang="en-US" sz="1200" dirty="0">
                <a:latin typeface="BIZ UDPゴシック" panose="020B0400000000000000" pitchFamily="50" charset="-128"/>
                <a:ea typeface="BIZ UDPゴシック" panose="020B0400000000000000" pitchFamily="50" charset="-128"/>
              </a:rPr>
              <a:t>参加者は研究プロセスにおいて、他者の利益のために利用され、搾取されるリスクにさらされている。</a:t>
            </a:r>
          </a:p>
          <a:p>
            <a:pPr marL="171450" indent="-171450">
              <a:buFont typeface="Arial" panose="020B0604020202020204" pitchFamily="34" charset="0"/>
              <a:buChar char="•"/>
            </a:pPr>
            <a:r>
              <a:rPr kumimoji="1" lang="ja-JP" altLang="en-US" sz="1200" dirty="0">
                <a:latin typeface="BIZ UDPゴシック" panose="020B0400000000000000" pitchFamily="50" charset="-128"/>
                <a:ea typeface="BIZ UDPゴシック" panose="020B0400000000000000" pitchFamily="50" charset="-128"/>
              </a:rPr>
              <a:t>臨床研究における搾取可能性を最小化することを目的として、</a:t>
            </a:r>
            <a:r>
              <a:rPr kumimoji="1" lang="ja-JP" altLang="en-US" sz="1200" b="1" dirty="0">
                <a:latin typeface="BIZ UDPゴシック" panose="020B0400000000000000" pitchFamily="50" charset="-128"/>
                <a:ea typeface="BIZ UDPゴシック" panose="020B0400000000000000" pitchFamily="50" charset="-128"/>
              </a:rPr>
              <a:t>研究ガイドライン</a:t>
            </a:r>
            <a:r>
              <a:rPr kumimoji="1" lang="ja-JP" altLang="en-US" sz="1200" dirty="0">
                <a:latin typeface="BIZ UDPゴシック" panose="020B0400000000000000" pitchFamily="50" charset="-128"/>
                <a:ea typeface="BIZ UDPゴシック" panose="020B0400000000000000" pitchFamily="50" charset="-128"/>
              </a:rPr>
              <a:t>が作成されている。</a:t>
            </a:r>
          </a:p>
          <a:p>
            <a:pPr marL="171450" indent="-171450">
              <a:buFont typeface="Arial" panose="020B0604020202020204" pitchFamily="34" charset="0"/>
              <a:buChar char="•"/>
            </a:pP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94" name="テキスト ボックス 93">
            <a:extLst>
              <a:ext uri="{FF2B5EF4-FFF2-40B4-BE49-F238E27FC236}">
                <a16:creationId xmlns:a16="http://schemas.microsoft.com/office/drawing/2014/main" id="{F01D4C2D-A277-B5BD-22CA-58C72377E8C6}"/>
              </a:ext>
            </a:extLst>
          </p:cNvPr>
          <p:cNvSpPr txBox="1"/>
          <p:nvPr/>
        </p:nvSpPr>
        <p:spPr>
          <a:xfrm>
            <a:off x="3850082" y="5976661"/>
            <a:ext cx="76116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臨床研究で、「</a:t>
            </a:r>
            <a:r>
              <a:rPr kumimoji="1" lang="ja-JP" altLang="en-US" sz="200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搾取</a:t>
            </a:r>
            <a:r>
              <a:rPr kumimoji="1" lang="ja-JP" altLang="en-US" sz="2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」から患者を守るため、「</a:t>
            </a:r>
            <a:r>
              <a:rPr kumimoji="1" lang="ja-JP" altLang="en-US" sz="20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研究倫理</a:t>
            </a:r>
            <a:r>
              <a:rPr kumimoji="1" lang="ja-JP" altLang="en-US" sz="2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」が生まれた</a:t>
            </a:r>
            <a:endParaRPr kumimoji="1" lang="en-US" altLang="ja-JP" sz="2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98" name="グラフィックス 97" descr="チェックマークの付いた盾 単色塗りつぶし">
            <a:extLst>
              <a:ext uri="{FF2B5EF4-FFF2-40B4-BE49-F238E27FC236}">
                <a16:creationId xmlns:a16="http://schemas.microsoft.com/office/drawing/2014/main" id="{31EE6BA2-2349-D712-2A13-D420E489B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98608" y="5889357"/>
            <a:ext cx="559580" cy="559580"/>
          </a:xfrm>
          <a:prstGeom prst="rect">
            <a:avLst/>
          </a:prstGeom>
        </p:spPr>
      </p:pic>
      <p:grpSp>
        <p:nvGrpSpPr>
          <p:cNvPr id="9" name="グループ化 8">
            <a:extLst>
              <a:ext uri="{FF2B5EF4-FFF2-40B4-BE49-F238E27FC236}">
                <a16:creationId xmlns:a16="http://schemas.microsoft.com/office/drawing/2014/main" id="{0D723A0F-7E14-9BB4-39AE-EA4553A9C98E}"/>
              </a:ext>
            </a:extLst>
          </p:cNvPr>
          <p:cNvGrpSpPr/>
          <p:nvPr/>
        </p:nvGrpSpPr>
        <p:grpSpPr>
          <a:xfrm>
            <a:off x="318093" y="2371725"/>
            <a:ext cx="2700557" cy="2095500"/>
            <a:chOff x="318093" y="2371725"/>
            <a:chExt cx="2700557" cy="2095500"/>
          </a:xfrm>
        </p:grpSpPr>
        <p:sp>
          <p:nvSpPr>
            <p:cNvPr id="7" name="テキスト ボックス 6">
              <a:extLst>
                <a:ext uri="{FF2B5EF4-FFF2-40B4-BE49-F238E27FC236}">
                  <a16:creationId xmlns:a16="http://schemas.microsoft.com/office/drawing/2014/main" id="{0B6EDCBD-6546-2E7D-3919-9C09282FD3C0}"/>
                </a:ext>
              </a:extLst>
            </p:cNvPr>
            <p:cNvSpPr txBox="1"/>
            <p:nvPr/>
          </p:nvSpPr>
          <p:spPr>
            <a:xfrm>
              <a:off x="318093" y="2371725"/>
              <a:ext cx="2700557" cy="2095500"/>
            </a:xfrm>
            <a:custGeom>
              <a:avLst/>
              <a:gdLst/>
              <a:ahLst/>
              <a:cxnLst/>
              <a:rect l="l" t="t" r="r" b="b"/>
              <a:pathLst>
                <a:path w="3684607" h="2880000">
                  <a:moveTo>
                    <a:pt x="2244607" y="0"/>
                  </a:moveTo>
                  <a:cubicBezTo>
                    <a:pt x="3039897" y="0"/>
                    <a:pt x="3684607" y="644710"/>
                    <a:pt x="3684607" y="1440000"/>
                  </a:cubicBezTo>
                  <a:cubicBezTo>
                    <a:pt x="3684607" y="2235290"/>
                    <a:pt x="3039897" y="2880000"/>
                    <a:pt x="2244607" y="2880000"/>
                  </a:cubicBezTo>
                  <a:cubicBezTo>
                    <a:pt x="1846962" y="2880000"/>
                    <a:pt x="1486962" y="2718823"/>
                    <a:pt x="1226373" y="2458234"/>
                  </a:cubicBezTo>
                  <a:lnTo>
                    <a:pt x="1147618" y="2371581"/>
                  </a:lnTo>
                  <a:lnTo>
                    <a:pt x="1147618" y="2630810"/>
                  </a:lnTo>
                  <a:lnTo>
                    <a:pt x="487853" y="2630810"/>
                  </a:lnTo>
                  <a:lnTo>
                    <a:pt x="487853" y="1032508"/>
                  </a:lnTo>
                  <a:cubicBezTo>
                    <a:pt x="415579" y="1074840"/>
                    <a:pt x="340723" y="1107106"/>
                    <a:pt x="263286" y="1129304"/>
                  </a:cubicBezTo>
                  <a:cubicBezTo>
                    <a:pt x="185849" y="1151503"/>
                    <a:pt x="98087" y="1167765"/>
                    <a:pt x="0" y="1178090"/>
                  </a:cubicBezTo>
                  <a:lnTo>
                    <a:pt x="0" y="682492"/>
                  </a:lnTo>
                  <a:cubicBezTo>
                    <a:pt x="139386" y="658745"/>
                    <a:pt x="269223" y="621317"/>
                    <a:pt x="389508" y="570208"/>
                  </a:cubicBezTo>
                  <a:cubicBezTo>
                    <a:pt x="509794" y="519100"/>
                    <a:pt x="632919" y="449148"/>
                    <a:pt x="758883" y="360353"/>
                  </a:cubicBezTo>
                  <a:lnTo>
                    <a:pt x="1147618" y="360353"/>
                  </a:lnTo>
                  <a:lnTo>
                    <a:pt x="1147618" y="508419"/>
                  </a:lnTo>
                  <a:lnTo>
                    <a:pt x="1226373" y="421766"/>
                  </a:lnTo>
                  <a:cubicBezTo>
                    <a:pt x="1486962" y="161178"/>
                    <a:pt x="1846962" y="0"/>
                    <a:pt x="2244607" y="0"/>
                  </a:cubicBezTo>
                  <a:close/>
                </a:path>
              </a:pathLst>
            </a:custGeom>
            <a:solidFill>
              <a:schemeClr val="bg1"/>
            </a:solidFill>
            <a:ln w="762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25000" dirty="0">
                <a:ln w="76200">
                  <a:solidFill>
                    <a:schemeClr val="accent1"/>
                  </a:solidFill>
                </a:ln>
                <a:solidFill>
                  <a:schemeClr val="bg1"/>
                </a:solidFill>
                <a:latin typeface="Segoe UI Black" panose="020B0A02040204020203" pitchFamily="34" charset="0"/>
              </a:endParaRPr>
            </a:p>
          </p:txBody>
        </p:sp>
        <p:sp>
          <p:nvSpPr>
            <p:cNvPr id="8" name="フローチャート: 結合子 7">
              <a:extLst>
                <a:ext uri="{FF2B5EF4-FFF2-40B4-BE49-F238E27FC236}">
                  <a16:creationId xmlns:a16="http://schemas.microsoft.com/office/drawing/2014/main" id="{3647D457-80E5-C60D-8F92-95752F7D575C}"/>
                </a:ext>
              </a:extLst>
            </p:cNvPr>
            <p:cNvSpPr/>
            <p:nvPr/>
          </p:nvSpPr>
          <p:spPr>
            <a:xfrm>
              <a:off x="1080000" y="2520000"/>
              <a:ext cx="1800000" cy="1800000"/>
            </a:xfrm>
            <a:prstGeom prst="flowChartConnector">
              <a:avLst/>
            </a:prstGeom>
            <a:solidFill>
              <a:schemeClr val="accent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診療</a:t>
              </a:r>
              <a:r>
                <a:rPr kumimoji="1" lang="ja-JP" altLang="en-US" b="1" dirty="0">
                  <a:latin typeface="BIZ UDPゴシック" panose="020B0400000000000000" pitchFamily="50" charset="-128"/>
                  <a:ea typeface="BIZ UDPゴシック" panose="020B0400000000000000" pitchFamily="50" charset="-128"/>
                </a:rPr>
                <a:t>」と</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「研究」の</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違い</a:t>
              </a:r>
            </a:p>
          </p:txBody>
        </p:sp>
      </p:grpSp>
      <p:sp>
        <p:nvSpPr>
          <p:cNvPr id="5" name="矢印: 折線 4">
            <a:extLst>
              <a:ext uri="{FF2B5EF4-FFF2-40B4-BE49-F238E27FC236}">
                <a16:creationId xmlns:a16="http://schemas.microsoft.com/office/drawing/2014/main" id="{F7B0D9E7-340A-DE41-9A0B-2233F6AB18E9}"/>
              </a:ext>
            </a:extLst>
          </p:cNvPr>
          <p:cNvSpPr/>
          <p:nvPr/>
        </p:nvSpPr>
        <p:spPr>
          <a:xfrm rot="16200000" flipH="1">
            <a:off x="3974407" y="4600069"/>
            <a:ext cx="1069069" cy="1241868"/>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1">
            <a:extLst>
              <a:ext uri="{FF2B5EF4-FFF2-40B4-BE49-F238E27FC236}">
                <a16:creationId xmlns:a16="http://schemas.microsoft.com/office/drawing/2014/main" id="{B55521C1-C399-A61A-01B7-8F603B642162}"/>
              </a:ext>
            </a:extLst>
          </p:cNvPr>
          <p:cNvSpPr>
            <a:spLocks noGrp="1"/>
          </p:cNvSpPr>
          <p:nvPr>
            <p:ph type="sldNum" sz="quarter" idx="12"/>
          </p:nvPr>
        </p:nvSpPr>
        <p:spPr>
          <a:xfrm>
            <a:off x="9315994" y="6400880"/>
            <a:ext cx="2743200" cy="365125"/>
          </a:xfrm>
        </p:spPr>
        <p:txBody>
          <a:bodyPr/>
          <a:lstStyle/>
          <a:p>
            <a:fld id="{16BB9C2D-C3C8-4FA1-A4EC-65CAF1B033D9}" type="slidenum">
              <a:rPr kumimoji="1" lang="ja-JP" altLang="en-US" smtClean="0"/>
              <a:t>6</a:t>
            </a:fld>
            <a:endParaRPr kumimoji="1" lang="ja-JP" altLang="en-US" dirty="0"/>
          </a:p>
        </p:txBody>
      </p:sp>
    </p:spTree>
    <p:extLst>
      <p:ext uri="{BB962C8B-B14F-4D97-AF65-F5344CB8AC3E}">
        <p14:creationId xmlns:p14="http://schemas.microsoft.com/office/powerpoint/2010/main" val="163357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DDA30-5A5D-CB6E-FB6B-5732C2D342A6}"/>
            </a:ext>
          </a:extLst>
        </p:cNvPr>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757FAE9B-0F79-1376-AB02-2B23654DF5C5}"/>
              </a:ext>
            </a:extLst>
          </p:cNvPr>
          <p:cNvSpPr/>
          <p:nvPr/>
        </p:nvSpPr>
        <p:spPr>
          <a:xfrm>
            <a:off x="6105495" y="5406723"/>
            <a:ext cx="5906871" cy="1195030"/>
          </a:xfrm>
          <a:prstGeom prst="roundRect">
            <a:avLst>
              <a:gd name="adj" fmla="val 3724"/>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6" name="四角形: 角を丸くする 15">
            <a:extLst>
              <a:ext uri="{FF2B5EF4-FFF2-40B4-BE49-F238E27FC236}">
                <a16:creationId xmlns:a16="http://schemas.microsoft.com/office/drawing/2014/main" id="{ABC7FA06-18BA-9C64-E66E-3BE2661C2444}"/>
              </a:ext>
            </a:extLst>
          </p:cNvPr>
          <p:cNvSpPr/>
          <p:nvPr/>
        </p:nvSpPr>
        <p:spPr>
          <a:xfrm>
            <a:off x="6124951" y="5269709"/>
            <a:ext cx="5921121" cy="1368000"/>
          </a:xfrm>
          <a:prstGeom prst="roundRect">
            <a:avLst>
              <a:gd name="adj" fmla="val 1969"/>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100" b="1" dirty="0">
                <a:solidFill>
                  <a:schemeClr val="tx1"/>
                </a:solidFill>
                <a:latin typeface="BIZ UDPゴシック" panose="020B0400000000000000" pitchFamily="50" charset="-128"/>
                <a:ea typeface="BIZ UDPゴシック"/>
              </a:rPr>
              <a:t>研究倫理の教材</a:t>
            </a:r>
            <a:endParaRPr lang="en-US" altLang="ja-JP" sz="1100" b="1" dirty="0">
              <a:solidFill>
                <a:schemeClr val="tx1"/>
              </a:solidFill>
              <a:latin typeface="BIZ UDPゴシック" panose="020B0400000000000000" pitchFamily="50" charset="-128"/>
              <a:ea typeface="BIZ UDPゴシック"/>
            </a:endParaRPr>
          </a:p>
          <a:p>
            <a:endParaRPr lang="ja-JP" altLang="en-US"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a:rPr>
              <a:t>日本学術振興会：「科学の健全な発展のために</a:t>
            </a:r>
            <a:r>
              <a:rPr kumimoji="1" lang="en-US" altLang="ja-JP" sz="1100" dirty="0">
                <a:solidFill>
                  <a:schemeClr val="tx1"/>
                </a:solidFill>
                <a:latin typeface="BIZ UDPゴシック" panose="020B0400000000000000" pitchFamily="50" charset="-128"/>
                <a:ea typeface="BIZ UDPゴシック"/>
              </a:rPr>
              <a:t>[</a:t>
            </a:r>
            <a:r>
              <a:rPr kumimoji="1" lang="ja-JP" altLang="en-US" sz="1100" dirty="0">
                <a:solidFill>
                  <a:schemeClr val="tx1"/>
                </a:solidFill>
                <a:latin typeface="BIZ UDPゴシック" panose="020B0400000000000000" pitchFamily="50" charset="-128"/>
                <a:ea typeface="BIZ UDPゴシック"/>
              </a:rPr>
              <a:t>第</a:t>
            </a:r>
            <a:r>
              <a:rPr kumimoji="1" lang="en-US" altLang="ja-JP" sz="1100" dirty="0">
                <a:solidFill>
                  <a:schemeClr val="tx1"/>
                </a:solidFill>
                <a:latin typeface="BIZ UDPゴシック" panose="020B0400000000000000" pitchFamily="50" charset="-128"/>
                <a:ea typeface="BIZ UDPゴシック"/>
              </a:rPr>
              <a:t>2</a:t>
            </a:r>
            <a:r>
              <a:rPr kumimoji="1" lang="ja-JP" altLang="en-US" sz="1100" dirty="0">
                <a:solidFill>
                  <a:schemeClr val="tx1"/>
                </a:solidFill>
                <a:latin typeface="BIZ UDPゴシック" panose="020B0400000000000000" pitchFamily="50" charset="-128"/>
                <a:ea typeface="BIZ UDPゴシック"/>
              </a:rPr>
              <a:t>版</a:t>
            </a:r>
            <a:r>
              <a:rPr kumimoji="1" lang="en-US" altLang="ja-JP" sz="1100" dirty="0">
                <a:solidFill>
                  <a:schemeClr val="tx1"/>
                </a:solidFill>
                <a:latin typeface="BIZ UDPゴシック" panose="020B0400000000000000" pitchFamily="50" charset="-128"/>
                <a:ea typeface="BIZ UDPゴシック"/>
              </a:rPr>
              <a:t>]</a:t>
            </a:r>
            <a:r>
              <a:rPr kumimoji="1" lang="ja-JP" altLang="en-US" sz="1100" dirty="0">
                <a:solidFill>
                  <a:schemeClr val="tx1"/>
                </a:solidFill>
                <a:latin typeface="BIZ UDPゴシック" panose="020B0400000000000000" pitchFamily="50" charset="-128"/>
                <a:ea typeface="BIZ UDPゴシック"/>
              </a:rPr>
              <a:t>－誠実な科学者の心得－」</a:t>
            </a:r>
            <a:endParaRPr lang="en-US" altLang="ja-JP" sz="1100" dirty="0">
              <a:solidFill>
                <a:schemeClr val="tx1"/>
              </a:solidFill>
              <a:latin typeface="BIZ UDPゴシック" panose="020B0400000000000000" pitchFamily="50" charset="-128"/>
              <a:ea typeface="BIZ UDPゴシック"/>
            </a:endParaRPr>
          </a:p>
          <a:p>
            <a:r>
              <a:rPr lang="ja-JP" altLang="en-US" sz="1100" dirty="0">
                <a:solidFill>
                  <a:schemeClr val="tx1"/>
                </a:solidFill>
                <a:latin typeface="BIZ UDPゴシック" panose="020B0400000000000000" pitchFamily="50" charset="-128"/>
                <a:ea typeface="BIZ UDPゴシック"/>
              </a:rPr>
              <a:t>　　　　　　　　　　　　</a:t>
            </a:r>
            <a:r>
              <a:rPr kumimoji="1" lang="en-US" altLang="ja-JP" sz="1100" dirty="0">
                <a:solidFill>
                  <a:schemeClr val="tx1"/>
                </a:solidFill>
                <a:latin typeface="BIZ UDPゴシック" panose="020B0400000000000000" pitchFamily="50" charset="-128"/>
                <a:ea typeface="BIZ UDPゴシック"/>
              </a:rPr>
              <a:t>【</a:t>
            </a:r>
            <a:r>
              <a:rPr kumimoji="1" lang="ja-JP" altLang="en-US" sz="1100" dirty="0">
                <a:solidFill>
                  <a:schemeClr val="tx1"/>
                </a:solidFill>
                <a:latin typeface="BIZ UDPゴシック" panose="020B0400000000000000" pitchFamily="50" charset="-128"/>
                <a:ea typeface="BIZ UDPゴシック"/>
              </a:rPr>
              <a:t>テキスト版</a:t>
            </a:r>
            <a:r>
              <a:rPr kumimoji="1" lang="en-US" altLang="ja-JP" sz="1100" dirty="0">
                <a:solidFill>
                  <a:schemeClr val="tx1"/>
                </a:solidFill>
                <a:latin typeface="BIZ UDPゴシック" panose="020B0400000000000000" pitchFamily="50" charset="-128"/>
                <a:ea typeface="BIZ UDPゴシック"/>
              </a:rPr>
              <a:t>】</a:t>
            </a:r>
            <a:endParaRPr lang="en-US" altLang="ja-JP" sz="1100" dirty="0">
              <a:solidFill>
                <a:schemeClr val="tx1"/>
              </a:solidFill>
              <a:latin typeface="BIZ UDPゴシック" panose="020B0400000000000000" pitchFamily="50" charset="-128"/>
              <a:ea typeface="BIZ UDPゴシック"/>
            </a:endParaRPr>
          </a:p>
          <a:p>
            <a:r>
              <a:rPr lang="ja-JP" altLang="en-US" sz="1100" dirty="0">
                <a:solidFill>
                  <a:schemeClr val="tx1"/>
                </a:solidFill>
                <a:ea typeface="游ゴシック"/>
              </a:rPr>
              <a:t>　　　　　　   </a:t>
            </a:r>
            <a:r>
              <a:rPr kumimoji="1" lang="en-US" altLang="ja-JP" sz="1100" dirty="0">
                <a:solidFill>
                  <a:schemeClr val="tx1"/>
                </a:solidFill>
                <a:latin typeface="BIZ UDPゴシック" panose="020B0400000000000000" pitchFamily="50" charset="-128"/>
                <a:ea typeface="BIZ UDPゴシック"/>
                <a:hlinkClick r:id="rId2">
                  <a:extLst>
                    <a:ext uri="{A12FA001-AC4F-418D-AE19-62706E023703}">
                      <ahyp:hlinkClr xmlns:ahyp="http://schemas.microsoft.com/office/drawing/2018/hyperlinkcolor" val="tx"/>
                    </a:ext>
                  </a:extLst>
                </a:hlinkClick>
              </a:rPr>
              <a:t>https://www.jsps.go.jp/file/storage/j-kousei/data/rinri.pdf</a:t>
            </a:r>
            <a:endParaRPr lang="en-US" altLang="ja-JP" sz="1100" dirty="0">
              <a:solidFill>
                <a:schemeClr val="tx1"/>
              </a:solidFill>
              <a:latin typeface="BIZ UDPゴシック" panose="020B0400000000000000" pitchFamily="50" charset="-128"/>
              <a:ea typeface="BIZ UDPゴシック"/>
            </a:endParaRPr>
          </a:p>
          <a:p>
            <a:r>
              <a:rPr kumimoji="1" lang="ja-JP" altLang="en-US" sz="1100" dirty="0">
                <a:solidFill>
                  <a:schemeClr val="tx1"/>
                </a:solidFill>
                <a:latin typeface="BIZ UDPゴシック" panose="020B0400000000000000" pitchFamily="50" charset="-128"/>
                <a:ea typeface="BIZ UDPゴシック"/>
              </a:rPr>
              <a:t>文部科学省サイト： </a:t>
            </a:r>
            <a:r>
              <a:rPr kumimoji="1" lang="en-US" altLang="ja-JP" sz="1100" dirty="0">
                <a:solidFill>
                  <a:schemeClr val="tx1"/>
                </a:solidFill>
                <a:latin typeface="BIZ UDPゴシック" panose="020B0400000000000000" pitchFamily="50" charset="-128"/>
                <a:ea typeface="BIZ UDPゴシック"/>
                <a:hlinkClick r:id="rId3">
                  <a:extLst>
                    <a:ext uri="{A12FA001-AC4F-418D-AE19-62706E023703}">
                      <ahyp:hlinkClr xmlns:ahyp="http://schemas.microsoft.com/office/drawing/2018/hyperlinkcolor" val="tx"/>
                    </a:ext>
                  </a:extLst>
                </a:hlinkClick>
              </a:rPr>
              <a:t>https://www.mext.go.jp/a_menu/jinzai/fusei/index.htm</a:t>
            </a:r>
            <a:endParaRPr lang="en-US" altLang="ja-JP" sz="1100" dirty="0">
              <a:solidFill>
                <a:schemeClr val="tx1"/>
              </a:solidFill>
              <a:latin typeface="BIZ UDPゴシック" panose="020B0400000000000000" pitchFamily="50" charset="-128"/>
              <a:ea typeface="BIZ UDPゴシック"/>
            </a:endParaRPr>
          </a:p>
        </p:txBody>
      </p:sp>
      <p:grpSp>
        <p:nvGrpSpPr>
          <p:cNvPr id="20" name="グループ化 19">
            <a:extLst>
              <a:ext uri="{FF2B5EF4-FFF2-40B4-BE49-F238E27FC236}">
                <a16:creationId xmlns:a16="http://schemas.microsoft.com/office/drawing/2014/main" id="{70688FA0-D156-A119-1D30-99064296C3EA}"/>
              </a:ext>
            </a:extLst>
          </p:cNvPr>
          <p:cNvGrpSpPr/>
          <p:nvPr/>
        </p:nvGrpSpPr>
        <p:grpSpPr>
          <a:xfrm>
            <a:off x="159270" y="2405546"/>
            <a:ext cx="2829110" cy="2028908"/>
            <a:chOff x="159270" y="2405546"/>
            <a:chExt cx="2829110" cy="2028908"/>
          </a:xfrm>
        </p:grpSpPr>
        <p:sp>
          <p:nvSpPr>
            <p:cNvPr id="3" name="フリーフォーム: 図形 2">
              <a:extLst>
                <a:ext uri="{FF2B5EF4-FFF2-40B4-BE49-F238E27FC236}">
                  <a16:creationId xmlns:a16="http://schemas.microsoft.com/office/drawing/2014/main" id="{D0D1AC85-5CC8-2BE6-4137-81226EC35DBA}"/>
                </a:ext>
              </a:extLst>
            </p:cNvPr>
            <p:cNvSpPr>
              <a:spLocks noChangeAspect="1"/>
            </p:cNvSpPr>
            <p:nvPr/>
          </p:nvSpPr>
          <p:spPr>
            <a:xfrm>
              <a:off x="159270" y="2405546"/>
              <a:ext cx="2829110" cy="2028908"/>
            </a:xfrm>
            <a:custGeom>
              <a:avLst/>
              <a:gdLst/>
              <a:ahLst/>
              <a:cxnLst/>
              <a:rect l="l" t="t" r="r" b="b"/>
              <a:pathLst>
                <a:path w="2760912" h="1980000">
                  <a:moveTo>
                    <a:pt x="824614" y="1265511"/>
                  </a:moveTo>
                  <a:lnTo>
                    <a:pt x="766608" y="1303755"/>
                  </a:lnTo>
                  <a:cubicBezTo>
                    <a:pt x="694817" y="1352107"/>
                    <a:pt x="644796" y="1389167"/>
                    <a:pt x="616546" y="1414934"/>
                  </a:cubicBezTo>
                  <a:cubicBezTo>
                    <a:pt x="578878" y="1449290"/>
                    <a:pt x="559631" y="1478472"/>
                    <a:pt x="558803" y="1502480"/>
                  </a:cubicBezTo>
                  <a:lnTo>
                    <a:pt x="927713" y="1502480"/>
                  </a:lnTo>
                  <a:lnTo>
                    <a:pt x="858711" y="1375353"/>
                  </a:lnTo>
                  <a:close/>
                  <a:moveTo>
                    <a:pt x="1770912" y="0"/>
                  </a:moveTo>
                  <a:cubicBezTo>
                    <a:pt x="2317674" y="0"/>
                    <a:pt x="2760912" y="443238"/>
                    <a:pt x="2760912" y="990000"/>
                  </a:cubicBezTo>
                  <a:cubicBezTo>
                    <a:pt x="2760912" y="1536762"/>
                    <a:pt x="2317674" y="1980000"/>
                    <a:pt x="1770912" y="1980000"/>
                  </a:cubicBezTo>
                  <a:cubicBezTo>
                    <a:pt x="1600049" y="1980000"/>
                    <a:pt x="1439296" y="1936715"/>
                    <a:pt x="1299019" y="1860513"/>
                  </a:cubicBezTo>
                  <a:lnTo>
                    <a:pt x="1254202" y="1833286"/>
                  </a:lnTo>
                  <a:lnTo>
                    <a:pt x="1254202" y="1927170"/>
                  </a:lnTo>
                  <a:lnTo>
                    <a:pt x="0" y="1927170"/>
                  </a:lnTo>
                  <a:lnTo>
                    <a:pt x="0" y="1784365"/>
                  </a:lnTo>
                  <a:cubicBezTo>
                    <a:pt x="0" y="1683366"/>
                    <a:pt x="12418" y="1595614"/>
                    <a:pt x="37253" y="1521107"/>
                  </a:cubicBezTo>
                  <a:cubicBezTo>
                    <a:pt x="62089" y="1446600"/>
                    <a:pt x="101205" y="1376646"/>
                    <a:pt x="154602" y="1311245"/>
                  </a:cubicBezTo>
                  <a:cubicBezTo>
                    <a:pt x="207999" y="1245844"/>
                    <a:pt x="300926" y="1161817"/>
                    <a:pt x="433382" y="1059163"/>
                  </a:cubicBezTo>
                  <a:cubicBezTo>
                    <a:pt x="527758" y="984656"/>
                    <a:pt x="590468" y="931052"/>
                    <a:pt x="621513" y="898352"/>
                  </a:cubicBezTo>
                  <a:cubicBezTo>
                    <a:pt x="652557" y="865651"/>
                    <a:pt x="675737" y="833986"/>
                    <a:pt x="691053" y="803355"/>
                  </a:cubicBezTo>
                  <a:cubicBezTo>
                    <a:pt x="706368" y="772724"/>
                    <a:pt x="714026" y="739610"/>
                    <a:pt x="714026" y="704012"/>
                  </a:cubicBezTo>
                  <a:cubicBezTo>
                    <a:pt x="714026" y="585629"/>
                    <a:pt x="642830" y="526437"/>
                    <a:pt x="500439" y="526437"/>
                  </a:cubicBezTo>
                  <a:cubicBezTo>
                    <a:pt x="355564" y="526437"/>
                    <a:pt x="218554" y="579006"/>
                    <a:pt x="89408" y="684144"/>
                  </a:cubicBezTo>
                  <a:lnTo>
                    <a:pt x="89408" y="250761"/>
                  </a:lnTo>
                  <a:cubicBezTo>
                    <a:pt x="187923" y="201089"/>
                    <a:pt x="280022" y="166320"/>
                    <a:pt x="365705" y="146451"/>
                  </a:cubicBezTo>
                  <a:cubicBezTo>
                    <a:pt x="451388" y="126582"/>
                    <a:pt x="539348" y="116648"/>
                    <a:pt x="629584" y="116648"/>
                  </a:cubicBezTo>
                  <a:cubicBezTo>
                    <a:pt x="823303" y="116648"/>
                    <a:pt x="973145" y="163008"/>
                    <a:pt x="1079111" y="255728"/>
                  </a:cubicBezTo>
                  <a:lnTo>
                    <a:pt x="1093363" y="271412"/>
                  </a:lnTo>
                  <a:lnTo>
                    <a:pt x="1217394" y="169077"/>
                  </a:lnTo>
                  <a:cubicBezTo>
                    <a:pt x="1375399" y="62331"/>
                    <a:pt x="1565876" y="0"/>
                    <a:pt x="1770912" y="0"/>
                  </a:cubicBezTo>
                  <a:close/>
                </a:path>
              </a:pathLst>
            </a:custGeom>
            <a:solidFill>
              <a:schemeClr val="bg1"/>
            </a:solid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フローチャート: 結合子 5">
              <a:extLst>
                <a:ext uri="{FF2B5EF4-FFF2-40B4-BE49-F238E27FC236}">
                  <a16:creationId xmlns:a16="http://schemas.microsoft.com/office/drawing/2014/main" id="{8C453BC3-70F2-73C0-0A93-60FB7E81147D}"/>
                </a:ext>
              </a:extLst>
            </p:cNvPr>
            <p:cNvSpPr/>
            <p:nvPr/>
          </p:nvSpPr>
          <p:spPr>
            <a:xfrm>
              <a:off x="1080000" y="2520000"/>
              <a:ext cx="1800000" cy="1800000"/>
            </a:xfrm>
            <a:prstGeom prst="flowChartConnector">
              <a:avLst/>
            </a:prstGeom>
            <a:solidFill>
              <a:schemeClr val="accent3"/>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研究倫理</a:t>
              </a:r>
            </a:p>
          </p:txBody>
        </p:sp>
      </p:grpSp>
      <p:sp>
        <p:nvSpPr>
          <p:cNvPr id="10" name="四角形: 角を丸くする 9">
            <a:extLst>
              <a:ext uri="{FF2B5EF4-FFF2-40B4-BE49-F238E27FC236}">
                <a16:creationId xmlns:a16="http://schemas.microsoft.com/office/drawing/2014/main" id="{C1C28462-6A3A-165B-C43A-417C3A9B0DFA}"/>
              </a:ext>
            </a:extLst>
          </p:cNvPr>
          <p:cNvSpPr/>
          <p:nvPr/>
        </p:nvSpPr>
        <p:spPr>
          <a:xfrm>
            <a:off x="3153156" y="1459838"/>
            <a:ext cx="2808000" cy="5267934"/>
          </a:xfrm>
          <a:prstGeom prst="roundRect">
            <a:avLst>
              <a:gd name="adj" fmla="val 6766"/>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四角形: 角を丸くする 10">
            <a:extLst>
              <a:ext uri="{FF2B5EF4-FFF2-40B4-BE49-F238E27FC236}">
                <a16:creationId xmlns:a16="http://schemas.microsoft.com/office/drawing/2014/main" id="{8B39A248-4E43-191F-8F56-CDCFD51DE689}"/>
              </a:ext>
            </a:extLst>
          </p:cNvPr>
          <p:cNvSpPr/>
          <p:nvPr/>
        </p:nvSpPr>
        <p:spPr>
          <a:xfrm>
            <a:off x="3208714" y="1541729"/>
            <a:ext cx="2685011" cy="5104152"/>
          </a:xfrm>
          <a:prstGeom prst="roundRect">
            <a:avLst>
              <a:gd name="adj" fmla="val 5381"/>
            </a:avLst>
          </a:prstGeom>
          <a:solidFill>
            <a:schemeClr val="accent3">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2" name="テキスト ボックス 11">
            <a:extLst>
              <a:ext uri="{FF2B5EF4-FFF2-40B4-BE49-F238E27FC236}">
                <a16:creationId xmlns:a16="http://schemas.microsoft.com/office/drawing/2014/main" id="{0985B08C-FD03-C3AA-CBBA-0F6E8F1B4BB2}"/>
              </a:ext>
            </a:extLst>
          </p:cNvPr>
          <p:cNvSpPr txBox="1"/>
          <p:nvPr/>
        </p:nvSpPr>
        <p:spPr>
          <a:xfrm>
            <a:off x="3592147" y="1725432"/>
            <a:ext cx="1941748" cy="400110"/>
          </a:xfrm>
          <a:prstGeom prst="rect">
            <a:avLst/>
          </a:prstGeom>
          <a:noFill/>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rPr>
              <a:t>倫理とは？</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555F15E-4524-64EF-284E-75EFA832E535}"/>
              </a:ext>
            </a:extLst>
          </p:cNvPr>
          <p:cNvSpPr txBox="1"/>
          <p:nvPr/>
        </p:nvSpPr>
        <p:spPr>
          <a:xfrm>
            <a:off x="3391756" y="2383176"/>
            <a:ext cx="2342531" cy="427809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広辞苑</a:t>
            </a:r>
            <a:endParaRPr lang="en-US" altLang="ja-JP" sz="16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pPr marL="228600" indent="-228600">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人倫のみち。実際道徳の規範となる。</a:t>
            </a:r>
          </a:p>
          <a:p>
            <a:pPr marL="228600" indent="-228600">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原理、道徳</a:t>
            </a:r>
            <a:endParaRPr kumimoji="1" lang="en-US" altLang="ja-JP" sz="1600" dirty="0">
              <a:latin typeface="BIZ UDPゴシック" panose="020B0400000000000000" pitchFamily="50" charset="-128"/>
              <a:ea typeface="BIZ UDPゴシック" panose="020B0400000000000000" pitchFamily="50" charset="-128"/>
            </a:endParaRPr>
          </a:p>
          <a:p>
            <a:pPr marL="228600" indent="-228600">
              <a:buFont typeface="Arial" panose="020B0604020202020204" pitchFamily="34" charset="0"/>
              <a:buChar char="•"/>
            </a:pPr>
            <a:endParaRPr kumimoji="1" lang="en-US" altLang="ja-JP" sz="1600" dirty="0">
              <a:latin typeface="BIZ UDPゴシック" panose="020B0400000000000000" pitchFamily="50" charset="-128"/>
              <a:ea typeface="BIZ UDPゴシック" panose="020B0400000000000000" pitchFamily="50" charset="-128"/>
            </a:endParaRPr>
          </a:p>
          <a:p>
            <a:pPr marL="228600" indent="-228600">
              <a:buFont typeface="Arial" panose="020B0604020202020204" pitchFamily="34" charset="0"/>
              <a:buChar char="•"/>
            </a:pPr>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日本語大辞典</a:t>
            </a:r>
          </a:p>
          <a:p>
            <a:pPr marL="228600" indent="-228600">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人として踏み行うべき道。人倫。人間の内面にある道徳意識に基づいて人間を秩序づけるきまり。</a:t>
            </a:r>
          </a:p>
          <a:p>
            <a:pPr marL="228600" indent="-228600">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倫理学の略</a:t>
            </a:r>
          </a:p>
          <a:p>
            <a:pPr marL="228600" indent="-228600">
              <a:buFont typeface="Arial" panose="020B0604020202020204" pitchFamily="34" charset="0"/>
              <a:buChar char="•"/>
            </a:pP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cxnSp>
        <p:nvCxnSpPr>
          <p:cNvPr id="14" name="直線コネクタ 13">
            <a:extLst>
              <a:ext uri="{FF2B5EF4-FFF2-40B4-BE49-F238E27FC236}">
                <a16:creationId xmlns:a16="http://schemas.microsoft.com/office/drawing/2014/main" id="{F54B2F1B-1F55-38B2-E0CC-5EAEE8563E56}"/>
              </a:ext>
            </a:extLst>
          </p:cNvPr>
          <p:cNvCxnSpPr>
            <a:cxnSpLocks/>
          </p:cNvCxnSpPr>
          <p:nvPr/>
        </p:nvCxnSpPr>
        <p:spPr>
          <a:xfrm>
            <a:off x="3391756" y="2241393"/>
            <a:ext cx="2342530" cy="17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C5CDA165-FD84-309C-22CA-8133481F37A0}"/>
              </a:ext>
            </a:extLst>
          </p:cNvPr>
          <p:cNvCxnSpPr>
            <a:cxnSpLocks/>
          </p:cNvCxnSpPr>
          <p:nvPr/>
        </p:nvCxnSpPr>
        <p:spPr>
          <a:xfrm flipV="1">
            <a:off x="6400506" y="2232551"/>
            <a:ext cx="5175607" cy="2162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スライド番号プレースホルダー 15">
            <a:extLst>
              <a:ext uri="{FF2B5EF4-FFF2-40B4-BE49-F238E27FC236}">
                <a16:creationId xmlns:a16="http://schemas.microsoft.com/office/drawing/2014/main" id="{5C7D8069-A696-276F-F9C4-C944AAEF566F}"/>
              </a:ext>
            </a:extLst>
          </p:cNvPr>
          <p:cNvSpPr txBox="1">
            <a:spLocks/>
          </p:cNvSpPr>
          <p:nvPr/>
        </p:nvSpPr>
        <p:spPr>
          <a:xfrm>
            <a:off x="9448800" y="6500695"/>
            <a:ext cx="2743200" cy="34778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solidFill>
                  <a:schemeClr val="bg1">
                    <a:lumMod val="65000"/>
                  </a:schemeClr>
                </a:solidFill>
                <a:latin typeface="+mn-ea"/>
                <a:ea typeface="+mn-ea"/>
              </a:rPr>
              <a:t>7</a:t>
            </a:r>
            <a:endParaRPr lang="ja-JP" altLang="en-US" dirty="0">
              <a:solidFill>
                <a:schemeClr val="bg1">
                  <a:lumMod val="65000"/>
                </a:schemeClr>
              </a:solidFill>
              <a:latin typeface="+mn-ea"/>
              <a:ea typeface="+mn-ea"/>
            </a:endParaRPr>
          </a:p>
        </p:txBody>
      </p:sp>
      <p:grpSp>
        <p:nvGrpSpPr>
          <p:cNvPr id="26" name="グループ化 25">
            <a:extLst>
              <a:ext uri="{FF2B5EF4-FFF2-40B4-BE49-F238E27FC236}">
                <a16:creationId xmlns:a16="http://schemas.microsoft.com/office/drawing/2014/main" id="{52D81094-A83F-DAE0-8DA7-02A102F4B99D}"/>
              </a:ext>
            </a:extLst>
          </p:cNvPr>
          <p:cNvGrpSpPr/>
          <p:nvPr/>
        </p:nvGrpSpPr>
        <p:grpSpPr>
          <a:xfrm>
            <a:off x="3138014" y="402324"/>
            <a:ext cx="8768236" cy="813186"/>
            <a:chOff x="7683571" y="189000"/>
            <a:chExt cx="4320000" cy="6545139"/>
          </a:xfrm>
          <a:solidFill>
            <a:schemeClr val="accent3"/>
          </a:solidFill>
        </p:grpSpPr>
        <p:sp>
          <p:nvSpPr>
            <p:cNvPr id="27" name="四角形: 角を丸くする 26">
              <a:extLst>
                <a:ext uri="{FF2B5EF4-FFF2-40B4-BE49-F238E27FC236}">
                  <a16:creationId xmlns:a16="http://schemas.microsoft.com/office/drawing/2014/main" id="{660E3AD3-C3B5-3DF5-767E-B2E299CFB9CE}"/>
                </a:ext>
              </a:extLst>
            </p:cNvPr>
            <p:cNvSpPr/>
            <p:nvPr/>
          </p:nvSpPr>
          <p:spPr>
            <a:xfrm>
              <a:off x="7683571" y="189000"/>
              <a:ext cx="4320000" cy="6545139"/>
            </a:xfrm>
            <a:prstGeom prst="roundRect">
              <a:avLst>
                <a:gd name="adj" fmla="val 1750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2F8AEB0D-3E7E-E5BC-3DB7-FEEDD6B21102}"/>
                </a:ext>
              </a:extLst>
            </p:cNvPr>
            <p:cNvSpPr/>
            <p:nvPr/>
          </p:nvSpPr>
          <p:spPr>
            <a:xfrm>
              <a:off x="7718404" y="822566"/>
              <a:ext cx="4255303" cy="5338260"/>
            </a:xfrm>
            <a:prstGeom prst="roundRect">
              <a:avLst>
                <a:gd name="adj" fmla="val 11657"/>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「研究倫理」とは？</a:t>
              </a:r>
            </a:p>
          </p:txBody>
        </p:sp>
      </p:grpSp>
      <p:grpSp>
        <p:nvGrpSpPr>
          <p:cNvPr id="7" name="グループ化 6">
            <a:extLst>
              <a:ext uri="{FF2B5EF4-FFF2-40B4-BE49-F238E27FC236}">
                <a16:creationId xmlns:a16="http://schemas.microsoft.com/office/drawing/2014/main" id="{FCD43023-3554-7273-6D49-AFD47756EC79}"/>
              </a:ext>
            </a:extLst>
          </p:cNvPr>
          <p:cNvGrpSpPr/>
          <p:nvPr/>
        </p:nvGrpSpPr>
        <p:grpSpPr>
          <a:xfrm>
            <a:off x="6076767" y="1459838"/>
            <a:ext cx="5921120" cy="3886468"/>
            <a:chOff x="6111608" y="1459837"/>
            <a:chExt cx="5794642" cy="5267933"/>
          </a:xfrm>
        </p:grpSpPr>
        <p:sp>
          <p:nvSpPr>
            <p:cNvPr id="8" name="四角形: 角を丸くする 7">
              <a:extLst>
                <a:ext uri="{FF2B5EF4-FFF2-40B4-BE49-F238E27FC236}">
                  <a16:creationId xmlns:a16="http://schemas.microsoft.com/office/drawing/2014/main" id="{B29829EB-B146-186B-CBE0-0432C8A29A7E}"/>
                </a:ext>
              </a:extLst>
            </p:cNvPr>
            <p:cNvSpPr/>
            <p:nvPr/>
          </p:nvSpPr>
          <p:spPr>
            <a:xfrm>
              <a:off x="6111608" y="1459837"/>
              <a:ext cx="5794642" cy="5267933"/>
            </a:xfrm>
            <a:prstGeom prst="roundRect">
              <a:avLst>
                <a:gd name="adj" fmla="val 2764"/>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8" name="四角形: 角を丸くする 17">
              <a:extLst>
                <a:ext uri="{FF2B5EF4-FFF2-40B4-BE49-F238E27FC236}">
                  <a16:creationId xmlns:a16="http://schemas.microsoft.com/office/drawing/2014/main" id="{EAAF1651-38D3-1043-BA68-F5B5EF288962}"/>
                </a:ext>
              </a:extLst>
            </p:cNvPr>
            <p:cNvSpPr/>
            <p:nvPr/>
          </p:nvSpPr>
          <p:spPr>
            <a:xfrm>
              <a:off x="6176357" y="1541729"/>
              <a:ext cx="5652654" cy="5104152"/>
            </a:xfrm>
            <a:prstGeom prst="roundRect">
              <a:avLst>
                <a:gd name="adj" fmla="val 1969"/>
              </a:avLst>
            </a:prstGeom>
            <a:solidFill>
              <a:schemeClr val="accent3">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21" name="グループ化 20">
            <a:extLst>
              <a:ext uri="{FF2B5EF4-FFF2-40B4-BE49-F238E27FC236}">
                <a16:creationId xmlns:a16="http://schemas.microsoft.com/office/drawing/2014/main" id="{05A6CEDA-0A75-BE01-9FC5-9B181EA9A964}"/>
              </a:ext>
            </a:extLst>
          </p:cNvPr>
          <p:cNvGrpSpPr/>
          <p:nvPr/>
        </p:nvGrpSpPr>
        <p:grpSpPr>
          <a:xfrm>
            <a:off x="6211614" y="1706691"/>
            <a:ext cx="5756002" cy="3166798"/>
            <a:chOff x="6211614" y="1706691"/>
            <a:chExt cx="5756002" cy="3166798"/>
          </a:xfrm>
        </p:grpSpPr>
        <p:sp>
          <p:nvSpPr>
            <p:cNvPr id="4" name="テキスト ボックス 3">
              <a:extLst>
                <a:ext uri="{FF2B5EF4-FFF2-40B4-BE49-F238E27FC236}">
                  <a16:creationId xmlns:a16="http://schemas.microsoft.com/office/drawing/2014/main" id="{7B0F1C08-9B87-E54B-692D-020CAAE6FA2D}"/>
                </a:ext>
              </a:extLst>
            </p:cNvPr>
            <p:cNvSpPr txBox="1"/>
            <p:nvPr/>
          </p:nvSpPr>
          <p:spPr>
            <a:xfrm>
              <a:off x="7995812" y="1706691"/>
              <a:ext cx="1984993" cy="400110"/>
            </a:xfrm>
            <a:prstGeom prst="rect">
              <a:avLst/>
            </a:prstGeom>
            <a:noFill/>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研究倫理とは？</a:t>
              </a:r>
            </a:p>
          </p:txBody>
        </p:sp>
        <p:sp>
          <p:nvSpPr>
            <p:cNvPr id="5" name="テキスト ボックス 4">
              <a:extLst>
                <a:ext uri="{FF2B5EF4-FFF2-40B4-BE49-F238E27FC236}">
                  <a16:creationId xmlns:a16="http://schemas.microsoft.com/office/drawing/2014/main" id="{E4F79E06-C16E-1A27-A9A7-93EAF46C60E5}"/>
                </a:ext>
              </a:extLst>
            </p:cNvPr>
            <p:cNvSpPr txBox="1"/>
            <p:nvPr/>
          </p:nvSpPr>
          <p:spPr>
            <a:xfrm>
              <a:off x="6272980" y="2565165"/>
              <a:ext cx="5694636" cy="2308324"/>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研究倫理は２つに分けられる。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「研究者」個人にかかわる倫理</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例：研究不正</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研究自体が備えるべき要件としての「研究」の倫理　　　</a:t>
              </a:r>
            </a:p>
            <a:p>
              <a:r>
                <a:rPr kumimoji="1" lang="ja-JP" altLang="en-US" dirty="0">
                  <a:latin typeface="BIZ UDPゴシック" panose="020B0400000000000000" pitchFamily="50" charset="-128"/>
                  <a:ea typeface="BIZ UDPゴシック" panose="020B0400000000000000" pitchFamily="50" charset="-128"/>
                </a:rPr>
                <a:t>　　　例：被験者の保護</a:t>
              </a:r>
            </a:p>
            <a:p>
              <a:r>
                <a:rPr kumimoji="1" lang="ja-JP" altLang="en-US" dirty="0">
                  <a:latin typeface="BIZ UDPゴシック" panose="020B0400000000000000" pitchFamily="50" charset="-128"/>
                  <a:ea typeface="BIZ UDPゴシック" panose="020B0400000000000000" pitchFamily="50" charset="-128"/>
                </a:rPr>
                <a:t>　　　　　　　　　　　　　　　　　　　　　　</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BAC3CD2-CE2A-8DA5-9647-88D470837B06}"/>
                </a:ext>
              </a:extLst>
            </p:cNvPr>
            <p:cNvSpPr txBox="1"/>
            <p:nvPr/>
          </p:nvSpPr>
          <p:spPr>
            <a:xfrm>
              <a:off x="6211614" y="3633900"/>
              <a:ext cx="5694636" cy="369332"/>
            </a:xfrm>
            <a:prstGeom prst="rect">
              <a:avLst/>
            </a:prstGeom>
            <a:noFill/>
          </p:spPr>
          <p:txBody>
            <a:bodyPr wrap="square" rtlCol="0">
              <a:spAutoFit/>
            </a:bodyPr>
            <a:lstStyle/>
            <a:p>
              <a:r>
                <a:rPr kumimoji="1" lang="ja-JP" altLang="en-US" dirty="0"/>
                <a:t>　</a:t>
              </a:r>
            </a:p>
          </p:txBody>
        </p:sp>
      </p:grpSp>
      <p:cxnSp>
        <p:nvCxnSpPr>
          <p:cNvPr id="22" name="直線コネクタ 21">
            <a:extLst>
              <a:ext uri="{FF2B5EF4-FFF2-40B4-BE49-F238E27FC236}">
                <a16:creationId xmlns:a16="http://schemas.microsoft.com/office/drawing/2014/main" id="{86295631-0C4D-C876-28BE-D19F7B893534}"/>
              </a:ext>
            </a:extLst>
          </p:cNvPr>
          <p:cNvCxnSpPr>
            <a:cxnSpLocks/>
          </p:cNvCxnSpPr>
          <p:nvPr/>
        </p:nvCxnSpPr>
        <p:spPr>
          <a:xfrm flipV="1">
            <a:off x="6300000" y="2232000"/>
            <a:ext cx="5364000" cy="2162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47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8FEA0-EFAE-7776-F903-A3B4887BC36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49F6DF-CC84-5EC7-5763-8FD83BAB61CD}"/>
              </a:ext>
            </a:extLst>
          </p:cNvPr>
          <p:cNvSpPr>
            <a:spLocks noGrp="1"/>
          </p:cNvSpPr>
          <p:nvPr>
            <p:ph type="sldNum" sz="quarter" idx="12"/>
          </p:nvPr>
        </p:nvSpPr>
        <p:spPr>
          <a:xfrm>
            <a:off x="9448800" y="6500494"/>
            <a:ext cx="2743200" cy="347780"/>
          </a:xfrm>
        </p:spPr>
        <p:txBody>
          <a:bodyPr/>
          <a:lstStyle/>
          <a:p>
            <a:fld id="{16BB9C2D-C3C8-4FA1-A4EC-65CAF1B033D9}" type="slidenum">
              <a:rPr kumimoji="1" lang="ja-JP" altLang="en-US" smtClean="0">
                <a:solidFill>
                  <a:schemeClr val="bg1">
                    <a:lumMod val="65000"/>
                  </a:schemeClr>
                </a:solidFill>
              </a:rPr>
              <a:t>8</a:t>
            </a:fld>
            <a:endParaRPr kumimoji="1" lang="ja-JP" altLang="en-US" dirty="0">
              <a:solidFill>
                <a:schemeClr val="bg1">
                  <a:lumMod val="65000"/>
                </a:schemeClr>
              </a:solidFill>
            </a:endParaRPr>
          </a:p>
        </p:txBody>
      </p:sp>
      <p:grpSp>
        <p:nvGrpSpPr>
          <p:cNvPr id="20" name="グループ化 19">
            <a:extLst>
              <a:ext uri="{FF2B5EF4-FFF2-40B4-BE49-F238E27FC236}">
                <a16:creationId xmlns:a16="http://schemas.microsoft.com/office/drawing/2014/main" id="{89BFA641-3FFD-D0AC-162B-E6F5386079DE}"/>
              </a:ext>
            </a:extLst>
          </p:cNvPr>
          <p:cNvGrpSpPr/>
          <p:nvPr/>
        </p:nvGrpSpPr>
        <p:grpSpPr>
          <a:xfrm>
            <a:off x="159270" y="2405546"/>
            <a:ext cx="2829110" cy="2028908"/>
            <a:chOff x="159270" y="2405546"/>
            <a:chExt cx="2829110" cy="2028908"/>
          </a:xfrm>
        </p:grpSpPr>
        <p:sp>
          <p:nvSpPr>
            <p:cNvPr id="3" name="フリーフォーム: 図形 2">
              <a:extLst>
                <a:ext uri="{FF2B5EF4-FFF2-40B4-BE49-F238E27FC236}">
                  <a16:creationId xmlns:a16="http://schemas.microsoft.com/office/drawing/2014/main" id="{4A6460A2-1744-0BC9-772D-35370DBCF537}"/>
                </a:ext>
              </a:extLst>
            </p:cNvPr>
            <p:cNvSpPr>
              <a:spLocks noChangeAspect="1"/>
            </p:cNvSpPr>
            <p:nvPr/>
          </p:nvSpPr>
          <p:spPr>
            <a:xfrm>
              <a:off x="159270" y="2405546"/>
              <a:ext cx="2829110" cy="2028908"/>
            </a:xfrm>
            <a:custGeom>
              <a:avLst/>
              <a:gdLst/>
              <a:ahLst/>
              <a:cxnLst/>
              <a:rect l="l" t="t" r="r" b="b"/>
              <a:pathLst>
                <a:path w="2760912" h="1980000">
                  <a:moveTo>
                    <a:pt x="824614" y="1265511"/>
                  </a:moveTo>
                  <a:lnTo>
                    <a:pt x="766608" y="1303755"/>
                  </a:lnTo>
                  <a:cubicBezTo>
                    <a:pt x="694817" y="1352107"/>
                    <a:pt x="644796" y="1389167"/>
                    <a:pt x="616546" y="1414934"/>
                  </a:cubicBezTo>
                  <a:cubicBezTo>
                    <a:pt x="578878" y="1449290"/>
                    <a:pt x="559631" y="1478472"/>
                    <a:pt x="558803" y="1502480"/>
                  </a:cubicBezTo>
                  <a:lnTo>
                    <a:pt x="927713" y="1502480"/>
                  </a:lnTo>
                  <a:lnTo>
                    <a:pt x="858711" y="1375353"/>
                  </a:lnTo>
                  <a:close/>
                  <a:moveTo>
                    <a:pt x="1770912" y="0"/>
                  </a:moveTo>
                  <a:cubicBezTo>
                    <a:pt x="2317674" y="0"/>
                    <a:pt x="2760912" y="443238"/>
                    <a:pt x="2760912" y="990000"/>
                  </a:cubicBezTo>
                  <a:cubicBezTo>
                    <a:pt x="2760912" y="1536762"/>
                    <a:pt x="2317674" y="1980000"/>
                    <a:pt x="1770912" y="1980000"/>
                  </a:cubicBezTo>
                  <a:cubicBezTo>
                    <a:pt x="1600049" y="1980000"/>
                    <a:pt x="1439296" y="1936715"/>
                    <a:pt x="1299019" y="1860513"/>
                  </a:cubicBezTo>
                  <a:lnTo>
                    <a:pt x="1254202" y="1833286"/>
                  </a:lnTo>
                  <a:lnTo>
                    <a:pt x="1254202" y="1927170"/>
                  </a:lnTo>
                  <a:lnTo>
                    <a:pt x="0" y="1927170"/>
                  </a:lnTo>
                  <a:lnTo>
                    <a:pt x="0" y="1784365"/>
                  </a:lnTo>
                  <a:cubicBezTo>
                    <a:pt x="0" y="1683366"/>
                    <a:pt x="12418" y="1595614"/>
                    <a:pt x="37253" y="1521107"/>
                  </a:cubicBezTo>
                  <a:cubicBezTo>
                    <a:pt x="62089" y="1446600"/>
                    <a:pt x="101205" y="1376646"/>
                    <a:pt x="154602" y="1311245"/>
                  </a:cubicBezTo>
                  <a:cubicBezTo>
                    <a:pt x="207999" y="1245844"/>
                    <a:pt x="300926" y="1161817"/>
                    <a:pt x="433382" y="1059163"/>
                  </a:cubicBezTo>
                  <a:cubicBezTo>
                    <a:pt x="527758" y="984656"/>
                    <a:pt x="590468" y="931052"/>
                    <a:pt x="621513" y="898352"/>
                  </a:cubicBezTo>
                  <a:cubicBezTo>
                    <a:pt x="652557" y="865651"/>
                    <a:pt x="675737" y="833986"/>
                    <a:pt x="691053" y="803355"/>
                  </a:cubicBezTo>
                  <a:cubicBezTo>
                    <a:pt x="706368" y="772724"/>
                    <a:pt x="714026" y="739610"/>
                    <a:pt x="714026" y="704012"/>
                  </a:cubicBezTo>
                  <a:cubicBezTo>
                    <a:pt x="714026" y="585629"/>
                    <a:pt x="642830" y="526437"/>
                    <a:pt x="500439" y="526437"/>
                  </a:cubicBezTo>
                  <a:cubicBezTo>
                    <a:pt x="355564" y="526437"/>
                    <a:pt x="218554" y="579006"/>
                    <a:pt x="89408" y="684144"/>
                  </a:cubicBezTo>
                  <a:lnTo>
                    <a:pt x="89408" y="250761"/>
                  </a:lnTo>
                  <a:cubicBezTo>
                    <a:pt x="187923" y="201089"/>
                    <a:pt x="280022" y="166320"/>
                    <a:pt x="365705" y="146451"/>
                  </a:cubicBezTo>
                  <a:cubicBezTo>
                    <a:pt x="451388" y="126582"/>
                    <a:pt x="539348" y="116648"/>
                    <a:pt x="629584" y="116648"/>
                  </a:cubicBezTo>
                  <a:cubicBezTo>
                    <a:pt x="823303" y="116648"/>
                    <a:pt x="973145" y="163008"/>
                    <a:pt x="1079111" y="255728"/>
                  </a:cubicBezTo>
                  <a:lnTo>
                    <a:pt x="1093363" y="271412"/>
                  </a:lnTo>
                  <a:lnTo>
                    <a:pt x="1217394" y="169077"/>
                  </a:lnTo>
                  <a:cubicBezTo>
                    <a:pt x="1375399" y="62331"/>
                    <a:pt x="1565876" y="0"/>
                    <a:pt x="1770912" y="0"/>
                  </a:cubicBezTo>
                  <a:close/>
                </a:path>
              </a:pathLst>
            </a:custGeom>
            <a:solidFill>
              <a:schemeClr val="bg1"/>
            </a:solid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フローチャート: 結合子 5">
              <a:extLst>
                <a:ext uri="{FF2B5EF4-FFF2-40B4-BE49-F238E27FC236}">
                  <a16:creationId xmlns:a16="http://schemas.microsoft.com/office/drawing/2014/main" id="{FC634A07-6507-4063-D074-127AC84CB5CB}"/>
                </a:ext>
              </a:extLst>
            </p:cNvPr>
            <p:cNvSpPr/>
            <p:nvPr/>
          </p:nvSpPr>
          <p:spPr>
            <a:xfrm>
              <a:off x="1080000" y="2520000"/>
              <a:ext cx="1800000" cy="1800000"/>
            </a:xfrm>
            <a:prstGeom prst="flowChartConnector">
              <a:avLst/>
            </a:prstGeom>
            <a:solidFill>
              <a:schemeClr val="accent3"/>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研究倫理</a:t>
              </a:r>
            </a:p>
          </p:txBody>
        </p:sp>
      </p:grpSp>
      <p:cxnSp>
        <p:nvCxnSpPr>
          <p:cNvPr id="14" name="直線コネクタ 13">
            <a:extLst>
              <a:ext uri="{FF2B5EF4-FFF2-40B4-BE49-F238E27FC236}">
                <a16:creationId xmlns:a16="http://schemas.microsoft.com/office/drawing/2014/main" id="{65224478-7354-D38C-2009-0C8FC6E7A162}"/>
              </a:ext>
            </a:extLst>
          </p:cNvPr>
          <p:cNvCxnSpPr>
            <a:cxnSpLocks/>
          </p:cNvCxnSpPr>
          <p:nvPr/>
        </p:nvCxnSpPr>
        <p:spPr>
          <a:xfrm>
            <a:off x="3391756" y="2241393"/>
            <a:ext cx="2342530" cy="17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スライド番号プレースホルダー 15">
            <a:extLst>
              <a:ext uri="{FF2B5EF4-FFF2-40B4-BE49-F238E27FC236}">
                <a16:creationId xmlns:a16="http://schemas.microsoft.com/office/drawing/2014/main" id="{2D09B30F-E174-8A07-44C0-389DCB53E22B}"/>
              </a:ext>
            </a:extLst>
          </p:cNvPr>
          <p:cNvSpPr txBox="1">
            <a:spLocks/>
          </p:cNvSpPr>
          <p:nvPr/>
        </p:nvSpPr>
        <p:spPr>
          <a:xfrm>
            <a:off x="9448800" y="6500695"/>
            <a:ext cx="2743200" cy="34778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solidFill>
                <a:schemeClr val="tx1"/>
              </a:solidFill>
            </a:endParaRPr>
          </a:p>
        </p:txBody>
      </p:sp>
      <p:grpSp>
        <p:nvGrpSpPr>
          <p:cNvPr id="26" name="グループ化 25">
            <a:extLst>
              <a:ext uri="{FF2B5EF4-FFF2-40B4-BE49-F238E27FC236}">
                <a16:creationId xmlns:a16="http://schemas.microsoft.com/office/drawing/2014/main" id="{5DA9E3F0-27B5-8BB1-E2B1-14E050FD4644}"/>
              </a:ext>
            </a:extLst>
          </p:cNvPr>
          <p:cNvGrpSpPr/>
          <p:nvPr/>
        </p:nvGrpSpPr>
        <p:grpSpPr>
          <a:xfrm>
            <a:off x="3138014" y="402324"/>
            <a:ext cx="8768236" cy="813186"/>
            <a:chOff x="7683571" y="189000"/>
            <a:chExt cx="4320000" cy="6545139"/>
          </a:xfrm>
          <a:solidFill>
            <a:schemeClr val="accent3"/>
          </a:solidFill>
        </p:grpSpPr>
        <p:sp>
          <p:nvSpPr>
            <p:cNvPr id="27" name="四角形: 角を丸くする 26">
              <a:extLst>
                <a:ext uri="{FF2B5EF4-FFF2-40B4-BE49-F238E27FC236}">
                  <a16:creationId xmlns:a16="http://schemas.microsoft.com/office/drawing/2014/main" id="{C2312904-36C4-AB28-9CAA-3CB1ABF3AF71}"/>
                </a:ext>
              </a:extLst>
            </p:cNvPr>
            <p:cNvSpPr/>
            <p:nvPr/>
          </p:nvSpPr>
          <p:spPr>
            <a:xfrm>
              <a:off x="7683571" y="189000"/>
              <a:ext cx="4320000" cy="6545139"/>
            </a:xfrm>
            <a:prstGeom prst="roundRect">
              <a:avLst>
                <a:gd name="adj" fmla="val 1750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8009D71-945A-D57E-937E-87A9700FCEC0}"/>
                </a:ext>
              </a:extLst>
            </p:cNvPr>
            <p:cNvSpPr/>
            <p:nvPr/>
          </p:nvSpPr>
          <p:spPr>
            <a:xfrm>
              <a:off x="7718404" y="822566"/>
              <a:ext cx="4255303" cy="5338260"/>
            </a:xfrm>
            <a:prstGeom prst="roundRect">
              <a:avLst>
                <a:gd name="adj" fmla="val 11657"/>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「研究者」個人にかかわる倫理</a:t>
              </a:r>
            </a:p>
          </p:txBody>
        </p:sp>
      </p:grpSp>
      <p:grpSp>
        <p:nvGrpSpPr>
          <p:cNvPr id="5" name="グループ化 4">
            <a:extLst>
              <a:ext uri="{FF2B5EF4-FFF2-40B4-BE49-F238E27FC236}">
                <a16:creationId xmlns:a16="http://schemas.microsoft.com/office/drawing/2014/main" id="{4041A800-F02B-E30C-B5A6-3175C13BB70D}"/>
              </a:ext>
            </a:extLst>
          </p:cNvPr>
          <p:cNvGrpSpPr/>
          <p:nvPr/>
        </p:nvGrpSpPr>
        <p:grpSpPr>
          <a:xfrm>
            <a:off x="3208714" y="1294227"/>
            <a:ext cx="8697536" cy="5380158"/>
            <a:chOff x="6111608" y="1459837"/>
            <a:chExt cx="5794642" cy="5267933"/>
          </a:xfrm>
        </p:grpSpPr>
        <p:sp>
          <p:nvSpPr>
            <p:cNvPr id="15" name="四角形: 角を丸くする 14">
              <a:extLst>
                <a:ext uri="{FF2B5EF4-FFF2-40B4-BE49-F238E27FC236}">
                  <a16:creationId xmlns:a16="http://schemas.microsoft.com/office/drawing/2014/main" id="{E0F5AD0A-D420-0F28-813A-6B09493DB4B8}"/>
                </a:ext>
              </a:extLst>
            </p:cNvPr>
            <p:cNvSpPr/>
            <p:nvPr/>
          </p:nvSpPr>
          <p:spPr>
            <a:xfrm>
              <a:off x="6111608" y="1459837"/>
              <a:ext cx="5794642" cy="5267933"/>
            </a:xfrm>
            <a:prstGeom prst="roundRect">
              <a:avLst>
                <a:gd name="adj" fmla="val 2764"/>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6" name="四角形: 角を丸くする 15">
              <a:extLst>
                <a:ext uri="{FF2B5EF4-FFF2-40B4-BE49-F238E27FC236}">
                  <a16:creationId xmlns:a16="http://schemas.microsoft.com/office/drawing/2014/main" id="{BD28A538-2FAC-AA7C-9E51-A07DAA517711}"/>
                </a:ext>
              </a:extLst>
            </p:cNvPr>
            <p:cNvSpPr/>
            <p:nvPr/>
          </p:nvSpPr>
          <p:spPr>
            <a:xfrm>
              <a:off x="6176357" y="1541729"/>
              <a:ext cx="5652654" cy="5104152"/>
            </a:xfrm>
            <a:prstGeom prst="roundRect">
              <a:avLst>
                <a:gd name="adj" fmla="val 1969"/>
              </a:avLst>
            </a:prstGeom>
            <a:solidFill>
              <a:schemeClr val="accent3">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9" name="グループ化 8">
            <a:extLst>
              <a:ext uri="{FF2B5EF4-FFF2-40B4-BE49-F238E27FC236}">
                <a16:creationId xmlns:a16="http://schemas.microsoft.com/office/drawing/2014/main" id="{E1A592A9-9A22-732A-2CD0-E492AD77DF2B}"/>
              </a:ext>
            </a:extLst>
          </p:cNvPr>
          <p:cNvGrpSpPr/>
          <p:nvPr/>
        </p:nvGrpSpPr>
        <p:grpSpPr>
          <a:xfrm>
            <a:off x="3965202" y="1542076"/>
            <a:ext cx="7284830" cy="2647336"/>
            <a:chOff x="6400506" y="1595462"/>
            <a:chExt cx="5198937" cy="2647336"/>
          </a:xfrm>
        </p:grpSpPr>
        <p:sp>
          <p:nvSpPr>
            <p:cNvPr id="18" name="テキスト ボックス 17">
              <a:extLst>
                <a:ext uri="{FF2B5EF4-FFF2-40B4-BE49-F238E27FC236}">
                  <a16:creationId xmlns:a16="http://schemas.microsoft.com/office/drawing/2014/main" id="{6FA4A981-C0E6-6392-8136-81A7398CED15}"/>
                </a:ext>
              </a:extLst>
            </p:cNvPr>
            <p:cNvSpPr txBox="1"/>
            <p:nvPr/>
          </p:nvSpPr>
          <p:spPr>
            <a:xfrm>
              <a:off x="6423835" y="2226262"/>
              <a:ext cx="5175608" cy="2016536"/>
            </a:xfrm>
            <a:prstGeom prst="rect">
              <a:avLst/>
            </a:prstGeom>
            <a:noFill/>
          </p:spPr>
          <p:txBody>
            <a:bodyPr wrap="square" rtlCol="0">
              <a:noAutofit/>
            </a:bodyPr>
            <a:lstStyle/>
            <a:p>
              <a:r>
                <a:rPr lang="ja-JP" altLang="en-US" sz="1100" b="1" dirty="0">
                  <a:latin typeface="BIZ UDPゴシック" panose="020B0400000000000000" pitchFamily="50" charset="-128"/>
                  <a:ea typeface="BIZ UDPゴシック" panose="020B0400000000000000" pitchFamily="50" charset="-128"/>
                </a:rPr>
                <a:t>日本学術会議</a:t>
              </a:r>
              <a:r>
                <a:rPr lang="ja-JP" altLang="en-US" sz="1100" dirty="0">
                  <a:latin typeface="BIZ UDPゴシック" panose="020B0400000000000000" pitchFamily="50" charset="-128"/>
                  <a:ea typeface="BIZ UDPゴシック" panose="020B0400000000000000" pitchFamily="50" charset="-128"/>
                </a:rPr>
                <a:t>が、全ての学術分野（人文・社会科学、生命科学、理学・工学）に共通する基本的な規範である声明として公表</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科学者が、社会の信頼と負託を得て、主体的かつ自律的に科学研究を進め、科学の健全な発達を促すため、平成</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年に作成された。</a:t>
              </a:r>
              <a:endParaRPr lang="en-US" altLang="ja-JP" sz="11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ja-JP" altLang="en-US"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データのねつ造や論文盗用といった研究活動における不正行為事案が発生したこと、デュアルユース問題について議論が行われたことから、平成</a:t>
              </a:r>
              <a:r>
                <a:rPr lang="en-US" altLang="ja-JP" sz="1100" dirty="0">
                  <a:latin typeface="BIZ UDPゴシック" panose="020B0400000000000000" pitchFamily="50" charset="-128"/>
                  <a:ea typeface="BIZ UDPゴシック" panose="020B0400000000000000" pitchFamily="50" charset="-128"/>
                </a:rPr>
                <a:t>25</a:t>
              </a:r>
              <a:r>
                <a:rPr lang="ja-JP" altLang="en-US" sz="1100" dirty="0">
                  <a:latin typeface="BIZ UDPゴシック" panose="020B0400000000000000" pitchFamily="50" charset="-128"/>
                  <a:ea typeface="BIZ UDPゴシック" panose="020B0400000000000000" pitchFamily="50" charset="-128"/>
                </a:rPr>
                <a:t>年に改訂された。</a:t>
              </a:r>
            </a:p>
            <a:p>
              <a:pPr marL="171450" indent="-171450">
                <a:buFont typeface="Arial" panose="020B0604020202020204" pitchFamily="34" charset="0"/>
                <a:buChar char="•"/>
              </a:pPr>
              <a:endParaRPr lang="ja-JP" altLang="en-US"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 「科学者の責務」、「公正な研究」、「社会の中の科学」、「法令の遵守など」の</a:t>
              </a:r>
              <a:r>
                <a:rPr lang="en-US" altLang="ja-JP" sz="1100" dirty="0">
                  <a:latin typeface="BIZ UDPゴシック" panose="020B0400000000000000" pitchFamily="50" charset="-128"/>
                  <a:ea typeface="BIZ UDPゴシック" panose="020B0400000000000000" pitchFamily="50" charset="-128"/>
                </a:rPr>
                <a:t>4</a:t>
              </a:r>
              <a:r>
                <a:rPr lang="ja-JP" altLang="en-US" sz="1100" dirty="0">
                  <a:latin typeface="BIZ UDPゴシック" panose="020B0400000000000000" pitchFamily="50" charset="-128"/>
                  <a:ea typeface="BIZ UDPゴシック" panose="020B0400000000000000" pitchFamily="50" charset="-128"/>
                </a:rPr>
                <a:t>つで構成されている。</a:t>
              </a:r>
            </a:p>
            <a:p>
              <a:endParaRPr lang="ja-JP" altLang="en-US" sz="1100" dirty="0">
                <a:latin typeface="BIZ UDPゴシック" panose="020B0400000000000000" pitchFamily="50" charset="-128"/>
                <a:ea typeface="BIZ UDPゴシック" panose="020B0400000000000000" pitchFamily="50" charset="-128"/>
              </a:endParaRPr>
            </a:p>
          </p:txBody>
        </p:sp>
        <p:cxnSp>
          <p:nvCxnSpPr>
            <p:cNvPr id="19" name="直線コネクタ 18">
              <a:extLst>
                <a:ext uri="{FF2B5EF4-FFF2-40B4-BE49-F238E27FC236}">
                  <a16:creationId xmlns:a16="http://schemas.microsoft.com/office/drawing/2014/main" id="{0C793C16-1613-A813-672E-F9FE5F5336BB}"/>
                </a:ext>
              </a:extLst>
            </p:cNvPr>
            <p:cNvCxnSpPr>
              <a:cxnSpLocks/>
            </p:cNvCxnSpPr>
            <p:nvPr/>
          </p:nvCxnSpPr>
          <p:spPr>
            <a:xfrm flipV="1">
              <a:off x="6400506" y="2067080"/>
              <a:ext cx="5175607" cy="2162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B3C7F1D2-46EA-8053-B7B5-1B5AD58D618D}"/>
                </a:ext>
              </a:extLst>
            </p:cNvPr>
            <p:cNvSpPr txBox="1"/>
            <p:nvPr/>
          </p:nvSpPr>
          <p:spPr>
            <a:xfrm>
              <a:off x="8105281" y="1595462"/>
              <a:ext cx="1766056" cy="400110"/>
            </a:xfrm>
            <a:prstGeom prst="rect">
              <a:avLst/>
            </a:prstGeom>
            <a:noFill/>
          </p:spPr>
          <p:txBody>
            <a:bodyPr wrap="square" rtlCol="0">
              <a:spAutoFit/>
            </a:bodyPr>
            <a:lstStyle/>
            <a:p>
              <a:r>
                <a:rPr lang="ja-JP" altLang="en-US" sz="2000" b="1" dirty="0">
                  <a:latin typeface="BIZ UDPゴシック" panose="020B0400000000000000" pitchFamily="50" charset="-128"/>
                  <a:ea typeface="BIZ UDPゴシック" panose="020B0400000000000000" pitchFamily="50" charset="-128"/>
                </a:rPr>
                <a:t>「科学者の行動規範」</a:t>
              </a:r>
              <a:endParaRPr lang="en-US" altLang="ja-JP" sz="2000" b="1" dirty="0">
                <a:latin typeface="BIZ UDPゴシック" panose="020B0400000000000000" pitchFamily="50" charset="-128"/>
                <a:ea typeface="BIZ UDPゴシック" panose="020B0400000000000000" pitchFamily="50" charset="-128"/>
              </a:endParaRPr>
            </a:p>
          </p:txBody>
        </p:sp>
      </p:grpSp>
      <p:sp>
        <p:nvSpPr>
          <p:cNvPr id="7" name="テキスト ボックス 6">
            <a:extLst>
              <a:ext uri="{FF2B5EF4-FFF2-40B4-BE49-F238E27FC236}">
                <a16:creationId xmlns:a16="http://schemas.microsoft.com/office/drawing/2014/main" id="{9FE5A313-422E-5241-B820-3A2D6606F1BE}"/>
              </a:ext>
            </a:extLst>
          </p:cNvPr>
          <p:cNvSpPr txBox="1"/>
          <p:nvPr/>
        </p:nvSpPr>
        <p:spPr>
          <a:xfrm>
            <a:off x="4043583" y="6061152"/>
            <a:ext cx="52624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参考</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「科学者の行動規範　</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改訂版</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hlinkClick r:id="rId2"/>
              </a:rPr>
              <a:t>https://www.scj.go.jp/ja/info/kohyo/pdf/kohyo-22-s168-1.pdf</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8" name="表 7">
            <a:extLst>
              <a:ext uri="{FF2B5EF4-FFF2-40B4-BE49-F238E27FC236}">
                <a16:creationId xmlns:a16="http://schemas.microsoft.com/office/drawing/2014/main" id="{C011FA73-EDAE-C067-EC63-C2077ED51978}"/>
              </a:ext>
            </a:extLst>
          </p:cNvPr>
          <p:cNvGraphicFramePr>
            <a:graphicFrameLocks noGrp="1"/>
          </p:cNvGraphicFramePr>
          <p:nvPr>
            <p:extLst>
              <p:ext uri="{D42A27DB-BD31-4B8C-83A1-F6EECF244321}">
                <p14:modId xmlns:p14="http://schemas.microsoft.com/office/powerpoint/2010/main" val="3414520270"/>
              </p:ext>
            </p:extLst>
          </p:nvPr>
        </p:nvGraphicFramePr>
        <p:xfrm>
          <a:off x="4139144" y="4039610"/>
          <a:ext cx="7059946" cy="1856160"/>
        </p:xfrm>
        <a:graphic>
          <a:graphicData uri="http://schemas.openxmlformats.org/drawingml/2006/table">
            <a:tbl>
              <a:tblPr bandRow="1">
                <a:tableStyleId>{AF606853-7671-496A-8E4F-DF71F8EC918B}</a:tableStyleId>
              </a:tblPr>
              <a:tblGrid>
                <a:gridCol w="2337559">
                  <a:extLst>
                    <a:ext uri="{9D8B030D-6E8A-4147-A177-3AD203B41FA5}">
                      <a16:colId xmlns:a16="http://schemas.microsoft.com/office/drawing/2014/main" val="155473062"/>
                    </a:ext>
                  </a:extLst>
                </a:gridCol>
                <a:gridCol w="4722387">
                  <a:extLst>
                    <a:ext uri="{9D8B030D-6E8A-4147-A177-3AD203B41FA5}">
                      <a16:colId xmlns:a16="http://schemas.microsoft.com/office/drawing/2014/main" val="2933960385"/>
                    </a:ext>
                  </a:extLst>
                </a:gridCol>
              </a:tblGrid>
              <a:tr h="385889">
                <a:tc>
                  <a:txBody>
                    <a:bodyPr/>
                    <a:lstStyle/>
                    <a:p>
                      <a:r>
                        <a:rPr kumimoji="1" lang="en-US" altLang="ja-JP" sz="1050" b="1" dirty="0">
                          <a:latin typeface="BIZ UDPゴシック" panose="020B0400000000000000" pitchFamily="50" charset="-128"/>
                          <a:ea typeface="BIZ UDPゴシック" panose="020B0400000000000000" pitchFamily="50" charset="-128"/>
                        </a:rPr>
                        <a:t>Ⅰ</a:t>
                      </a:r>
                      <a:r>
                        <a:rPr kumimoji="1" lang="ja-JP" altLang="en-US" sz="1050" b="1" dirty="0">
                          <a:latin typeface="BIZ UDPゴシック" panose="020B0400000000000000" pitchFamily="50" charset="-128"/>
                          <a:ea typeface="BIZ UDPゴシック" panose="020B0400000000000000" pitchFamily="50" charset="-128"/>
                        </a:rPr>
                        <a:t>．科学者の責務</a:t>
                      </a:r>
                    </a:p>
                  </a:txBody>
                  <a:tcPr marT="72000" marB="72000"/>
                </a:tc>
                <a:tc>
                  <a:txBody>
                    <a:bodyPr/>
                    <a:lstStyle/>
                    <a:p>
                      <a:r>
                        <a:rPr kumimoji="1" lang="ja-JP" altLang="en-US" sz="1050" dirty="0">
                          <a:latin typeface="BIZ UDPゴシック" panose="020B0400000000000000" pitchFamily="50" charset="-128"/>
                          <a:ea typeface="BIZ UDPゴシック" panose="020B0400000000000000" pitchFamily="50" charset="-128"/>
                        </a:rPr>
                        <a:t>科学者の基本的責任 </a:t>
                      </a: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科学者の姿勢 </a:t>
                      </a:r>
                      <a:r>
                        <a:rPr kumimoji="1" lang="en-US" altLang="ja-JP" sz="1050" dirty="0">
                          <a:latin typeface="BIZ UDPゴシック" panose="020B0400000000000000" pitchFamily="50" charset="-128"/>
                          <a:ea typeface="BIZ UDPゴシック" panose="020B0400000000000000" pitchFamily="50" charset="-128"/>
                        </a:rPr>
                        <a:t>/ </a:t>
                      </a:r>
                    </a:p>
                    <a:p>
                      <a:r>
                        <a:rPr kumimoji="1" lang="ja-JP" altLang="en-US" sz="1050" dirty="0">
                          <a:latin typeface="BIZ UDPゴシック" panose="020B0400000000000000" pitchFamily="50" charset="-128"/>
                          <a:ea typeface="BIZ UDPゴシック" panose="020B0400000000000000" pitchFamily="50" charset="-128"/>
                        </a:rPr>
                        <a:t>社会の中の科学者</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社会的期待に応える研究 </a:t>
                      </a:r>
                      <a:r>
                        <a:rPr kumimoji="1" lang="en-US" altLang="ja-JP" sz="1050" dirty="0">
                          <a:latin typeface="BIZ UDPゴシック" panose="020B0400000000000000" pitchFamily="50" charset="-128"/>
                          <a:ea typeface="BIZ UDPゴシック" panose="020B0400000000000000" pitchFamily="50" charset="-128"/>
                        </a:rPr>
                        <a:t>/ </a:t>
                      </a:r>
                    </a:p>
                    <a:p>
                      <a:r>
                        <a:rPr kumimoji="1" lang="ja-JP" altLang="en-US" sz="1050" dirty="0">
                          <a:latin typeface="BIZ UDPゴシック" panose="020B0400000000000000" pitchFamily="50" charset="-128"/>
                          <a:ea typeface="BIZ UDPゴシック" panose="020B0400000000000000" pitchFamily="50" charset="-128"/>
                        </a:rPr>
                        <a:t>説明と公開</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科学研究の利用の両義性</a:t>
                      </a:r>
                    </a:p>
                  </a:txBody>
                  <a:tcPr marT="72000" marB="72000"/>
                </a:tc>
                <a:extLst>
                  <a:ext uri="{0D108BD9-81ED-4DB2-BD59-A6C34878D82A}">
                    <a16:rowId xmlns:a16="http://schemas.microsoft.com/office/drawing/2014/main" val="1671262821"/>
                  </a:ext>
                </a:extLst>
              </a:tr>
              <a:tr h="0">
                <a:tc>
                  <a:txBody>
                    <a:bodyPr/>
                    <a:lstStyle/>
                    <a:p>
                      <a:r>
                        <a:rPr kumimoji="1" lang="en-US" altLang="ja-JP" sz="1050" b="1" dirty="0">
                          <a:latin typeface="BIZ UDPゴシック" panose="020B0400000000000000" pitchFamily="50" charset="-128"/>
                          <a:ea typeface="BIZ UDPゴシック" panose="020B0400000000000000" pitchFamily="50" charset="-128"/>
                        </a:rPr>
                        <a:t>Ⅱ</a:t>
                      </a:r>
                      <a:r>
                        <a:rPr kumimoji="1" lang="ja-JP" altLang="en-US" sz="1050" b="1" dirty="0">
                          <a:latin typeface="BIZ UDPゴシック" panose="020B0400000000000000" pitchFamily="50" charset="-128"/>
                          <a:ea typeface="BIZ UDPゴシック" panose="020B0400000000000000" pitchFamily="50" charset="-128"/>
                        </a:rPr>
                        <a:t>．公正な研究</a:t>
                      </a:r>
                    </a:p>
                  </a:txBody>
                  <a:tcPr marT="72000" marB="72000"/>
                </a:tc>
                <a:tc>
                  <a:txBody>
                    <a:bodyPr/>
                    <a:lstStyle/>
                    <a:p>
                      <a:r>
                        <a:rPr kumimoji="1" lang="ja-JP" altLang="en-US" sz="1050" dirty="0">
                          <a:latin typeface="BIZ UDPゴシック" panose="020B0400000000000000" pitchFamily="50" charset="-128"/>
                          <a:ea typeface="BIZ UDPゴシック" panose="020B0400000000000000" pitchFamily="50" charset="-128"/>
                        </a:rPr>
                        <a:t>研究活動</a:t>
                      </a:r>
                      <a:r>
                        <a:rPr kumimoji="1" lang="en-US" altLang="ja-JP" sz="1050" dirty="0">
                          <a:latin typeface="BIZ UDPゴシック" panose="020B0400000000000000" pitchFamily="50" charset="-128"/>
                          <a:ea typeface="BIZ UDPゴシック" panose="020B0400000000000000" pitchFamily="50" charset="-128"/>
                        </a:rPr>
                        <a:t> / </a:t>
                      </a:r>
                      <a:r>
                        <a:rPr kumimoji="1" lang="ja-JP" altLang="en-US" sz="1050" dirty="0">
                          <a:latin typeface="BIZ UDPゴシック" panose="020B0400000000000000" pitchFamily="50" charset="-128"/>
                          <a:ea typeface="BIZ UDPゴシック" panose="020B0400000000000000" pitchFamily="50" charset="-128"/>
                        </a:rPr>
                        <a:t>研究環境の整備及び教育啓発の徹底 </a:t>
                      </a:r>
                      <a:r>
                        <a:rPr kumimoji="1" lang="en-US" altLang="ja-JP" sz="1050" dirty="0">
                          <a:latin typeface="BIZ UDPゴシック" panose="020B0400000000000000" pitchFamily="50" charset="-128"/>
                          <a:ea typeface="BIZ UDPゴシック" panose="020B0400000000000000" pitchFamily="50" charset="-128"/>
                        </a:rPr>
                        <a:t>/ </a:t>
                      </a:r>
                    </a:p>
                    <a:p>
                      <a:r>
                        <a:rPr kumimoji="1" lang="ja-JP" altLang="en-US" sz="1050" dirty="0">
                          <a:latin typeface="BIZ UDPゴシック" panose="020B0400000000000000" pitchFamily="50" charset="-128"/>
                          <a:ea typeface="BIZ UDPゴシック" panose="020B0400000000000000" pitchFamily="50" charset="-128"/>
                        </a:rPr>
                        <a:t>研究対象などへの配慮 </a:t>
                      </a: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他者との関係</a:t>
                      </a:r>
                    </a:p>
                  </a:txBody>
                  <a:tcPr marT="72000" marB="72000"/>
                </a:tc>
                <a:extLst>
                  <a:ext uri="{0D108BD9-81ED-4DB2-BD59-A6C34878D82A}">
                    <a16:rowId xmlns:a16="http://schemas.microsoft.com/office/drawing/2014/main" val="2438806939"/>
                  </a:ext>
                </a:extLst>
              </a:tr>
              <a:tr h="309233">
                <a:tc>
                  <a:txBody>
                    <a:bodyPr/>
                    <a:lstStyle/>
                    <a:p>
                      <a:r>
                        <a:rPr kumimoji="1" lang="en-US" altLang="ja-JP" sz="1050" b="1" dirty="0">
                          <a:latin typeface="BIZ UDPゴシック" panose="020B0400000000000000" pitchFamily="50" charset="-128"/>
                          <a:ea typeface="BIZ UDPゴシック" panose="020B0400000000000000" pitchFamily="50" charset="-128"/>
                        </a:rPr>
                        <a:t>Ⅲ</a:t>
                      </a:r>
                      <a:r>
                        <a:rPr kumimoji="1" lang="ja-JP" altLang="en-US" sz="1050" b="1" dirty="0">
                          <a:latin typeface="BIZ UDPゴシック" panose="020B0400000000000000" pitchFamily="50" charset="-128"/>
                          <a:ea typeface="BIZ UDPゴシック" panose="020B0400000000000000" pitchFamily="50" charset="-128"/>
                        </a:rPr>
                        <a:t>．社会の中の科学</a:t>
                      </a:r>
                    </a:p>
                  </a:txBody>
                  <a:tcPr marT="72000" marB="72000"/>
                </a:tc>
                <a:tc>
                  <a:txBody>
                    <a:bodyPr/>
                    <a:lstStyle/>
                    <a:p>
                      <a:r>
                        <a:rPr kumimoji="1" lang="ja-JP" altLang="en-US" sz="1050" dirty="0">
                          <a:latin typeface="BIZ UDPゴシック" panose="020B0400000000000000" pitchFamily="50" charset="-128"/>
                          <a:ea typeface="BIZ UDPゴシック" panose="020B0400000000000000" pitchFamily="50" charset="-128"/>
                        </a:rPr>
                        <a:t>社会との対話</a:t>
                      </a:r>
                      <a:r>
                        <a:rPr kumimoji="1" lang="en-US" altLang="ja-JP" sz="1050" dirty="0">
                          <a:latin typeface="BIZ UDPゴシック" panose="020B0400000000000000" pitchFamily="50" charset="-128"/>
                          <a:ea typeface="BIZ UDPゴシック" panose="020B0400000000000000" pitchFamily="50" charset="-128"/>
                        </a:rPr>
                        <a:t> / </a:t>
                      </a:r>
                      <a:r>
                        <a:rPr kumimoji="1" lang="ja-JP" altLang="en-US" sz="1050" dirty="0">
                          <a:latin typeface="BIZ UDPゴシック" panose="020B0400000000000000" pitchFamily="50" charset="-128"/>
                          <a:ea typeface="BIZ UDPゴシック" panose="020B0400000000000000" pitchFamily="50" charset="-128"/>
                        </a:rPr>
                        <a:t>科学的助言 </a:t>
                      </a:r>
                      <a:r>
                        <a:rPr kumimoji="1" lang="en-US" altLang="ja-JP" sz="1050" dirty="0">
                          <a:latin typeface="BIZ UDPゴシック" panose="020B0400000000000000" pitchFamily="50" charset="-128"/>
                          <a:ea typeface="BIZ UDPゴシック" panose="020B0400000000000000" pitchFamily="50" charset="-128"/>
                        </a:rPr>
                        <a:t>/ </a:t>
                      </a:r>
                    </a:p>
                    <a:p>
                      <a:r>
                        <a:rPr kumimoji="1" lang="ja-JP" altLang="en-US" sz="1050" dirty="0">
                          <a:latin typeface="BIZ UDPゴシック" panose="020B0400000000000000" pitchFamily="50" charset="-128"/>
                          <a:ea typeface="BIZ UDPゴシック" panose="020B0400000000000000" pitchFamily="50" charset="-128"/>
                        </a:rPr>
                        <a:t>政策立案・決定者に対する科学的助言</a:t>
                      </a:r>
                    </a:p>
                  </a:txBody>
                  <a:tcPr marT="72000" marB="72000"/>
                </a:tc>
                <a:extLst>
                  <a:ext uri="{0D108BD9-81ED-4DB2-BD59-A6C34878D82A}">
                    <a16:rowId xmlns:a16="http://schemas.microsoft.com/office/drawing/2014/main" val="527116685"/>
                  </a:ext>
                </a:extLst>
              </a:tr>
              <a:tr h="290930">
                <a:tc>
                  <a:txBody>
                    <a:bodyPr/>
                    <a:lstStyle/>
                    <a:p>
                      <a:r>
                        <a:rPr kumimoji="1" lang="en-US" altLang="ja-JP" sz="1050" b="1" dirty="0">
                          <a:latin typeface="BIZ UDPゴシック" panose="020B0400000000000000" pitchFamily="50" charset="-128"/>
                          <a:ea typeface="BIZ UDPゴシック" panose="020B0400000000000000" pitchFamily="50" charset="-128"/>
                        </a:rPr>
                        <a:t>Ⅳ</a:t>
                      </a:r>
                      <a:r>
                        <a:rPr kumimoji="1" lang="ja-JP" altLang="en-US" sz="1050" b="1" dirty="0">
                          <a:latin typeface="BIZ UDPゴシック" panose="020B0400000000000000" pitchFamily="50" charset="-128"/>
                          <a:ea typeface="BIZ UDPゴシック" panose="020B0400000000000000" pitchFamily="50" charset="-128"/>
                        </a:rPr>
                        <a:t>．法令の遵守など</a:t>
                      </a:r>
                    </a:p>
                  </a:txBody>
                  <a:tcPr marT="72000" marB="72000"/>
                </a:tc>
                <a:tc>
                  <a:txBody>
                    <a:bodyPr/>
                    <a:lstStyle/>
                    <a:p>
                      <a:r>
                        <a:rPr kumimoji="1" lang="ja-JP" altLang="en-US" sz="1050" dirty="0">
                          <a:latin typeface="BIZ UDPゴシック" panose="020B0400000000000000" pitchFamily="50" charset="-128"/>
                          <a:ea typeface="BIZ UDPゴシック" panose="020B0400000000000000" pitchFamily="50" charset="-128"/>
                        </a:rPr>
                        <a:t>法令の遵守</a:t>
                      </a:r>
                      <a:r>
                        <a:rPr kumimoji="1" lang="en-US" altLang="ja-JP" sz="1050" dirty="0">
                          <a:latin typeface="BIZ UDPゴシック" panose="020B0400000000000000" pitchFamily="50" charset="-128"/>
                          <a:ea typeface="BIZ UDPゴシック" panose="020B0400000000000000" pitchFamily="50" charset="-128"/>
                        </a:rPr>
                        <a:t> / </a:t>
                      </a:r>
                      <a:r>
                        <a:rPr kumimoji="1" lang="ja-JP" altLang="en-US" sz="1050" dirty="0">
                          <a:latin typeface="BIZ UDPゴシック" panose="020B0400000000000000" pitchFamily="50" charset="-128"/>
                          <a:ea typeface="BIZ UDPゴシック" panose="020B0400000000000000" pitchFamily="50" charset="-128"/>
                        </a:rPr>
                        <a:t>差別の排除 </a:t>
                      </a: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利益相反</a:t>
                      </a:r>
                    </a:p>
                  </a:txBody>
                  <a:tcPr marT="72000" marB="72000"/>
                </a:tc>
                <a:extLst>
                  <a:ext uri="{0D108BD9-81ED-4DB2-BD59-A6C34878D82A}">
                    <a16:rowId xmlns:a16="http://schemas.microsoft.com/office/drawing/2014/main" val="926896906"/>
                  </a:ext>
                </a:extLst>
              </a:tr>
            </a:tbl>
          </a:graphicData>
        </a:graphic>
      </p:graphicFrame>
    </p:spTree>
    <p:extLst>
      <p:ext uri="{BB962C8B-B14F-4D97-AF65-F5344CB8AC3E}">
        <p14:creationId xmlns:p14="http://schemas.microsoft.com/office/powerpoint/2010/main" val="266866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58837-55AF-CCB3-C0EE-0416971856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B98260-A5D9-5645-413A-0410B5F0A7E9}"/>
              </a:ext>
            </a:extLst>
          </p:cNvPr>
          <p:cNvSpPr>
            <a:spLocks noGrp="1"/>
          </p:cNvSpPr>
          <p:nvPr>
            <p:ph type="sldNum" sz="quarter" idx="12"/>
          </p:nvPr>
        </p:nvSpPr>
        <p:spPr>
          <a:xfrm>
            <a:off x="9448800" y="6500494"/>
            <a:ext cx="2743200" cy="347780"/>
          </a:xfrm>
        </p:spPr>
        <p:txBody>
          <a:bodyPr/>
          <a:lstStyle/>
          <a:p>
            <a:fld id="{16BB9C2D-C3C8-4FA1-A4EC-65CAF1B033D9}" type="slidenum">
              <a:rPr kumimoji="1" lang="ja-JP" altLang="en-US" smtClean="0">
                <a:solidFill>
                  <a:schemeClr val="bg1">
                    <a:lumMod val="65000"/>
                  </a:schemeClr>
                </a:solidFill>
              </a:rPr>
              <a:t>9</a:t>
            </a:fld>
            <a:endParaRPr kumimoji="1" lang="ja-JP" altLang="en-US" dirty="0">
              <a:solidFill>
                <a:schemeClr val="bg1">
                  <a:lumMod val="65000"/>
                </a:schemeClr>
              </a:solidFill>
            </a:endParaRPr>
          </a:p>
        </p:txBody>
      </p:sp>
      <p:sp>
        <p:nvSpPr>
          <p:cNvPr id="10" name="四角形: 角を丸くする 9">
            <a:extLst>
              <a:ext uri="{FF2B5EF4-FFF2-40B4-BE49-F238E27FC236}">
                <a16:creationId xmlns:a16="http://schemas.microsoft.com/office/drawing/2014/main" id="{332D16CC-413F-995D-933D-B4695798666B}"/>
              </a:ext>
            </a:extLst>
          </p:cNvPr>
          <p:cNvSpPr/>
          <p:nvPr/>
        </p:nvSpPr>
        <p:spPr>
          <a:xfrm>
            <a:off x="3163546" y="1149521"/>
            <a:ext cx="8753094" cy="5548275"/>
          </a:xfrm>
          <a:prstGeom prst="roundRect">
            <a:avLst>
              <a:gd name="adj" fmla="val 3724"/>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テキスト ボックス 12">
            <a:extLst>
              <a:ext uri="{FF2B5EF4-FFF2-40B4-BE49-F238E27FC236}">
                <a16:creationId xmlns:a16="http://schemas.microsoft.com/office/drawing/2014/main" id="{D27ADDFA-E6D1-70E7-744A-317362E074A9}"/>
              </a:ext>
            </a:extLst>
          </p:cNvPr>
          <p:cNvSpPr txBox="1"/>
          <p:nvPr/>
        </p:nvSpPr>
        <p:spPr>
          <a:xfrm>
            <a:off x="5863227" y="2257801"/>
            <a:ext cx="2062837" cy="1323439"/>
          </a:xfrm>
          <a:prstGeom prst="rect">
            <a:avLst/>
          </a:prstGeom>
          <a:noFill/>
        </p:spPr>
        <p:txBody>
          <a:bodyPr wrap="square" rtlCol="0">
            <a:spAutoFit/>
          </a:bodyPr>
          <a:lstStyle/>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戦後のニュルンベルク裁判を契機として提示された、人を対象とする医学研究における</a:t>
            </a:r>
            <a:r>
              <a:rPr lang="en-US" altLang="ja-JP" sz="800" dirty="0">
                <a:latin typeface="BIZ UDPゴシック" panose="020B0400000000000000" pitchFamily="50" charset="-128"/>
                <a:ea typeface="BIZ UDPゴシック" panose="020B0400000000000000" pitchFamily="50" charset="-128"/>
              </a:rPr>
              <a:t>10</a:t>
            </a:r>
            <a:r>
              <a:rPr lang="ja-JP" altLang="en-US" sz="800" dirty="0">
                <a:latin typeface="BIZ UDPゴシック" panose="020B0400000000000000" pitchFamily="50" charset="-128"/>
                <a:ea typeface="BIZ UDPゴシック" panose="020B0400000000000000" pitchFamily="50" charset="-128"/>
              </a:rPr>
              <a:t>の倫理原則</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自発的な同意（</a:t>
            </a:r>
            <a:r>
              <a:rPr lang="en-US" altLang="ja-JP" sz="800" dirty="0">
                <a:latin typeface="BIZ UDPゴシック" panose="020B0400000000000000" pitchFamily="50" charset="-128"/>
                <a:ea typeface="BIZ UDPゴシック" panose="020B0400000000000000" pitchFamily="50" charset="-128"/>
              </a:rPr>
              <a:t>informed consent</a:t>
            </a:r>
            <a:r>
              <a:rPr lang="ja-JP" altLang="en-US" sz="800" dirty="0">
                <a:latin typeface="BIZ UDPゴシック" panose="020B0400000000000000" pitchFamily="50" charset="-128"/>
                <a:ea typeface="BIZ UDPゴシック" panose="020B0400000000000000" pitchFamily="50" charset="-128"/>
              </a:rPr>
              <a:t>）を必須の原則とし、科学的妥当性の必要性・リスクベネフィットバランス・研究中止の権利などを含む。</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非治療的な人体実験が対象であり、新しい治療法を開発する目的で行われるような臨床研究を対象としていない。</a:t>
            </a:r>
          </a:p>
        </p:txBody>
      </p:sp>
      <p:grpSp>
        <p:nvGrpSpPr>
          <p:cNvPr id="26" name="グループ化 25">
            <a:extLst>
              <a:ext uri="{FF2B5EF4-FFF2-40B4-BE49-F238E27FC236}">
                <a16:creationId xmlns:a16="http://schemas.microsoft.com/office/drawing/2014/main" id="{15335745-3EF3-203F-A1BF-2CAD60731AA1}"/>
              </a:ext>
            </a:extLst>
          </p:cNvPr>
          <p:cNvGrpSpPr/>
          <p:nvPr/>
        </p:nvGrpSpPr>
        <p:grpSpPr>
          <a:xfrm>
            <a:off x="3138014" y="271689"/>
            <a:ext cx="8768236" cy="813186"/>
            <a:chOff x="7683571" y="189000"/>
            <a:chExt cx="4320000" cy="6545139"/>
          </a:xfrm>
          <a:solidFill>
            <a:schemeClr val="accent3"/>
          </a:solidFill>
        </p:grpSpPr>
        <p:sp>
          <p:nvSpPr>
            <p:cNvPr id="27" name="四角形: 角を丸くする 26">
              <a:extLst>
                <a:ext uri="{FF2B5EF4-FFF2-40B4-BE49-F238E27FC236}">
                  <a16:creationId xmlns:a16="http://schemas.microsoft.com/office/drawing/2014/main" id="{B73BD5BE-2F4D-9242-16E3-1248391A8BEC}"/>
                </a:ext>
              </a:extLst>
            </p:cNvPr>
            <p:cNvSpPr/>
            <p:nvPr/>
          </p:nvSpPr>
          <p:spPr>
            <a:xfrm>
              <a:off x="7683571" y="189000"/>
              <a:ext cx="4320000" cy="6545139"/>
            </a:xfrm>
            <a:prstGeom prst="roundRect">
              <a:avLst>
                <a:gd name="adj" fmla="val 1750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AFA5B6F0-8564-C96C-43B8-F9E2ADB339F4}"/>
                </a:ext>
              </a:extLst>
            </p:cNvPr>
            <p:cNvSpPr/>
            <p:nvPr/>
          </p:nvSpPr>
          <p:spPr>
            <a:xfrm>
              <a:off x="7738029" y="822566"/>
              <a:ext cx="4213922" cy="5338260"/>
            </a:xfrm>
            <a:prstGeom prst="roundRect">
              <a:avLst>
                <a:gd name="adj" fmla="val 19177"/>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研究自体が備えるべき要件としての「研究」の倫理</a:t>
              </a:r>
            </a:p>
          </p:txBody>
        </p:sp>
      </p:grpSp>
      <p:sp>
        <p:nvSpPr>
          <p:cNvPr id="21" name="テキスト ボックス 20">
            <a:extLst>
              <a:ext uri="{FF2B5EF4-FFF2-40B4-BE49-F238E27FC236}">
                <a16:creationId xmlns:a16="http://schemas.microsoft.com/office/drawing/2014/main" id="{28AB6AA5-7546-AA74-5C46-5B46D11B4D28}"/>
              </a:ext>
            </a:extLst>
          </p:cNvPr>
          <p:cNvSpPr txBox="1"/>
          <p:nvPr/>
        </p:nvSpPr>
        <p:spPr>
          <a:xfrm>
            <a:off x="11335439" y="3967221"/>
            <a:ext cx="497225"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現在</a:t>
            </a:r>
          </a:p>
        </p:txBody>
      </p:sp>
      <p:sp>
        <p:nvSpPr>
          <p:cNvPr id="33" name="テキスト ボックス 32">
            <a:extLst>
              <a:ext uri="{FF2B5EF4-FFF2-40B4-BE49-F238E27FC236}">
                <a16:creationId xmlns:a16="http://schemas.microsoft.com/office/drawing/2014/main" id="{6F523D85-E951-786B-43BF-655964BC40D0}"/>
              </a:ext>
            </a:extLst>
          </p:cNvPr>
          <p:cNvSpPr txBox="1"/>
          <p:nvPr/>
        </p:nvSpPr>
        <p:spPr>
          <a:xfrm>
            <a:off x="4108448" y="2273141"/>
            <a:ext cx="1404356" cy="584775"/>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800" dirty="0">
                <a:latin typeface="BIZ UDPゴシック" panose="020B0400000000000000" pitchFamily="50" charset="-128"/>
                <a:ea typeface="BIZ UDPゴシック" panose="020B0400000000000000" pitchFamily="50" charset="-128"/>
              </a:rPr>
              <a:t>ドイツ</a:t>
            </a:r>
            <a:r>
              <a:rPr lang="ja-JP" altLang="en-US"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ナチス人体実験</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日本：九大医学部生体解剖、陸軍</a:t>
            </a:r>
            <a:r>
              <a:rPr lang="en-US" altLang="ja-JP" sz="800" dirty="0">
                <a:latin typeface="BIZ UDPゴシック" panose="020B0400000000000000" pitchFamily="50" charset="-128"/>
                <a:ea typeface="BIZ UDPゴシック" panose="020B0400000000000000" pitchFamily="50" charset="-128"/>
              </a:rPr>
              <a:t>731</a:t>
            </a:r>
            <a:r>
              <a:rPr lang="ja-JP" altLang="en-US" sz="800" dirty="0">
                <a:latin typeface="BIZ UDPゴシック" panose="020B0400000000000000" pitchFamily="50" charset="-128"/>
                <a:ea typeface="BIZ UDPゴシック" panose="020B0400000000000000" pitchFamily="50" charset="-128"/>
              </a:rPr>
              <a:t>部隊人体実験</a:t>
            </a:r>
          </a:p>
        </p:txBody>
      </p:sp>
      <p:grpSp>
        <p:nvGrpSpPr>
          <p:cNvPr id="59" name="グループ化 58">
            <a:extLst>
              <a:ext uri="{FF2B5EF4-FFF2-40B4-BE49-F238E27FC236}">
                <a16:creationId xmlns:a16="http://schemas.microsoft.com/office/drawing/2014/main" id="{A97C58E6-C93D-BBC8-871A-7EC823878733}"/>
              </a:ext>
            </a:extLst>
          </p:cNvPr>
          <p:cNvGrpSpPr/>
          <p:nvPr/>
        </p:nvGrpSpPr>
        <p:grpSpPr>
          <a:xfrm>
            <a:off x="3360595" y="3881444"/>
            <a:ext cx="6933386" cy="404603"/>
            <a:chOff x="3544781" y="3767170"/>
            <a:chExt cx="6933386" cy="404603"/>
          </a:xfrm>
        </p:grpSpPr>
        <p:sp>
          <p:nvSpPr>
            <p:cNvPr id="50" name="四角形: 角を丸くする 49">
              <a:extLst>
                <a:ext uri="{FF2B5EF4-FFF2-40B4-BE49-F238E27FC236}">
                  <a16:creationId xmlns:a16="http://schemas.microsoft.com/office/drawing/2014/main" id="{056AFD46-E4AD-CA24-912E-7EC9BF9F2897}"/>
                </a:ext>
              </a:extLst>
            </p:cNvPr>
            <p:cNvSpPr/>
            <p:nvPr/>
          </p:nvSpPr>
          <p:spPr>
            <a:xfrm>
              <a:off x="3544781" y="3772273"/>
              <a:ext cx="644618" cy="397616"/>
            </a:xfrm>
            <a:prstGeom prst="roundRect">
              <a:avLst>
                <a:gd name="adj" fmla="val 50000"/>
              </a:avLst>
            </a:prstGeom>
            <a:solidFill>
              <a:srgbClr val="204513"/>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36F0BBEA-062B-25BE-19FA-C69E5D2B7B18}"/>
                </a:ext>
              </a:extLst>
            </p:cNvPr>
            <p:cNvSpPr/>
            <p:nvPr/>
          </p:nvSpPr>
          <p:spPr>
            <a:xfrm>
              <a:off x="3733706" y="3769779"/>
              <a:ext cx="1106036" cy="400110"/>
            </a:xfrm>
            <a:prstGeom prst="rect">
              <a:avLst/>
            </a:prstGeom>
            <a:solidFill>
              <a:srgbClr val="204513"/>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00" b="1" dirty="0">
                  <a:latin typeface="BIZ UDPゴシック" panose="020B0400000000000000" pitchFamily="50" charset="-128"/>
                  <a:ea typeface="BIZ UDPゴシック" panose="020B0400000000000000" pitchFamily="50" charset="-128"/>
                </a:rPr>
                <a:t>第二次世界大戦中</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4DCA71D4-9F55-EAD2-2D30-DE102DFD2156}"/>
                </a:ext>
              </a:extLst>
            </p:cNvPr>
            <p:cNvSpPr/>
            <p:nvPr/>
          </p:nvSpPr>
          <p:spPr>
            <a:xfrm>
              <a:off x="4877395" y="3769779"/>
              <a:ext cx="562136" cy="400110"/>
            </a:xfrm>
            <a:prstGeom prst="rect">
              <a:avLst/>
            </a:prstGeom>
            <a:solidFill>
              <a:srgbClr val="377521"/>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latin typeface="BIZ UDPゴシック" panose="020B0400000000000000" pitchFamily="50" charset="-128"/>
                  <a:ea typeface="BIZ UDPゴシック" panose="020B0400000000000000" pitchFamily="50" charset="-128"/>
                </a:rPr>
                <a:t>戦 後</a:t>
              </a:r>
            </a:p>
          </p:txBody>
        </p:sp>
        <p:sp>
          <p:nvSpPr>
            <p:cNvPr id="53" name="正方形/長方形 52">
              <a:extLst>
                <a:ext uri="{FF2B5EF4-FFF2-40B4-BE49-F238E27FC236}">
                  <a16:creationId xmlns:a16="http://schemas.microsoft.com/office/drawing/2014/main" id="{0534B233-ED1A-D2E9-A732-8FCB6218511E}"/>
                </a:ext>
              </a:extLst>
            </p:cNvPr>
            <p:cNvSpPr/>
            <p:nvPr/>
          </p:nvSpPr>
          <p:spPr>
            <a:xfrm>
              <a:off x="5471119" y="3769779"/>
              <a:ext cx="1143890" cy="400110"/>
            </a:xfrm>
            <a:prstGeom prst="rect">
              <a:avLst/>
            </a:prstGeom>
            <a:solidFill>
              <a:srgbClr val="2F912F"/>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BIZ UDPゴシック" panose="020B0400000000000000" pitchFamily="50" charset="-128"/>
                  <a:ea typeface="BIZ UDPゴシック" panose="020B0400000000000000" pitchFamily="50" charset="-128"/>
                </a:rPr>
                <a:t>1947</a:t>
              </a:r>
              <a:r>
                <a:rPr kumimoji="1" lang="ja-JP" altLang="en-US" sz="1100" b="1" dirty="0">
                  <a:latin typeface="BIZ UDPゴシック" panose="020B0400000000000000" pitchFamily="50" charset="-128"/>
                  <a:ea typeface="BIZ UDPゴシック" panose="020B0400000000000000" pitchFamily="50" charset="-128"/>
                </a:rPr>
                <a:t>年</a:t>
              </a:r>
            </a:p>
          </p:txBody>
        </p:sp>
        <p:sp>
          <p:nvSpPr>
            <p:cNvPr id="54" name="正方形/長方形 53">
              <a:extLst>
                <a:ext uri="{FF2B5EF4-FFF2-40B4-BE49-F238E27FC236}">
                  <a16:creationId xmlns:a16="http://schemas.microsoft.com/office/drawing/2014/main" id="{0A65E7AE-BE81-C481-90E9-8032B1277B5F}"/>
                </a:ext>
              </a:extLst>
            </p:cNvPr>
            <p:cNvSpPr/>
            <p:nvPr/>
          </p:nvSpPr>
          <p:spPr>
            <a:xfrm>
              <a:off x="6646597" y="3769779"/>
              <a:ext cx="1143890" cy="400110"/>
            </a:xfrm>
            <a:prstGeom prst="rect">
              <a:avLst/>
            </a:prstGeom>
            <a:solidFill>
              <a:srgbClr val="4CA62C"/>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BIZ UDPゴシック" panose="020B0400000000000000" pitchFamily="50" charset="-128"/>
                  <a:ea typeface="BIZ UDPゴシック" panose="020B0400000000000000" pitchFamily="50" charset="-128"/>
                </a:rPr>
                <a:t>1964</a:t>
              </a:r>
              <a:r>
                <a:rPr kumimoji="1" lang="ja-JP" altLang="en-US" sz="1100" b="1" dirty="0">
                  <a:latin typeface="BIZ UDPゴシック" panose="020B0400000000000000" pitchFamily="50" charset="-128"/>
                  <a:ea typeface="BIZ UDPゴシック" panose="020B0400000000000000" pitchFamily="50" charset="-128"/>
                </a:rPr>
                <a:t>年</a:t>
              </a:r>
            </a:p>
          </p:txBody>
        </p:sp>
        <p:sp>
          <p:nvSpPr>
            <p:cNvPr id="55" name="正方形/長方形 54">
              <a:extLst>
                <a:ext uri="{FF2B5EF4-FFF2-40B4-BE49-F238E27FC236}">
                  <a16:creationId xmlns:a16="http://schemas.microsoft.com/office/drawing/2014/main" id="{46DC3F00-2065-0611-2EE8-EA796BBD8EEC}"/>
                </a:ext>
              </a:extLst>
            </p:cNvPr>
            <p:cNvSpPr/>
            <p:nvPr/>
          </p:nvSpPr>
          <p:spPr>
            <a:xfrm>
              <a:off x="7816141" y="3767170"/>
              <a:ext cx="1468959" cy="400110"/>
            </a:xfrm>
            <a:prstGeom prst="rect">
              <a:avLst/>
            </a:prstGeom>
            <a:solidFill>
              <a:srgbClr val="3CB63C"/>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BIZ UDPゴシック" panose="020B0400000000000000" pitchFamily="50" charset="-128"/>
                  <a:ea typeface="BIZ UDPゴシック" panose="020B0400000000000000" pitchFamily="50" charset="-128"/>
                </a:rPr>
                <a:t>1979</a:t>
              </a:r>
              <a:r>
                <a:rPr kumimoji="1" lang="ja-JP" altLang="en-US" sz="1100" b="1" dirty="0">
                  <a:latin typeface="BIZ UDPゴシック" panose="020B0400000000000000" pitchFamily="50" charset="-128"/>
                  <a:ea typeface="BIZ UDPゴシック" panose="020B0400000000000000" pitchFamily="50" charset="-128"/>
                </a:rPr>
                <a:t>年</a:t>
              </a:r>
            </a:p>
          </p:txBody>
        </p:sp>
        <p:sp>
          <p:nvSpPr>
            <p:cNvPr id="57" name="正方形/長方形 56">
              <a:extLst>
                <a:ext uri="{FF2B5EF4-FFF2-40B4-BE49-F238E27FC236}">
                  <a16:creationId xmlns:a16="http://schemas.microsoft.com/office/drawing/2014/main" id="{F19D0CD8-FA50-C458-A77E-19646350D6E5}"/>
                </a:ext>
              </a:extLst>
            </p:cNvPr>
            <p:cNvSpPr/>
            <p:nvPr/>
          </p:nvSpPr>
          <p:spPr>
            <a:xfrm>
              <a:off x="9321987" y="3771663"/>
              <a:ext cx="1156180" cy="400110"/>
            </a:xfrm>
            <a:prstGeom prst="rect">
              <a:avLst/>
            </a:prstGeom>
            <a:solidFill>
              <a:srgbClr val="5BC535"/>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BIZ UDPゴシック" panose="020B0400000000000000" pitchFamily="50" charset="-128"/>
                  <a:ea typeface="BIZ UDPゴシック" panose="020B0400000000000000" pitchFamily="50" charset="-128"/>
                </a:rPr>
                <a:t>1982</a:t>
              </a:r>
              <a:r>
                <a:rPr kumimoji="1" lang="ja-JP" altLang="en-US" sz="1100" b="1" dirty="0">
                  <a:latin typeface="BIZ UDPゴシック" panose="020B0400000000000000" pitchFamily="50" charset="-128"/>
                  <a:ea typeface="BIZ UDPゴシック" panose="020B0400000000000000" pitchFamily="50" charset="-128"/>
                </a:rPr>
                <a:t>年</a:t>
              </a:r>
            </a:p>
          </p:txBody>
        </p:sp>
      </p:grpSp>
      <p:sp>
        <p:nvSpPr>
          <p:cNvPr id="60" name="二等辺三角形 59">
            <a:extLst>
              <a:ext uri="{FF2B5EF4-FFF2-40B4-BE49-F238E27FC236}">
                <a16:creationId xmlns:a16="http://schemas.microsoft.com/office/drawing/2014/main" id="{10328760-77A3-0737-591A-366D6A38444D}"/>
              </a:ext>
            </a:extLst>
          </p:cNvPr>
          <p:cNvSpPr/>
          <p:nvPr/>
        </p:nvSpPr>
        <p:spPr>
          <a:xfrm rot="5400000">
            <a:off x="10569069" y="3609728"/>
            <a:ext cx="400112" cy="950288"/>
          </a:xfrm>
          <a:prstGeom prst="triangle">
            <a:avLst/>
          </a:prstGeom>
          <a:solidFill>
            <a:srgbClr val="5BC5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コネクタ 66">
            <a:extLst>
              <a:ext uri="{FF2B5EF4-FFF2-40B4-BE49-F238E27FC236}">
                <a16:creationId xmlns:a16="http://schemas.microsoft.com/office/drawing/2014/main" id="{C250D919-E0D5-3050-03C9-B91E5EC57657}"/>
              </a:ext>
            </a:extLst>
          </p:cNvPr>
          <p:cNvCxnSpPr>
            <a:cxnSpLocks/>
            <a:stCxn id="52" idx="2"/>
          </p:cNvCxnSpPr>
          <p:nvPr/>
        </p:nvCxnSpPr>
        <p:spPr>
          <a:xfrm flipH="1">
            <a:off x="4974276" y="4284163"/>
            <a:ext cx="1" cy="1878455"/>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70" name="四角形: 角を丸くする 69">
            <a:extLst>
              <a:ext uri="{FF2B5EF4-FFF2-40B4-BE49-F238E27FC236}">
                <a16:creationId xmlns:a16="http://schemas.microsoft.com/office/drawing/2014/main" id="{E10F9ECB-3B94-43B5-A6E9-9664D2FDE58B}"/>
              </a:ext>
            </a:extLst>
          </p:cNvPr>
          <p:cNvSpPr/>
          <p:nvPr/>
        </p:nvSpPr>
        <p:spPr>
          <a:xfrm>
            <a:off x="4824125" y="6165036"/>
            <a:ext cx="1474894" cy="337776"/>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BIZ UDPゴシック" panose="020B0400000000000000" pitchFamily="50" charset="-128"/>
                <a:ea typeface="BIZ UDPゴシック" panose="020B0400000000000000" pitchFamily="50" charset="-128"/>
              </a:rPr>
              <a:t>ニュルンベルク裁判</a:t>
            </a:r>
          </a:p>
        </p:txBody>
      </p:sp>
      <p:cxnSp>
        <p:nvCxnSpPr>
          <p:cNvPr id="72" name="直線コネクタ 71">
            <a:extLst>
              <a:ext uri="{FF2B5EF4-FFF2-40B4-BE49-F238E27FC236}">
                <a16:creationId xmlns:a16="http://schemas.microsoft.com/office/drawing/2014/main" id="{15985B3A-DD70-47D3-CFF0-F5EF019D10FD}"/>
              </a:ext>
            </a:extLst>
          </p:cNvPr>
          <p:cNvCxnSpPr>
            <a:cxnSpLocks/>
            <a:endCxn id="53" idx="0"/>
          </p:cNvCxnSpPr>
          <p:nvPr/>
        </p:nvCxnSpPr>
        <p:spPr>
          <a:xfrm>
            <a:off x="5852943" y="2237522"/>
            <a:ext cx="5935" cy="1646531"/>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75" name="四角形: 角を丸くする 74">
            <a:extLst>
              <a:ext uri="{FF2B5EF4-FFF2-40B4-BE49-F238E27FC236}">
                <a16:creationId xmlns:a16="http://schemas.microsoft.com/office/drawing/2014/main" id="{4F6E98FB-3529-5362-57B0-F8D44AF26BAD}"/>
              </a:ext>
            </a:extLst>
          </p:cNvPr>
          <p:cNvSpPr/>
          <p:nvPr/>
        </p:nvSpPr>
        <p:spPr>
          <a:xfrm>
            <a:off x="5688811" y="1935534"/>
            <a:ext cx="1474894" cy="337776"/>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BIZ UDPゴシック" panose="020B0400000000000000" pitchFamily="50" charset="-128"/>
                <a:ea typeface="BIZ UDPゴシック" panose="020B0400000000000000" pitchFamily="50" charset="-128"/>
              </a:rPr>
              <a:t>ニュルンベルク綱領</a:t>
            </a:r>
          </a:p>
        </p:txBody>
      </p:sp>
      <p:cxnSp>
        <p:nvCxnSpPr>
          <p:cNvPr id="3" name="直線コネクタ 2">
            <a:extLst>
              <a:ext uri="{FF2B5EF4-FFF2-40B4-BE49-F238E27FC236}">
                <a16:creationId xmlns:a16="http://schemas.microsoft.com/office/drawing/2014/main" id="{7E158D0D-B383-304F-63C9-65EA6E8CE559}"/>
              </a:ext>
            </a:extLst>
          </p:cNvPr>
          <p:cNvCxnSpPr>
            <a:cxnSpLocks/>
            <a:stCxn id="54" idx="2"/>
          </p:cNvCxnSpPr>
          <p:nvPr/>
        </p:nvCxnSpPr>
        <p:spPr>
          <a:xfrm>
            <a:off x="7034356" y="4284163"/>
            <a:ext cx="0" cy="1878455"/>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7" name="四角形: 角を丸くする 6">
            <a:extLst>
              <a:ext uri="{FF2B5EF4-FFF2-40B4-BE49-F238E27FC236}">
                <a16:creationId xmlns:a16="http://schemas.microsoft.com/office/drawing/2014/main" id="{40B144FD-860D-57D8-2BC7-9225EC93E2CD}"/>
              </a:ext>
            </a:extLst>
          </p:cNvPr>
          <p:cNvSpPr/>
          <p:nvPr/>
        </p:nvSpPr>
        <p:spPr>
          <a:xfrm>
            <a:off x="6889943" y="6165126"/>
            <a:ext cx="1474894" cy="337776"/>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BIZ UDPゴシック" panose="020B0400000000000000" pitchFamily="50" charset="-128"/>
                <a:ea typeface="BIZ UDPゴシック" panose="020B0400000000000000" pitchFamily="50" charset="-128"/>
              </a:rPr>
              <a:t>ヘルシンキ宣言</a:t>
            </a:r>
          </a:p>
        </p:txBody>
      </p:sp>
      <p:sp>
        <p:nvSpPr>
          <p:cNvPr id="12" name="テキスト ボックス 11">
            <a:extLst>
              <a:ext uri="{FF2B5EF4-FFF2-40B4-BE49-F238E27FC236}">
                <a16:creationId xmlns:a16="http://schemas.microsoft.com/office/drawing/2014/main" id="{D0CFAA75-6399-F801-E0A6-02ED44965E82}"/>
              </a:ext>
            </a:extLst>
          </p:cNvPr>
          <p:cNvSpPr txBox="1"/>
          <p:nvPr/>
        </p:nvSpPr>
        <p:spPr>
          <a:xfrm>
            <a:off x="7038575" y="4500541"/>
            <a:ext cx="2216748" cy="1738938"/>
          </a:xfrm>
          <a:prstGeom prst="rect">
            <a:avLst/>
          </a:prstGeom>
          <a:noFill/>
        </p:spPr>
        <p:txBody>
          <a:bodyPr wrap="square" rtlCol="0">
            <a:spAutoFit/>
          </a:bodyPr>
          <a:lstStyle/>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ニュルンベルク綱領を基盤とし、人を対象とする医学研究の倫理原則を示した国際的指針として、世界医師会（</a:t>
            </a:r>
            <a:r>
              <a:rPr lang="en-US" altLang="ja-JP" sz="800" dirty="0">
                <a:latin typeface="BIZ UDPゴシック" panose="020B0400000000000000" pitchFamily="50" charset="-128"/>
                <a:ea typeface="BIZ UDPゴシック" panose="020B0400000000000000" pitchFamily="50" charset="-128"/>
              </a:rPr>
              <a:t>WMA</a:t>
            </a:r>
            <a:r>
              <a:rPr lang="ja-JP" altLang="en-US" sz="800" dirty="0">
                <a:latin typeface="BIZ UDPゴシック" panose="020B0400000000000000" pitchFamily="50" charset="-128"/>
                <a:ea typeface="BIZ UDPゴシック" panose="020B0400000000000000" pitchFamily="50" charset="-128"/>
              </a:rPr>
              <a:t>）総会で採択</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研究者の責務、被験者保護、インフォームド・コンセントなどの具体的基準を定めた。</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世界各国や組織の研究倫理指針の基礎とされている。</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不定期に改訂が行われており、これまでに</a:t>
            </a:r>
            <a:r>
              <a:rPr lang="en-US" altLang="ja-JP" sz="800" dirty="0">
                <a:latin typeface="BIZ UDPゴシック" panose="020B0400000000000000" pitchFamily="50" charset="-128"/>
                <a:ea typeface="BIZ UDPゴシック" panose="020B0400000000000000" pitchFamily="50" charset="-128"/>
              </a:rPr>
              <a:t>10</a:t>
            </a:r>
            <a:r>
              <a:rPr lang="ja-JP" altLang="en-US" sz="800" dirty="0">
                <a:latin typeface="BIZ UDPゴシック" panose="020B0400000000000000" pitchFamily="50" charset="-128"/>
                <a:ea typeface="BIZ UDPゴシック" panose="020B0400000000000000" pitchFamily="50" charset="-128"/>
              </a:rPr>
              <a:t>回改訂されている。</a:t>
            </a:r>
            <a:endParaRPr lang="en-US" altLang="ja-JP" sz="800" dirty="0">
              <a:latin typeface="BIZ UDPゴシック" panose="020B0400000000000000" pitchFamily="50" charset="-128"/>
              <a:ea typeface="BIZ UDPゴシック" panose="020B0400000000000000" pitchFamily="50" charset="-128"/>
            </a:endParaRPr>
          </a:p>
          <a:p>
            <a:endParaRPr lang="en-US" altLang="ja-JP" sz="300" dirty="0">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全文：日本医師会サイト ➤ </a:t>
            </a:r>
            <a:endParaRPr lang="en-US" altLang="ja-JP" sz="600" dirty="0">
              <a:latin typeface="BIZ UDPゴシック" panose="020B0400000000000000" pitchFamily="50" charset="-128"/>
              <a:ea typeface="BIZ UDPゴシック" panose="020B0400000000000000" pitchFamily="50" charset="-128"/>
            </a:endParaRPr>
          </a:p>
          <a:p>
            <a:r>
              <a:rPr lang="en-US" altLang="ja-JP" sz="600" dirty="0">
                <a:latin typeface="BIZ UDPゴシック" panose="020B0400000000000000" pitchFamily="50" charset="-128"/>
                <a:ea typeface="BIZ UDPゴシック" panose="020B0400000000000000" pitchFamily="50" charset="-128"/>
                <a:hlinkClick r:id="rId2"/>
              </a:rPr>
              <a:t>https://www.med.or.jp/doctor/international/wma/helsinki.html</a:t>
            </a:r>
            <a:endParaRPr lang="en-US" altLang="ja-JP" sz="600" dirty="0">
              <a:latin typeface="BIZ UDPゴシック" panose="020B0400000000000000" pitchFamily="50" charset="-128"/>
              <a:ea typeface="BIZ UDPゴシック" panose="020B0400000000000000" pitchFamily="50" charset="-128"/>
            </a:endParaRPr>
          </a:p>
          <a:p>
            <a:endParaRPr lang="ja-JP" altLang="en-US" sz="600" dirty="0">
              <a:latin typeface="BIZ UDPゴシック" panose="020B0400000000000000" pitchFamily="50" charset="-128"/>
              <a:ea typeface="BIZ UDPゴシック" panose="020B0400000000000000" pitchFamily="50" charset="-128"/>
            </a:endParaRPr>
          </a:p>
        </p:txBody>
      </p:sp>
      <p:cxnSp>
        <p:nvCxnSpPr>
          <p:cNvPr id="20" name="直線コネクタ 19">
            <a:extLst>
              <a:ext uri="{FF2B5EF4-FFF2-40B4-BE49-F238E27FC236}">
                <a16:creationId xmlns:a16="http://schemas.microsoft.com/office/drawing/2014/main" id="{2A964F8F-932A-18EC-825C-B7957D74AE09}"/>
              </a:ext>
            </a:extLst>
          </p:cNvPr>
          <p:cNvCxnSpPr>
            <a:cxnSpLocks/>
            <a:endCxn id="55" idx="0"/>
          </p:cNvCxnSpPr>
          <p:nvPr/>
        </p:nvCxnSpPr>
        <p:spPr>
          <a:xfrm>
            <a:off x="8364837" y="2267522"/>
            <a:ext cx="1598" cy="1613922"/>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22" name="四角形: 角を丸くする 21">
            <a:extLst>
              <a:ext uri="{FF2B5EF4-FFF2-40B4-BE49-F238E27FC236}">
                <a16:creationId xmlns:a16="http://schemas.microsoft.com/office/drawing/2014/main" id="{98EC8967-1E26-8AD2-AD54-987BCC34AE88}"/>
              </a:ext>
            </a:extLst>
          </p:cNvPr>
          <p:cNvSpPr/>
          <p:nvPr/>
        </p:nvSpPr>
        <p:spPr>
          <a:xfrm>
            <a:off x="8229155" y="1929746"/>
            <a:ext cx="1474894" cy="337776"/>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BIZ UDPゴシック" panose="020B0400000000000000" pitchFamily="50" charset="-128"/>
                <a:ea typeface="BIZ UDPゴシック" panose="020B0400000000000000" pitchFamily="50" charset="-128"/>
              </a:rPr>
              <a:t>ベルモント・レポート</a:t>
            </a:r>
          </a:p>
        </p:txBody>
      </p:sp>
      <p:sp>
        <p:nvSpPr>
          <p:cNvPr id="30" name="テキスト ボックス 29">
            <a:extLst>
              <a:ext uri="{FF2B5EF4-FFF2-40B4-BE49-F238E27FC236}">
                <a16:creationId xmlns:a16="http://schemas.microsoft.com/office/drawing/2014/main" id="{BA70C147-37DA-EDBE-6781-F7735512DCA3}"/>
              </a:ext>
            </a:extLst>
          </p:cNvPr>
          <p:cNvSpPr txBox="1"/>
          <p:nvPr/>
        </p:nvSpPr>
        <p:spPr>
          <a:xfrm>
            <a:off x="8361092" y="2256172"/>
            <a:ext cx="2028561" cy="1582999"/>
          </a:xfrm>
          <a:prstGeom prst="rect">
            <a:avLst/>
          </a:prstGeom>
          <a:noFill/>
        </p:spPr>
        <p:txBody>
          <a:bodyPr wrap="square" rtlCol="0">
            <a:spAutoFit/>
          </a:bodyPr>
          <a:lstStyle/>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正式名称は「研究対象者保護のための倫理原則および指針」</a:t>
            </a:r>
          </a:p>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タスキギー事件</a:t>
            </a:r>
            <a:r>
              <a:rPr lang="ja-JP" altLang="en-US" sz="600" dirty="0">
                <a:latin typeface="BIZ UDPゴシック" panose="020B0400000000000000" pitchFamily="50" charset="-128"/>
                <a:ea typeface="BIZ UDPゴシック" panose="020B0400000000000000" pitchFamily="50" charset="-128"/>
              </a:rPr>
              <a:t>（</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米国で梅毒患者に適切な治療を与えないまま経過を観察し続けた非倫理的な研究）</a:t>
            </a:r>
            <a:r>
              <a:rPr lang="ja-JP" altLang="en-US" sz="800" dirty="0">
                <a:latin typeface="BIZ UDPゴシック" panose="020B0400000000000000" pitchFamily="50" charset="-128"/>
                <a:ea typeface="BIZ UDPゴシック" panose="020B0400000000000000" pitchFamily="50" charset="-128"/>
              </a:rPr>
              <a:t>を受けて、米国で国家研究法が成立し、その法の下に設置された国家委員会が医学研究における倫理の基本原則と指針を示したもの</a:t>
            </a:r>
          </a:p>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倫理原則を</a:t>
            </a:r>
            <a:r>
              <a:rPr lang="en-US" altLang="ja-JP" sz="800" dirty="0">
                <a:latin typeface="BIZ UDPゴシック" panose="020B0400000000000000" pitchFamily="50" charset="-128"/>
                <a:ea typeface="BIZ UDPゴシック" panose="020B0400000000000000" pitchFamily="50" charset="-128"/>
              </a:rPr>
              <a:t>3</a:t>
            </a:r>
            <a:r>
              <a:rPr lang="ja-JP" altLang="en-US" sz="800" dirty="0">
                <a:latin typeface="BIZ UDPゴシック" panose="020B0400000000000000" pitchFamily="50" charset="-128"/>
                <a:ea typeface="BIZ UDPゴシック" panose="020B0400000000000000" pitchFamily="50" charset="-128"/>
              </a:rPr>
              <a:t>つに集約</a:t>
            </a:r>
            <a:endParaRPr lang="en-US" altLang="ja-JP" sz="800" dirty="0">
              <a:latin typeface="BIZ UDPゴシック" panose="020B0400000000000000" pitchFamily="50" charset="-128"/>
              <a:ea typeface="BIZ UDPゴシック" panose="020B0400000000000000" pitchFamily="50" charset="-128"/>
            </a:endParaRPr>
          </a:p>
          <a:p>
            <a:endParaRPr lang="en-US" altLang="ja-JP" sz="300" dirty="0">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全文：アメリカ合衆国保健福祉省（</a:t>
            </a:r>
            <a:r>
              <a:rPr lang="en-US" altLang="ja-JP" sz="600" dirty="0">
                <a:latin typeface="BIZ UDPゴシック" panose="020B0400000000000000" pitchFamily="50" charset="-128"/>
                <a:ea typeface="BIZ UDPゴシック" panose="020B0400000000000000" pitchFamily="50" charset="-128"/>
              </a:rPr>
              <a:t>HHS</a:t>
            </a:r>
            <a:r>
              <a:rPr lang="ja-JP" altLang="en-US" sz="600" dirty="0">
                <a:latin typeface="BIZ UDPゴシック" panose="020B0400000000000000" pitchFamily="50" charset="-128"/>
                <a:ea typeface="BIZ UDPゴシック" panose="020B0400000000000000" pitchFamily="50" charset="-128"/>
              </a:rPr>
              <a:t>）サイト ➤ </a:t>
            </a:r>
            <a:r>
              <a:rPr lang="en-US" altLang="ja-JP" sz="600" dirty="0">
                <a:latin typeface="BIZ UDPゴシック" panose="020B0400000000000000" pitchFamily="50" charset="-128"/>
                <a:ea typeface="BIZ UDPゴシック" panose="020B0400000000000000" pitchFamily="50" charset="-128"/>
                <a:hlinkClick r:id="rId3"/>
              </a:rPr>
              <a:t>https://www.hhs.gov/ohrp/regulations-and-policy/belmont-report/read-the-belmont-report/index.html</a:t>
            </a:r>
            <a:endParaRPr lang="ja-JP" altLang="en-US" sz="600" dirty="0">
              <a:latin typeface="BIZ UDPゴシック" panose="020B0400000000000000" pitchFamily="50" charset="-128"/>
              <a:ea typeface="BIZ UDPゴシック" panose="020B0400000000000000" pitchFamily="50" charset="-128"/>
            </a:endParaRPr>
          </a:p>
        </p:txBody>
      </p:sp>
      <p:cxnSp>
        <p:nvCxnSpPr>
          <p:cNvPr id="31" name="直線コネクタ 30">
            <a:extLst>
              <a:ext uri="{FF2B5EF4-FFF2-40B4-BE49-F238E27FC236}">
                <a16:creationId xmlns:a16="http://schemas.microsoft.com/office/drawing/2014/main" id="{9F3965AA-5114-3869-EA9F-6DE016D48434}"/>
              </a:ext>
            </a:extLst>
          </p:cNvPr>
          <p:cNvCxnSpPr>
            <a:cxnSpLocks/>
            <a:stCxn id="57" idx="2"/>
          </p:cNvCxnSpPr>
          <p:nvPr/>
        </p:nvCxnSpPr>
        <p:spPr>
          <a:xfrm>
            <a:off x="9715891" y="4286047"/>
            <a:ext cx="0" cy="1876571"/>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32" name="四角形: 角を丸くする 31">
            <a:extLst>
              <a:ext uri="{FF2B5EF4-FFF2-40B4-BE49-F238E27FC236}">
                <a16:creationId xmlns:a16="http://schemas.microsoft.com/office/drawing/2014/main" id="{CE0C3608-3038-47D0-6341-5E35FCD6696D}"/>
              </a:ext>
            </a:extLst>
          </p:cNvPr>
          <p:cNvSpPr/>
          <p:nvPr/>
        </p:nvSpPr>
        <p:spPr>
          <a:xfrm>
            <a:off x="9556534" y="6162618"/>
            <a:ext cx="1474894" cy="337776"/>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latin typeface="BIZ UDPゴシック" panose="020B0400000000000000" pitchFamily="50" charset="-128"/>
                <a:ea typeface="BIZ UDPゴシック" panose="020B0400000000000000" pitchFamily="50" charset="-128"/>
              </a:rPr>
              <a:t>CIOMS</a:t>
            </a:r>
            <a:r>
              <a:rPr kumimoji="1" lang="ja-JP" altLang="en-US" sz="1000" b="1" dirty="0">
                <a:latin typeface="BIZ UDPゴシック" panose="020B0400000000000000" pitchFamily="50" charset="-128"/>
                <a:ea typeface="BIZ UDPゴシック" panose="020B0400000000000000" pitchFamily="50" charset="-128"/>
              </a:rPr>
              <a:t>指針</a:t>
            </a:r>
          </a:p>
        </p:txBody>
      </p:sp>
      <p:sp>
        <p:nvSpPr>
          <p:cNvPr id="61" name="テキスト ボックス 60">
            <a:extLst>
              <a:ext uri="{FF2B5EF4-FFF2-40B4-BE49-F238E27FC236}">
                <a16:creationId xmlns:a16="http://schemas.microsoft.com/office/drawing/2014/main" id="{1DD2BDD1-900C-6BDD-FDC8-64B6A8E6A6FC}"/>
              </a:ext>
            </a:extLst>
          </p:cNvPr>
          <p:cNvSpPr txBox="1"/>
          <p:nvPr/>
        </p:nvSpPr>
        <p:spPr>
          <a:xfrm>
            <a:off x="9715890" y="4501715"/>
            <a:ext cx="1988427" cy="1492716"/>
          </a:xfrm>
          <a:prstGeom prst="rect">
            <a:avLst/>
          </a:prstGeom>
          <a:noFill/>
        </p:spPr>
        <p:txBody>
          <a:bodyPr wrap="square" rtlCol="0">
            <a:spAutoFit/>
          </a:bodyPr>
          <a:lstStyle/>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正式名称は「人を対象とする生物医学研究の国際的倫理指針」</a:t>
            </a:r>
          </a:p>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ヘルシンキ宣言のあいまいさを解消して不足を補うとともに、世界のあらゆる国々や地域で通用するように詳細に記述された指針</a:t>
            </a:r>
            <a:endParaRPr lang="en-US" altLang="ja-JP" sz="8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国際医科学団体協議会（</a:t>
            </a:r>
            <a:r>
              <a:rPr lang="en-US" altLang="ja-JP" sz="800" dirty="0">
                <a:latin typeface="BIZ UDPゴシック" panose="020B0400000000000000" pitchFamily="50" charset="-128"/>
                <a:ea typeface="BIZ UDPゴシック" panose="020B0400000000000000" pitchFamily="50" charset="-128"/>
              </a:rPr>
              <a:t>CIOMS</a:t>
            </a:r>
            <a:r>
              <a:rPr lang="ja-JP" altLang="en-US" sz="800" dirty="0">
                <a:latin typeface="BIZ UDPゴシック" panose="020B0400000000000000" pitchFamily="50" charset="-128"/>
                <a:ea typeface="BIZ UDPゴシック" panose="020B0400000000000000" pitchFamily="50" charset="-128"/>
              </a:rPr>
              <a:t>）が</a:t>
            </a:r>
            <a:r>
              <a:rPr lang="en-US" altLang="ja-JP" sz="800" dirty="0">
                <a:latin typeface="BIZ UDPゴシック" panose="020B0400000000000000" pitchFamily="50" charset="-128"/>
                <a:ea typeface="BIZ UDPゴシック" panose="020B0400000000000000" pitchFamily="50" charset="-128"/>
              </a:rPr>
              <a:t>WHO</a:t>
            </a:r>
            <a:r>
              <a:rPr lang="ja-JP" altLang="en-US" sz="800" dirty="0">
                <a:latin typeface="BIZ UDPゴシック" panose="020B0400000000000000" pitchFamily="50" charset="-128"/>
                <a:ea typeface="BIZ UDPゴシック" panose="020B0400000000000000" pitchFamily="50" charset="-128"/>
              </a:rPr>
              <a:t>と共同で作成</a:t>
            </a:r>
            <a:endParaRPr lang="en-US" altLang="ja-JP" sz="800" dirty="0">
              <a:latin typeface="BIZ UDPゴシック" panose="020B0400000000000000" pitchFamily="50" charset="-128"/>
              <a:ea typeface="BIZ UDPゴシック" panose="020B0400000000000000" pitchFamily="50" charset="-128"/>
            </a:endParaRPr>
          </a:p>
          <a:p>
            <a:endParaRPr lang="en-US" altLang="ja-JP" sz="300" dirty="0">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全文：　</a:t>
            </a:r>
            <a:r>
              <a:rPr lang="en-US" altLang="ja-JP" sz="600" dirty="0">
                <a:latin typeface="BIZ UDPゴシック" panose="020B0400000000000000" pitchFamily="50" charset="-128"/>
                <a:ea typeface="BIZ UDPゴシック" panose="020B0400000000000000" pitchFamily="50" charset="-128"/>
              </a:rPr>
              <a:t>CIOMS</a:t>
            </a:r>
            <a:r>
              <a:rPr lang="ja-JP" altLang="en-US" sz="600" dirty="0">
                <a:latin typeface="BIZ UDPゴシック" panose="020B0400000000000000" pitchFamily="50" charset="-128"/>
                <a:ea typeface="BIZ UDPゴシック" panose="020B0400000000000000" pitchFamily="50" charset="-128"/>
              </a:rPr>
              <a:t>サイト ➤ </a:t>
            </a:r>
            <a:r>
              <a:rPr lang="en-US" altLang="ja-JP" sz="600" dirty="0">
                <a:latin typeface="BIZ UDPゴシック" panose="020B0400000000000000" pitchFamily="50" charset="-128"/>
                <a:ea typeface="BIZ UDPゴシック" panose="020B0400000000000000" pitchFamily="50" charset="-128"/>
                <a:hlinkClick r:id="rId4"/>
              </a:rPr>
              <a:t>https://cioms.ch/wp-content/uploads/2019/07/Japanese-Translation-CIOMS-Ethical-Guidelines-2016.pdf</a:t>
            </a:r>
            <a:endParaRPr lang="en-US" altLang="ja-JP" sz="600" dirty="0">
              <a:latin typeface="BIZ UDPゴシック" panose="020B0400000000000000" pitchFamily="50" charset="-128"/>
              <a:ea typeface="BIZ UDPゴシック" panose="020B0400000000000000" pitchFamily="50" charset="-128"/>
            </a:endParaRPr>
          </a:p>
        </p:txBody>
      </p:sp>
      <p:sp>
        <p:nvSpPr>
          <p:cNvPr id="62" name="テキスト ボックス 61">
            <a:extLst>
              <a:ext uri="{FF2B5EF4-FFF2-40B4-BE49-F238E27FC236}">
                <a16:creationId xmlns:a16="http://schemas.microsoft.com/office/drawing/2014/main" id="{502D810F-E562-696F-30AD-1EB1D1A6C756}"/>
              </a:ext>
            </a:extLst>
          </p:cNvPr>
          <p:cNvSpPr txBox="1"/>
          <p:nvPr/>
        </p:nvSpPr>
        <p:spPr>
          <a:xfrm>
            <a:off x="4974276" y="5316149"/>
            <a:ext cx="1514041" cy="584775"/>
          </a:xfrm>
          <a:prstGeom prst="rect">
            <a:avLst/>
          </a:prstGeom>
          <a:noFill/>
        </p:spPr>
        <p:txBody>
          <a:bodyPr wrap="square" rtlCol="0">
            <a:spAutoFit/>
          </a:bodyPr>
          <a:lstStyle/>
          <a:p>
            <a:pPr marL="171450" indent="-171450">
              <a:buFont typeface="Arial" panose="020B0604020202020204" pitchFamily="34" charset="0"/>
              <a:buChar char="•"/>
            </a:pPr>
            <a:r>
              <a:rPr lang="ja-JP" altLang="en-US" sz="800" dirty="0">
                <a:latin typeface="BIZ UDPゴシック" panose="020B0400000000000000" pitchFamily="50" charset="-128"/>
                <a:ea typeface="BIZ UDPゴシック" panose="020B0400000000000000" pitchFamily="50" charset="-128"/>
              </a:rPr>
              <a:t>ナチス政権によって組織的に行われた大量虐殺や非人道的行為を裁いた国際軍事裁判。</a:t>
            </a:r>
          </a:p>
        </p:txBody>
      </p:sp>
      <p:cxnSp>
        <p:nvCxnSpPr>
          <p:cNvPr id="63" name="直線コネクタ 62">
            <a:extLst>
              <a:ext uri="{FF2B5EF4-FFF2-40B4-BE49-F238E27FC236}">
                <a16:creationId xmlns:a16="http://schemas.microsoft.com/office/drawing/2014/main" id="{B9BEF2FD-0C5F-B57F-AC65-0376292EBDE8}"/>
              </a:ext>
            </a:extLst>
          </p:cNvPr>
          <p:cNvCxnSpPr>
            <a:cxnSpLocks/>
          </p:cNvCxnSpPr>
          <p:nvPr/>
        </p:nvCxnSpPr>
        <p:spPr>
          <a:xfrm flipH="1">
            <a:off x="4102538" y="2267522"/>
            <a:ext cx="11821" cy="1612749"/>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64" name="四角形: 角を丸くする 63">
            <a:extLst>
              <a:ext uri="{FF2B5EF4-FFF2-40B4-BE49-F238E27FC236}">
                <a16:creationId xmlns:a16="http://schemas.microsoft.com/office/drawing/2014/main" id="{DA5A7349-EC67-0504-91CA-2FAEA00DC283}"/>
              </a:ext>
            </a:extLst>
          </p:cNvPr>
          <p:cNvSpPr/>
          <p:nvPr/>
        </p:nvSpPr>
        <p:spPr>
          <a:xfrm>
            <a:off x="3934151" y="1932556"/>
            <a:ext cx="1474894" cy="337776"/>
          </a:xfrm>
          <a:prstGeom prst="roundRect">
            <a:avLst>
              <a:gd name="adj" fmla="val 50000"/>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BIZ UDPゴシック" panose="020B0400000000000000" pitchFamily="50" charset="-128"/>
                <a:ea typeface="BIZ UDPゴシック" panose="020B0400000000000000" pitchFamily="50" charset="-128"/>
              </a:rPr>
              <a:t>非人道的医学実験</a:t>
            </a:r>
          </a:p>
        </p:txBody>
      </p:sp>
      <p:grpSp>
        <p:nvGrpSpPr>
          <p:cNvPr id="8" name="グループ化 7">
            <a:extLst>
              <a:ext uri="{FF2B5EF4-FFF2-40B4-BE49-F238E27FC236}">
                <a16:creationId xmlns:a16="http://schemas.microsoft.com/office/drawing/2014/main" id="{C5473239-0E7C-C786-DBD7-1458D8A6990A}"/>
              </a:ext>
            </a:extLst>
          </p:cNvPr>
          <p:cNvGrpSpPr/>
          <p:nvPr/>
        </p:nvGrpSpPr>
        <p:grpSpPr>
          <a:xfrm>
            <a:off x="159270" y="2405546"/>
            <a:ext cx="2829110" cy="2028908"/>
            <a:chOff x="159270" y="2405546"/>
            <a:chExt cx="2829110" cy="2028908"/>
          </a:xfrm>
        </p:grpSpPr>
        <p:sp>
          <p:nvSpPr>
            <p:cNvPr id="9" name="フリーフォーム: 図形 8">
              <a:extLst>
                <a:ext uri="{FF2B5EF4-FFF2-40B4-BE49-F238E27FC236}">
                  <a16:creationId xmlns:a16="http://schemas.microsoft.com/office/drawing/2014/main" id="{F27D4817-698E-6104-4B30-B3118C8024AE}"/>
                </a:ext>
              </a:extLst>
            </p:cNvPr>
            <p:cNvSpPr>
              <a:spLocks noChangeAspect="1"/>
            </p:cNvSpPr>
            <p:nvPr/>
          </p:nvSpPr>
          <p:spPr>
            <a:xfrm>
              <a:off x="159270" y="2405546"/>
              <a:ext cx="2829110" cy="2028908"/>
            </a:xfrm>
            <a:custGeom>
              <a:avLst/>
              <a:gdLst/>
              <a:ahLst/>
              <a:cxnLst/>
              <a:rect l="l" t="t" r="r" b="b"/>
              <a:pathLst>
                <a:path w="2760912" h="1980000">
                  <a:moveTo>
                    <a:pt x="824614" y="1265511"/>
                  </a:moveTo>
                  <a:lnTo>
                    <a:pt x="766608" y="1303755"/>
                  </a:lnTo>
                  <a:cubicBezTo>
                    <a:pt x="694817" y="1352107"/>
                    <a:pt x="644796" y="1389167"/>
                    <a:pt x="616546" y="1414934"/>
                  </a:cubicBezTo>
                  <a:cubicBezTo>
                    <a:pt x="578878" y="1449290"/>
                    <a:pt x="559631" y="1478472"/>
                    <a:pt x="558803" y="1502480"/>
                  </a:cubicBezTo>
                  <a:lnTo>
                    <a:pt x="927713" y="1502480"/>
                  </a:lnTo>
                  <a:lnTo>
                    <a:pt x="858711" y="1375353"/>
                  </a:lnTo>
                  <a:close/>
                  <a:moveTo>
                    <a:pt x="1770912" y="0"/>
                  </a:moveTo>
                  <a:cubicBezTo>
                    <a:pt x="2317674" y="0"/>
                    <a:pt x="2760912" y="443238"/>
                    <a:pt x="2760912" y="990000"/>
                  </a:cubicBezTo>
                  <a:cubicBezTo>
                    <a:pt x="2760912" y="1536762"/>
                    <a:pt x="2317674" y="1980000"/>
                    <a:pt x="1770912" y="1980000"/>
                  </a:cubicBezTo>
                  <a:cubicBezTo>
                    <a:pt x="1600049" y="1980000"/>
                    <a:pt x="1439296" y="1936715"/>
                    <a:pt x="1299019" y="1860513"/>
                  </a:cubicBezTo>
                  <a:lnTo>
                    <a:pt x="1254202" y="1833286"/>
                  </a:lnTo>
                  <a:lnTo>
                    <a:pt x="1254202" y="1927170"/>
                  </a:lnTo>
                  <a:lnTo>
                    <a:pt x="0" y="1927170"/>
                  </a:lnTo>
                  <a:lnTo>
                    <a:pt x="0" y="1784365"/>
                  </a:lnTo>
                  <a:cubicBezTo>
                    <a:pt x="0" y="1683366"/>
                    <a:pt x="12418" y="1595614"/>
                    <a:pt x="37253" y="1521107"/>
                  </a:cubicBezTo>
                  <a:cubicBezTo>
                    <a:pt x="62089" y="1446600"/>
                    <a:pt x="101205" y="1376646"/>
                    <a:pt x="154602" y="1311245"/>
                  </a:cubicBezTo>
                  <a:cubicBezTo>
                    <a:pt x="207999" y="1245844"/>
                    <a:pt x="300926" y="1161817"/>
                    <a:pt x="433382" y="1059163"/>
                  </a:cubicBezTo>
                  <a:cubicBezTo>
                    <a:pt x="527758" y="984656"/>
                    <a:pt x="590468" y="931052"/>
                    <a:pt x="621513" y="898352"/>
                  </a:cubicBezTo>
                  <a:cubicBezTo>
                    <a:pt x="652557" y="865651"/>
                    <a:pt x="675737" y="833986"/>
                    <a:pt x="691053" y="803355"/>
                  </a:cubicBezTo>
                  <a:cubicBezTo>
                    <a:pt x="706368" y="772724"/>
                    <a:pt x="714026" y="739610"/>
                    <a:pt x="714026" y="704012"/>
                  </a:cubicBezTo>
                  <a:cubicBezTo>
                    <a:pt x="714026" y="585629"/>
                    <a:pt x="642830" y="526437"/>
                    <a:pt x="500439" y="526437"/>
                  </a:cubicBezTo>
                  <a:cubicBezTo>
                    <a:pt x="355564" y="526437"/>
                    <a:pt x="218554" y="579006"/>
                    <a:pt x="89408" y="684144"/>
                  </a:cubicBezTo>
                  <a:lnTo>
                    <a:pt x="89408" y="250761"/>
                  </a:lnTo>
                  <a:cubicBezTo>
                    <a:pt x="187923" y="201089"/>
                    <a:pt x="280022" y="166320"/>
                    <a:pt x="365705" y="146451"/>
                  </a:cubicBezTo>
                  <a:cubicBezTo>
                    <a:pt x="451388" y="126582"/>
                    <a:pt x="539348" y="116648"/>
                    <a:pt x="629584" y="116648"/>
                  </a:cubicBezTo>
                  <a:cubicBezTo>
                    <a:pt x="823303" y="116648"/>
                    <a:pt x="973145" y="163008"/>
                    <a:pt x="1079111" y="255728"/>
                  </a:cubicBezTo>
                  <a:lnTo>
                    <a:pt x="1093363" y="271412"/>
                  </a:lnTo>
                  <a:lnTo>
                    <a:pt x="1217394" y="169077"/>
                  </a:lnTo>
                  <a:cubicBezTo>
                    <a:pt x="1375399" y="62331"/>
                    <a:pt x="1565876" y="0"/>
                    <a:pt x="1770912" y="0"/>
                  </a:cubicBezTo>
                  <a:close/>
                </a:path>
              </a:pathLst>
            </a:custGeom>
            <a:solidFill>
              <a:schemeClr val="bg1"/>
            </a:solid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ローチャート: 結合子 13">
              <a:extLst>
                <a:ext uri="{FF2B5EF4-FFF2-40B4-BE49-F238E27FC236}">
                  <a16:creationId xmlns:a16="http://schemas.microsoft.com/office/drawing/2014/main" id="{9CC0C4BE-6FAC-59F2-A1A9-C0D48FA1B0C4}"/>
                </a:ext>
              </a:extLst>
            </p:cNvPr>
            <p:cNvSpPr/>
            <p:nvPr/>
          </p:nvSpPr>
          <p:spPr>
            <a:xfrm>
              <a:off x="1080000" y="2520000"/>
              <a:ext cx="1800000" cy="1800000"/>
            </a:xfrm>
            <a:prstGeom prst="flowChartConnector">
              <a:avLst/>
            </a:prstGeom>
            <a:solidFill>
              <a:schemeClr val="accent3"/>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研究倫理</a:t>
              </a:r>
            </a:p>
          </p:txBody>
        </p:sp>
      </p:grpSp>
      <p:sp>
        <p:nvSpPr>
          <p:cNvPr id="15" name="テキスト ボックス 14">
            <a:extLst>
              <a:ext uri="{FF2B5EF4-FFF2-40B4-BE49-F238E27FC236}">
                <a16:creationId xmlns:a16="http://schemas.microsoft.com/office/drawing/2014/main" id="{03E35F97-C6E8-5C87-5D03-A539B619A300}"/>
              </a:ext>
            </a:extLst>
          </p:cNvPr>
          <p:cNvSpPr txBox="1"/>
          <p:nvPr/>
        </p:nvSpPr>
        <p:spPr>
          <a:xfrm>
            <a:off x="3206748" y="1417205"/>
            <a:ext cx="4097194"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医学における研究倫理の歴史</a:t>
            </a:r>
          </a:p>
        </p:txBody>
      </p:sp>
    </p:spTree>
    <p:extLst>
      <p:ext uri="{BB962C8B-B14F-4D97-AF65-F5344CB8AC3E}">
        <p14:creationId xmlns:p14="http://schemas.microsoft.com/office/powerpoint/2010/main" val="19612486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5908</Words>
  <Application>Microsoft Office PowerPoint</Application>
  <PresentationFormat>ワイド画面</PresentationFormat>
  <Paragraphs>1014</Paragraphs>
  <Slides>28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28</vt:i4>
      </vt:variant>
    </vt:vector>
  </HeadingPairs>
  <TitlesOfParts>
    <vt:vector size="38" baseType="lpstr">
      <vt:lpstr>BIZ UDPゴシック</vt:lpstr>
      <vt:lpstr>BIZ UDゴシック</vt:lpstr>
      <vt:lpstr>ＭＳ Ｐゴシック</vt:lpstr>
      <vt:lpstr>ＭＳ Ｐゴシック</vt:lpstr>
      <vt:lpstr>游ゴシック</vt:lpstr>
      <vt:lpstr>游ゴシック Light</vt:lpstr>
      <vt:lpstr>Aptos</vt:lpstr>
      <vt:lpstr>Arial</vt:lpstr>
      <vt:lpstr>Segoe UI Black</vt:lpstr>
      <vt:lpstr>Office テーマ</vt:lpstr>
      <vt:lpstr>初めて臨床研究を実施する方のための手引き</vt:lpstr>
      <vt:lpstr>本手引きについて</vt:lpstr>
      <vt:lpstr>Part 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略語一覧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2026-02-18T02:16:43Z</dcterms:created>
  <dcterms:modified xsi:type="dcterms:W3CDTF">2026-03-05T06:21:34Z</dcterms:modified>
</cp:coreProperties>
</file>