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258" r:id="rId2"/>
    <p:sldId id="316" r:id="rId3"/>
    <p:sldId id="278" r:id="rId4"/>
    <p:sldId id="267" r:id="rId5"/>
    <p:sldId id="308" r:id="rId6"/>
    <p:sldId id="274" r:id="rId7"/>
    <p:sldId id="257" r:id="rId8"/>
    <p:sldId id="309" r:id="rId9"/>
    <p:sldId id="310" r:id="rId10"/>
    <p:sldId id="311" r:id="rId11"/>
    <p:sldId id="296" r:id="rId12"/>
    <p:sldId id="297" r:id="rId13"/>
    <p:sldId id="314" r:id="rId14"/>
    <p:sldId id="298" r:id="rId15"/>
    <p:sldId id="282" r:id="rId16"/>
    <p:sldId id="289" r:id="rId17"/>
    <p:sldId id="269" r:id="rId18"/>
    <p:sldId id="313" r:id="rId19"/>
    <p:sldId id="317" r:id="rId20"/>
    <p:sldId id="318" r:id="rId21"/>
    <p:sldId id="315" r:id="rId22"/>
    <p:sldId id="268" r:id="rId23"/>
    <p:sldId id="304" r:id="rId24"/>
    <p:sldId id="305" r:id="rId25"/>
    <p:sldId id="270" r:id="rId26"/>
    <p:sldId id="306" r:id="rId27"/>
    <p:sldId id="321" r:id="rId28"/>
    <p:sldId id="320" r:id="rId29"/>
  </p:sldIdLst>
  <p:sldSz cx="12192000" cy="6858000"/>
  <p:notesSz cx="6805613"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Ol1xdVHsRhwM7Pr1f68Uyg==" hashData="MmjSETh7O65qcuAUPlUua04XiR5Bl2CsSxWKkEQkKI2jbCcyECs4rSCyL2pZUqNEjQPHLLtBOWzv2gQdf1hYLw=="/>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0D3558C-AAB0-FF1D-49F9-AEDBBF14DFA0}" name="matsunaga hidemitsu（松永　秀光）" initials="hm" userId="S::Matsunaga.Hidemits@otsuka.jp::06e849b0-3f2b-4adc-9b34-ec6e6a8e7e32" providerId="AD"/>
  <p188:author id="{FCC3D593-64F3-BE50-F76B-F48EB6AC3AC3}" name="Kazunari Usami" initials="KU" userId="H3WhFFHdr+hGdFYAWxzWdNHael7e40md8z07k5n87vU=" providerId="None"/>
  <p188:author id="{80D1969A-6B61-6A60-2EF6-E6B9B780289A}" name="Matsuzaki, Yuji" initials="MY" userId="S::yhf9785@jt.com::25a86b71-bce3-4814-8387-42bbf8b57327" providerId="AD"/>
  <p188:author id="{298FC2A0-533C-A959-B669-249AB00F01C7}" name="岡林　義人（タカラバイオ）" initials="義岡" userId="S::T26651@central.takara.co.jp::016e2060-c6bf-408f-be4b-ba45b1910d64" providerId="AD"/>
  <p188:author id="{8DBEC8C8-087D-B17A-B809-6B9197304719}" name="大野　理絵" initials="大野　理絵" userId="S::32751@taisho.co.jp::6cae57a6-8b18-4e71-aaa0-dadd5a2e7380" providerId="AD"/>
  <p188:author id="{878E5DDB-D238-0D8B-2B50-1A7F5BB8ADC8}" name="Matsuzaki, Yuji" initials="YM" userId="S::yhf9785@corp.jti.com::cf45cfc9-1df5-427d-855c-6feea1504c9e" providerId="AD"/>
  <p188:author id="{F05EE1E0-F46A-18CA-6930-25961A98932A}" name="Usami, Kazunari(宇佐美 一成)" initials="UK一" userId="Usami, Kazunari(宇佐美 一成)" providerId="None"/>
  <p188:author id="{EC3F47FB-F1AA-F406-4D66-287D9EBB5CBA}" name="Usami, Kazunari(宇佐美 一成)" initials="UK一" userId="S::A4027105@astellas.com::c9decd04-fb69-4b2b-b358-18bba429e8a6"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10" autoAdjust="0"/>
    <p:restoredTop sz="94404" autoAdjust="0"/>
  </p:normalViewPr>
  <p:slideViewPr>
    <p:cSldViewPr snapToGrid="0">
      <p:cViewPr varScale="1">
        <p:scale>
          <a:sx n="99" d="100"/>
          <a:sy n="99" d="100"/>
        </p:scale>
        <p:origin x="120" y="163"/>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microsoft.com/office/2018/10/relationships/authors" Target="author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099"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4939" y="0"/>
            <a:ext cx="2949099" cy="498693"/>
          </a:xfrm>
          <a:prstGeom prst="rect">
            <a:avLst/>
          </a:prstGeom>
        </p:spPr>
        <p:txBody>
          <a:bodyPr vert="horz" lIns="91440" tIns="45720" rIns="91440" bIns="45720" rtlCol="0"/>
          <a:lstStyle>
            <a:lvl1pPr algn="r">
              <a:defRPr sz="1200"/>
            </a:lvl1pPr>
          </a:lstStyle>
          <a:p>
            <a:fld id="{6E378CF5-CE1C-4F1D-BD7E-148C81C5F782}" type="datetimeFigureOut">
              <a:rPr kumimoji="1" lang="ja-JP" altLang="en-US" smtClean="0"/>
              <a:t>2026/2/19</a:t>
            </a:fld>
            <a:endParaRPr kumimoji="1" lang="ja-JP" altLang="en-US"/>
          </a:p>
        </p:txBody>
      </p:sp>
      <p:sp>
        <p:nvSpPr>
          <p:cNvPr id="4" name="スライド イメージ プレースホルダー 3"/>
          <p:cNvSpPr>
            <a:spLocks noGrp="1" noRot="1" noChangeAspect="1"/>
          </p:cNvSpPr>
          <p:nvPr>
            <p:ph type="sldImg" idx="2"/>
          </p:nvPr>
        </p:nvSpPr>
        <p:spPr>
          <a:xfrm>
            <a:off x="422275" y="1243013"/>
            <a:ext cx="5961063"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562" y="4783307"/>
            <a:ext cx="544449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099"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4939" y="9440647"/>
            <a:ext cx="2949099" cy="498692"/>
          </a:xfrm>
          <a:prstGeom prst="rect">
            <a:avLst/>
          </a:prstGeom>
        </p:spPr>
        <p:txBody>
          <a:bodyPr vert="horz" lIns="91440" tIns="45720" rIns="91440" bIns="45720" rtlCol="0" anchor="b"/>
          <a:lstStyle>
            <a:lvl1pPr algn="r">
              <a:defRPr sz="1200"/>
            </a:lvl1pPr>
          </a:lstStyle>
          <a:p>
            <a:fld id="{E37341F7-D1E4-4A28-9758-87D0A095C2D2}" type="slidenum">
              <a:rPr kumimoji="1" lang="ja-JP" altLang="en-US" smtClean="0"/>
              <a:t>‹#›</a:t>
            </a:fld>
            <a:endParaRPr kumimoji="1" lang="ja-JP" altLang="en-US"/>
          </a:p>
        </p:txBody>
      </p:sp>
    </p:spTree>
    <p:extLst>
      <p:ext uri="{BB962C8B-B14F-4D97-AF65-F5344CB8AC3E}">
        <p14:creationId xmlns:p14="http://schemas.microsoft.com/office/powerpoint/2010/main" val="1284959804"/>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E37341F7-D1E4-4A28-9758-87D0A095C2D2}" type="slidenum">
              <a:rPr kumimoji="1" lang="ja-JP" altLang="en-US" smtClean="0"/>
              <a:t>1</a:t>
            </a:fld>
            <a:endParaRPr kumimoji="1" lang="ja-JP" altLang="en-US"/>
          </a:p>
        </p:txBody>
      </p:sp>
    </p:spTree>
    <p:extLst>
      <p:ext uri="{BB962C8B-B14F-4D97-AF65-F5344CB8AC3E}">
        <p14:creationId xmlns:p14="http://schemas.microsoft.com/office/powerpoint/2010/main" val="18327924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F970DD-3025-E915-C6DB-0297914B27F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0FEA659-369F-55C3-8C6E-D353B3E7C60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5E08951-86AC-7282-D6FE-2BC9DABF7C8F}"/>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E8829D00-5D69-2A71-7B3E-DF608A1B0690}"/>
              </a:ext>
            </a:extLst>
          </p:cNvPr>
          <p:cNvSpPr>
            <a:spLocks noGrp="1"/>
          </p:cNvSpPr>
          <p:nvPr>
            <p:ph type="sldNum" sz="quarter" idx="5"/>
          </p:nvPr>
        </p:nvSpPr>
        <p:spPr/>
        <p:txBody>
          <a:bodyPr/>
          <a:lstStyle/>
          <a:p>
            <a:fld id="{E37341F7-D1E4-4A28-9758-87D0A095C2D2}" type="slidenum">
              <a:rPr kumimoji="1" lang="ja-JP" altLang="en-US" smtClean="0"/>
              <a:t>28</a:t>
            </a:fld>
            <a:endParaRPr kumimoji="1" lang="ja-JP" altLang="en-US"/>
          </a:p>
        </p:txBody>
      </p:sp>
    </p:spTree>
    <p:extLst>
      <p:ext uri="{BB962C8B-B14F-4D97-AF65-F5344CB8AC3E}">
        <p14:creationId xmlns:p14="http://schemas.microsoft.com/office/powerpoint/2010/main" val="147627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E37341F7-D1E4-4A28-9758-87D0A095C2D2}" type="slidenum">
              <a:rPr kumimoji="1" lang="ja-JP" altLang="en-US" smtClean="0"/>
              <a:t>5</a:t>
            </a:fld>
            <a:endParaRPr kumimoji="1" lang="ja-JP" altLang="en-US"/>
          </a:p>
        </p:txBody>
      </p:sp>
    </p:spTree>
    <p:extLst>
      <p:ext uri="{BB962C8B-B14F-4D97-AF65-F5344CB8AC3E}">
        <p14:creationId xmlns:p14="http://schemas.microsoft.com/office/powerpoint/2010/main" val="18511202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E37341F7-D1E4-4A28-9758-87D0A095C2D2}" type="slidenum">
              <a:rPr kumimoji="1" lang="ja-JP" altLang="en-US" smtClean="0"/>
              <a:t>8</a:t>
            </a:fld>
            <a:endParaRPr kumimoji="1" lang="ja-JP" altLang="en-US"/>
          </a:p>
        </p:txBody>
      </p:sp>
    </p:spTree>
    <p:extLst>
      <p:ext uri="{BB962C8B-B14F-4D97-AF65-F5344CB8AC3E}">
        <p14:creationId xmlns:p14="http://schemas.microsoft.com/office/powerpoint/2010/main" val="37929795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E37341F7-D1E4-4A28-9758-87D0A095C2D2}" type="slidenum">
              <a:rPr kumimoji="1" lang="ja-JP" altLang="en-US" smtClean="0"/>
              <a:t>12</a:t>
            </a:fld>
            <a:endParaRPr kumimoji="1" lang="ja-JP" altLang="en-US"/>
          </a:p>
        </p:txBody>
      </p:sp>
    </p:spTree>
    <p:extLst>
      <p:ext uri="{BB962C8B-B14F-4D97-AF65-F5344CB8AC3E}">
        <p14:creationId xmlns:p14="http://schemas.microsoft.com/office/powerpoint/2010/main" val="26011180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E37341F7-D1E4-4A28-9758-87D0A095C2D2}" type="slidenum">
              <a:rPr kumimoji="1" lang="ja-JP" altLang="en-US" smtClean="0"/>
              <a:t>17</a:t>
            </a:fld>
            <a:endParaRPr kumimoji="1" lang="ja-JP" altLang="en-US"/>
          </a:p>
        </p:txBody>
      </p:sp>
    </p:spTree>
    <p:extLst>
      <p:ext uri="{BB962C8B-B14F-4D97-AF65-F5344CB8AC3E}">
        <p14:creationId xmlns:p14="http://schemas.microsoft.com/office/powerpoint/2010/main" val="9187839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E37341F7-D1E4-4A28-9758-87D0A095C2D2}" type="slidenum">
              <a:rPr kumimoji="1" lang="ja-JP" altLang="en-US" smtClean="0"/>
              <a:t>19</a:t>
            </a:fld>
            <a:endParaRPr kumimoji="1" lang="ja-JP" altLang="en-US"/>
          </a:p>
        </p:txBody>
      </p:sp>
    </p:spTree>
    <p:extLst>
      <p:ext uri="{BB962C8B-B14F-4D97-AF65-F5344CB8AC3E}">
        <p14:creationId xmlns:p14="http://schemas.microsoft.com/office/powerpoint/2010/main" val="3864852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E37341F7-D1E4-4A28-9758-87D0A095C2D2}" type="slidenum">
              <a:rPr kumimoji="1" lang="ja-JP" altLang="en-US" smtClean="0"/>
              <a:t>25</a:t>
            </a:fld>
            <a:endParaRPr kumimoji="1" lang="ja-JP" altLang="en-US"/>
          </a:p>
        </p:txBody>
      </p:sp>
    </p:spTree>
    <p:extLst>
      <p:ext uri="{BB962C8B-B14F-4D97-AF65-F5344CB8AC3E}">
        <p14:creationId xmlns:p14="http://schemas.microsoft.com/office/powerpoint/2010/main" val="21151429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E37341F7-D1E4-4A28-9758-87D0A095C2D2}" type="slidenum">
              <a:rPr kumimoji="1" lang="ja-JP" altLang="en-US" smtClean="0"/>
              <a:t>26</a:t>
            </a:fld>
            <a:endParaRPr kumimoji="1" lang="ja-JP" altLang="en-US"/>
          </a:p>
        </p:txBody>
      </p:sp>
    </p:spTree>
    <p:extLst>
      <p:ext uri="{BB962C8B-B14F-4D97-AF65-F5344CB8AC3E}">
        <p14:creationId xmlns:p14="http://schemas.microsoft.com/office/powerpoint/2010/main" val="30329587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DE04F1-130E-7531-7CC4-52399E8DA2B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0B8FFEA-2B8B-D00A-3F92-12E7A664691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B5A4592-0987-D15B-21FC-89166FE2A6F7}"/>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81F5CDDA-C9BA-1D0D-217D-7EC95850C8BB}"/>
              </a:ext>
            </a:extLst>
          </p:cNvPr>
          <p:cNvSpPr>
            <a:spLocks noGrp="1"/>
          </p:cNvSpPr>
          <p:nvPr>
            <p:ph type="sldNum" sz="quarter" idx="5"/>
          </p:nvPr>
        </p:nvSpPr>
        <p:spPr/>
        <p:txBody>
          <a:bodyPr/>
          <a:lstStyle/>
          <a:p>
            <a:fld id="{E37341F7-D1E4-4A28-9758-87D0A095C2D2}" type="slidenum">
              <a:rPr kumimoji="1" lang="ja-JP" altLang="en-US" smtClean="0"/>
              <a:t>27</a:t>
            </a:fld>
            <a:endParaRPr kumimoji="1" lang="ja-JP" altLang="en-US"/>
          </a:p>
        </p:txBody>
      </p:sp>
    </p:spTree>
    <p:extLst>
      <p:ext uri="{BB962C8B-B14F-4D97-AF65-F5344CB8AC3E}">
        <p14:creationId xmlns:p14="http://schemas.microsoft.com/office/powerpoint/2010/main" val="37687243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11" name="Rectangle 3" descr="Large confetti"/>
          <p:cNvSpPr>
            <a:spLocks noGrp="1" noChangeArrowheads="1"/>
          </p:cNvSpPr>
          <p:nvPr>
            <p:ph type="ctrTitle" hasCustomPrompt="1"/>
          </p:nvPr>
        </p:nvSpPr>
        <p:spPr>
          <a:xfrm>
            <a:off x="882651" y="2974082"/>
            <a:ext cx="8130116" cy="742950"/>
          </a:xfrm>
        </p:spPr>
        <p:txBody>
          <a:bodyPr anchor="ctr"/>
          <a:lstStyle>
            <a:lvl1pPr>
              <a:lnSpc>
                <a:spcPct val="80000"/>
              </a:lnSpc>
              <a:defRPr sz="3200" b="1">
                <a:latin typeface="メイリオ" panose="020B0604030504040204" pitchFamily="50" charset="-128"/>
                <a:ea typeface="メイリオ" panose="020B0604030504040204" pitchFamily="50" charset="-128"/>
                <a:cs typeface="Tahoma" pitchFamily="34" charset="0"/>
              </a:defRPr>
            </a:lvl1pPr>
          </a:lstStyle>
          <a:p>
            <a:pPr lvl="0"/>
            <a:r>
              <a:rPr lang="ja-JP" altLang="en-US" noProof="0" dirty="0"/>
              <a:t>データインテグリティ</a:t>
            </a:r>
            <a:r>
              <a:rPr lang="en-US" altLang="ja-JP" noProof="0" dirty="0"/>
              <a:t>-</a:t>
            </a:r>
            <a:r>
              <a:rPr lang="ja-JP" altLang="en-US" noProof="0" dirty="0"/>
              <a:t>経営層</a:t>
            </a:r>
            <a:r>
              <a:rPr lang="en-US" altLang="ja-JP" noProof="0" dirty="0"/>
              <a:t>-</a:t>
            </a:r>
          </a:p>
        </p:txBody>
      </p:sp>
      <p:sp>
        <p:nvSpPr>
          <p:cNvPr id="12" name="Rectangle 4"/>
          <p:cNvSpPr>
            <a:spLocks noGrp="1" noChangeArrowheads="1"/>
          </p:cNvSpPr>
          <p:nvPr>
            <p:ph type="subTitle" idx="1"/>
          </p:nvPr>
        </p:nvSpPr>
        <p:spPr>
          <a:xfrm>
            <a:off x="1821987" y="3984104"/>
            <a:ext cx="7154333" cy="381000"/>
          </a:xfrm>
        </p:spPr>
        <p:txBody>
          <a:bodyPr>
            <a:noAutofit/>
          </a:bodyPr>
          <a:lstStyle>
            <a:lvl1pPr marL="0" indent="0">
              <a:buFontTx/>
              <a:buNone/>
              <a:defRPr sz="2000" b="1">
                <a:latin typeface="メイリオ" panose="020B0604030504040204" pitchFamily="50" charset="-128"/>
                <a:ea typeface="メイリオ" panose="020B0604030504040204" pitchFamily="50" charset="-128"/>
                <a:cs typeface="Tahoma" pitchFamily="34" charset="0"/>
              </a:defRPr>
            </a:lvl1pPr>
          </a:lstStyle>
          <a:p>
            <a:pPr lvl="0"/>
            <a:r>
              <a:rPr lang="en-US" altLang="ja-JP" noProof="0" dirty="0"/>
              <a:t>Click to edit Master subtitle style</a:t>
            </a:r>
          </a:p>
        </p:txBody>
      </p:sp>
      <p:cxnSp>
        <p:nvCxnSpPr>
          <p:cNvPr id="13" name="直線コネクタ 12"/>
          <p:cNvCxnSpPr/>
          <p:nvPr userDrawn="1"/>
        </p:nvCxnSpPr>
        <p:spPr>
          <a:xfrm>
            <a:off x="-2235" y="3743159"/>
            <a:ext cx="11378821" cy="0"/>
          </a:xfrm>
          <a:prstGeom prst="line">
            <a:avLst/>
          </a:prstGeom>
          <a:ln w="254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7" name="直線コネクタ 16"/>
          <p:cNvCxnSpPr/>
          <p:nvPr userDrawn="1"/>
        </p:nvCxnSpPr>
        <p:spPr>
          <a:xfrm>
            <a:off x="12100972" y="-27384"/>
            <a:ext cx="0" cy="3168352"/>
          </a:xfrm>
          <a:prstGeom prst="line">
            <a:avLst/>
          </a:prstGeom>
          <a:ln w="254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userDrawn="1"/>
        </p:nvCxnSpPr>
        <p:spPr>
          <a:xfrm flipV="1">
            <a:off x="11376588" y="3140969"/>
            <a:ext cx="724385" cy="602191"/>
          </a:xfrm>
          <a:prstGeom prst="line">
            <a:avLst/>
          </a:prstGeom>
          <a:ln w="25400">
            <a:solidFill>
              <a:srgbClr val="92D050"/>
            </a:solidFill>
          </a:ln>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userDrawn="1"/>
        </p:nvPicPr>
        <p:blipFill>
          <a:blip r:embed="rId2" cstate="print"/>
          <a:srcRect/>
          <a:stretch>
            <a:fillRect/>
          </a:stretch>
        </p:blipFill>
        <p:spPr bwMode="auto">
          <a:xfrm>
            <a:off x="5478302" y="5949281"/>
            <a:ext cx="6364449" cy="741933"/>
          </a:xfrm>
          <a:prstGeom prst="rect">
            <a:avLst/>
          </a:prstGeom>
          <a:noFill/>
          <a:ln w="9525">
            <a:noFill/>
            <a:miter lim="800000"/>
            <a:headEnd/>
            <a:tailEnd/>
          </a:ln>
          <a:effectLst/>
        </p:spPr>
      </p:pic>
    </p:spTree>
    <p:extLst>
      <p:ext uri="{BB962C8B-B14F-4D97-AF65-F5344CB8AC3E}">
        <p14:creationId xmlns:p14="http://schemas.microsoft.com/office/powerpoint/2010/main" val="138664135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10" name="タイトル 1"/>
          <p:cNvSpPr>
            <a:spLocks noGrp="1"/>
          </p:cNvSpPr>
          <p:nvPr>
            <p:ph type="title"/>
          </p:nvPr>
        </p:nvSpPr>
        <p:spPr>
          <a:xfrm>
            <a:off x="335360" y="188640"/>
            <a:ext cx="11521280" cy="519112"/>
          </a:xfrm>
        </p:spPr>
        <p:txBody>
          <a:bodyPr>
            <a:noAutofit/>
          </a:bodyPr>
          <a:lstStyle>
            <a:lvl1pPr algn="l">
              <a:defRPr sz="3200" b="1"/>
            </a:lvl1pPr>
          </a:lstStyle>
          <a:p>
            <a:r>
              <a:rPr lang="ja-JP" altLang="en-US" dirty="0"/>
              <a:t>マスター タイトルの書式設定</a:t>
            </a:r>
          </a:p>
        </p:txBody>
      </p:sp>
      <p:sp>
        <p:nvSpPr>
          <p:cNvPr id="11" name="コンテンツ プレースホルダー 2"/>
          <p:cNvSpPr>
            <a:spLocks noGrp="1"/>
          </p:cNvSpPr>
          <p:nvPr>
            <p:ph idx="1"/>
          </p:nvPr>
        </p:nvSpPr>
        <p:spPr>
          <a:xfrm>
            <a:off x="457200" y="1052736"/>
            <a:ext cx="11399440" cy="4890864"/>
          </a:xfrm>
        </p:spPr>
        <p:txBody>
          <a:bodyPr>
            <a:normAutofit/>
          </a:bodyPr>
          <a:lstStyle>
            <a:lvl1pPr marL="0" indent="0">
              <a:lnSpc>
                <a:spcPct val="114000"/>
              </a:lnSpc>
              <a:spcBef>
                <a:spcPts val="0"/>
              </a:spcBef>
              <a:buNone/>
              <a:defRPr sz="2000" b="0"/>
            </a:lvl1pPr>
            <a:lvl2pPr>
              <a:defRPr sz="2400" b="1"/>
            </a:lvl2pPr>
            <a:lvl3pPr>
              <a:defRPr sz="2000" b="1"/>
            </a:lvl3pPr>
            <a:lvl4pPr>
              <a:defRPr sz="1800" b="1"/>
            </a:lvl4pPr>
            <a:lvl5pPr>
              <a:defRPr sz="1800" b="1"/>
            </a:lvl5pPr>
          </a:lstStyle>
          <a:p>
            <a:pPr lvl="0"/>
            <a:r>
              <a:rPr lang="ja-JP" altLang="en-US" dirty="0"/>
              <a:t>マスター テキストの書式設定</a:t>
            </a:r>
          </a:p>
        </p:txBody>
      </p:sp>
      <p:cxnSp>
        <p:nvCxnSpPr>
          <p:cNvPr id="12" name="直線コネクタ 11"/>
          <p:cNvCxnSpPr/>
          <p:nvPr userDrawn="1"/>
        </p:nvCxnSpPr>
        <p:spPr>
          <a:xfrm>
            <a:off x="0" y="908720"/>
            <a:ext cx="12192000" cy="0"/>
          </a:xfrm>
          <a:prstGeom prst="line">
            <a:avLst/>
          </a:prstGeom>
          <a:ln w="25400">
            <a:solidFill>
              <a:srgbClr val="92D050"/>
            </a:solidFill>
          </a:ln>
        </p:spPr>
        <p:style>
          <a:lnRef idx="1">
            <a:schemeClr val="accent1"/>
          </a:lnRef>
          <a:fillRef idx="0">
            <a:schemeClr val="accent1"/>
          </a:fillRef>
          <a:effectRef idx="0">
            <a:schemeClr val="accent1"/>
          </a:effectRef>
          <a:fontRef idx="minor">
            <a:schemeClr val="tx1"/>
          </a:fontRef>
        </p:style>
      </p:cxnSp>
      <p:sp>
        <p:nvSpPr>
          <p:cNvPr id="6" name="タイトル 1"/>
          <p:cNvSpPr txBox="1">
            <a:spLocks/>
          </p:cNvSpPr>
          <p:nvPr userDrawn="1"/>
        </p:nvSpPr>
        <p:spPr>
          <a:xfrm>
            <a:off x="10799698" y="6397476"/>
            <a:ext cx="693303" cy="46052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fld id="{73A91358-5E98-4505-BDA3-09120A5F777E}" type="slidenum">
              <a:rPr lang="en-US" altLang="ja-JP" sz="2400" smtClean="0">
                <a:latin typeface="Monotype Corsiva" panose="03010101010201010101" pitchFamily="66" charset="0"/>
                <a:ea typeface="Meiryo UI" panose="020B0604030504040204" pitchFamily="50" charset="-128"/>
                <a:cs typeface="Aparajita" panose="020B0604020202020204" pitchFamily="34" charset="0"/>
              </a:rPr>
              <a:t>‹#›</a:t>
            </a:fld>
            <a:endParaRPr lang="ja-JP" altLang="en-US" sz="3600" dirty="0">
              <a:latin typeface="Monotype Corsiva" panose="03010101010201010101" pitchFamily="66" charset="0"/>
              <a:ea typeface="Meiryo UI" panose="020B0604030504040204" pitchFamily="50" charset="-128"/>
              <a:cs typeface="Aparajita" panose="020B0604020202020204" pitchFamily="34" charset="0"/>
            </a:endParaRPr>
          </a:p>
        </p:txBody>
      </p:sp>
      <p:pic>
        <p:nvPicPr>
          <p:cNvPr id="2" name="図 1">
            <a:extLst>
              <a:ext uri="{FF2B5EF4-FFF2-40B4-BE49-F238E27FC236}">
                <a16:creationId xmlns:a16="http://schemas.microsoft.com/office/drawing/2014/main" id="{48B457B7-144D-49E7-D658-00A52752BF83}"/>
              </a:ext>
            </a:extLst>
          </p:cNvPr>
          <p:cNvPicPr>
            <a:picLocks noChangeAspect="1"/>
          </p:cNvPicPr>
          <p:nvPr userDrawn="1"/>
        </p:nvPicPr>
        <p:blipFill>
          <a:blip r:embed="rId2"/>
          <a:stretch>
            <a:fillRect/>
          </a:stretch>
        </p:blipFill>
        <p:spPr>
          <a:xfrm>
            <a:off x="11409330" y="6223300"/>
            <a:ext cx="723620" cy="572437"/>
          </a:xfrm>
          <a:prstGeom prst="rect">
            <a:avLst/>
          </a:prstGeom>
        </p:spPr>
      </p:pic>
    </p:spTree>
    <p:extLst>
      <p:ext uri="{BB962C8B-B14F-4D97-AF65-F5344CB8AC3E}">
        <p14:creationId xmlns:p14="http://schemas.microsoft.com/office/powerpoint/2010/main" val="31409316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kumimoji="1" lang="ja-JP" altLang="en-US" dirty="0"/>
              <a:t>マスター テキストの書式設定</a:t>
            </a:r>
          </a:p>
        </p:txBody>
      </p:sp>
    </p:spTree>
    <p:extLst>
      <p:ext uri="{BB962C8B-B14F-4D97-AF65-F5344CB8AC3E}">
        <p14:creationId xmlns:p14="http://schemas.microsoft.com/office/powerpoint/2010/main" val="2856120398"/>
      </p:ext>
    </p:extLst>
  </p:cSld>
  <p:clrMap bg1="lt1" tx1="dk1" bg2="lt2" tx2="dk2" accent1="accent1" accent2="accent2" accent3="accent3" accent4="accent4" accent5="accent5" accent6="accent6" hlink="hlink" folHlink="folHlink"/>
  <p:sldLayoutIdLst>
    <p:sldLayoutId id="2147483661" r:id="rId1"/>
    <p:sldLayoutId id="2147483662" r:id="rId2"/>
  </p:sldLayoutIdLst>
  <p:hf hdr="0" ftr="0" dt="0"/>
  <p:txStyles>
    <p:titleStyle>
      <a:lvl1pPr algn="ctr" defTabSz="914400" rtl="0" eaLnBrk="1" latinLnBrk="0" hangingPunct="1">
        <a:spcBef>
          <a:spcPct val="0"/>
        </a:spcBef>
        <a:buNone/>
        <a:defRPr kumimoji="1" sz="4400" b="1" kern="1200">
          <a:solidFill>
            <a:schemeClr val="tx1"/>
          </a:solidFill>
          <a:latin typeface="メイリオ" panose="020B0604030504040204" pitchFamily="50" charset="-128"/>
          <a:ea typeface="メイリオ" panose="020B0604030504040204" pitchFamily="50" charset="-128"/>
          <a:cs typeface="+mj-cs"/>
        </a:defRPr>
      </a:lvl1pPr>
    </p:titleStyle>
    <p:bodyStyle>
      <a:lvl1pPr marL="0" indent="0" algn="l" defTabSz="914400" rtl="0" eaLnBrk="1" latinLnBrk="0" hangingPunct="1">
        <a:lnSpc>
          <a:spcPct val="114000"/>
        </a:lnSpc>
        <a:spcBef>
          <a:spcPts val="0"/>
        </a:spcBef>
        <a:buFont typeface="Arial" pitchFamily="34" charset="0"/>
        <a:buChar char="•"/>
        <a:defRPr kumimoji="1" sz="3200" kern="1200">
          <a:solidFill>
            <a:schemeClr val="tx1"/>
          </a:solidFill>
          <a:latin typeface="メイリオ" panose="020B0604030504040204" pitchFamily="50" charset="-128"/>
          <a:ea typeface="メイリオ" panose="020B0604030504040204" pitchFamily="50" charset="-128"/>
          <a:cs typeface="+mn-cs"/>
        </a:defRPr>
      </a:lvl1pPr>
      <a:lvl2pPr marL="0" indent="0" algn="l" defTabSz="914400" rtl="0" eaLnBrk="1" latinLnBrk="0" hangingPunct="1">
        <a:lnSpc>
          <a:spcPct val="114000"/>
        </a:lnSpc>
        <a:spcBef>
          <a:spcPts val="0"/>
        </a:spcBef>
        <a:buFont typeface="Arial"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mn-cs"/>
        </a:defRPr>
      </a:lvl2pPr>
      <a:lvl3pPr marL="0" indent="0" algn="l" defTabSz="914400" rtl="0" eaLnBrk="1" latinLnBrk="0" hangingPunct="1">
        <a:lnSpc>
          <a:spcPct val="114000"/>
        </a:lnSpc>
        <a:spcBef>
          <a:spcPts val="0"/>
        </a:spcBef>
        <a:buFont typeface="Arial"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mn-cs"/>
        </a:defRPr>
      </a:lvl3pPr>
      <a:lvl4pPr marL="0" indent="0" algn="l" defTabSz="914400" rtl="0" eaLnBrk="1" latinLnBrk="0" hangingPunct="1">
        <a:lnSpc>
          <a:spcPct val="114000"/>
        </a:lnSpc>
        <a:spcBef>
          <a:spcPts val="0"/>
        </a:spcBef>
        <a:buFont typeface="Arial"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mn-cs"/>
        </a:defRPr>
      </a:lvl4pPr>
      <a:lvl5pPr marL="0" indent="0" algn="l" defTabSz="914400" rtl="0" eaLnBrk="1" latinLnBrk="0" hangingPunct="1">
        <a:lnSpc>
          <a:spcPct val="114000"/>
        </a:lnSpc>
        <a:spcBef>
          <a:spcPts val="0"/>
        </a:spcBef>
        <a:buFont typeface="Arial"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5.png"/><Relationship Id="rId7"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D5F355F-745C-6A89-5E59-935D912B55B2}"/>
              </a:ext>
            </a:extLst>
          </p:cNvPr>
          <p:cNvSpPr>
            <a:spLocks noGrp="1"/>
          </p:cNvSpPr>
          <p:nvPr>
            <p:ph type="ctrTitle"/>
          </p:nvPr>
        </p:nvSpPr>
        <p:spPr/>
        <p:txBody>
          <a:bodyPr>
            <a:normAutofit fontScale="90000"/>
          </a:bodyPr>
          <a:lstStyle/>
          <a:p>
            <a:r>
              <a:rPr lang="en-US" altLang="ja-JP" dirty="0"/>
              <a:t>GLP </a:t>
            </a:r>
            <a:r>
              <a:rPr lang="ja-JP" altLang="en-US" dirty="0"/>
              <a:t>データインテグリティ　</a:t>
            </a:r>
            <a:r>
              <a:rPr lang="en-US" altLang="ja-JP" dirty="0"/>
              <a:t>– </a:t>
            </a:r>
            <a:r>
              <a:rPr lang="ja-JP" altLang="en-US" dirty="0"/>
              <a:t>経営陣向け </a:t>
            </a:r>
            <a:r>
              <a:rPr lang="en-US" altLang="ja-JP" dirty="0"/>
              <a:t>-</a:t>
            </a:r>
            <a:endParaRPr kumimoji="1" lang="ja-JP" altLang="en-US" dirty="0"/>
          </a:p>
        </p:txBody>
      </p:sp>
      <p:sp>
        <p:nvSpPr>
          <p:cNvPr id="6" name="字幕 2">
            <a:extLst>
              <a:ext uri="{FF2B5EF4-FFF2-40B4-BE49-F238E27FC236}">
                <a16:creationId xmlns:a16="http://schemas.microsoft.com/office/drawing/2014/main" id="{E60E8301-55D8-59B0-9C4F-EAFA32E8109E}"/>
              </a:ext>
            </a:extLst>
          </p:cNvPr>
          <p:cNvSpPr txBox="1">
            <a:spLocks/>
          </p:cNvSpPr>
          <p:nvPr/>
        </p:nvSpPr>
        <p:spPr>
          <a:xfrm>
            <a:off x="9491728" y="5657826"/>
            <a:ext cx="2433571" cy="390549"/>
          </a:xfrm>
          <a:prstGeom prst="rect">
            <a:avLst/>
          </a:prstGeom>
        </p:spPr>
        <p:txBody>
          <a:bodyPr vert="horz" lIns="91440" tIns="45720" rIns="91440" bIns="45720" rtlCol="0">
            <a:noAutofit/>
          </a:bodyPr>
          <a:lstStyle>
            <a:lvl1pPr marL="0" indent="0" algn="l" defTabSz="914400" rtl="0" eaLnBrk="1" latinLnBrk="0" hangingPunct="1">
              <a:lnSpc>
                <a:spcPct val="114000"/>
              </a:lnSpc>
              <a:spcBef>
                <a:spcPts val="0"/>
              </a:spcBef>
              <a:buFontTx/>
              <a:buNone/>
              <a:defRPr kumimoji="1" sz="2000" b="1" kern="1200">
                <a:solidFill>
                  <a:schemeClr val="tx1"/>
                </a:solidFill>
                <a:latin typeface="メイリオ" panose="020B0604030504040204" pitchFamily="50" charset="-128"/>
                <a:ea typeface="メイリオ" panose="020B0604030504040204" pitchFamily="50" charset="-128"/>
                <a:cs typeface="Tahoma" pitchFamily="34" charset="0"/>
              </a:defRPr>
            </a:lvl1pPr>
            <a:lvl2pPr marL="0" indent="0" algn="l" defTabSz="914400" rtl="0" eaLnBrk="1" latinLnBrk="0" hangingPunct="1">
              <a:lnSpc>
                <a:spcPct val="114000"/>
              </a:lnSpc>
              <a:spcBef>
                <a:spcPts val="0"/>
              </a:spcBef>
              <a:buFont typeface="Arial"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mn-cs"/>
              </a:defRPr>
            </a:lvl2pPr>
            <a:lvl3pPr marL="0" indent="0" algn="l" defTabSz="914400" rtl="0" eaLnBrk="1" latinLnBrk="0" hangingPunct="1">
              <a:lnSpc>
                <a:spcPct val="114000"/>
              </a:lnSpc>
              <a:spcBef>
                <a:spcPts val="0"/>
              </a:spcBef>
              <a:buFont typeface="Arial"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mn-cs"/>
              </a:defRPr>
            </a:lvl3pPr>
            <a:lvl4pPr marL="0" indent="0" algn="l" defTabSz="914400" rtl="0" eaLnBrk="1" latinLnBrk="0" hangingPunct="1">
              <a:lnSpc>
                <a:spcPct val="114000"/>
              </a:lnSpc>
              <a:spcBef>
                <a:spcPts val="0"/>
              </a:spcBef>
              <a:buFont typeface="Arial"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mn-cs"/>
              </a:defRPr>
            </a:lvl4pPr>
            <a:lvl5pPr marL="0" indent="0" algn="l" defTabSz="914400" rtl="0" eaLnBrk="1" latinLnBrk="0" hangingPunct="1">
              <a:lnSpc>
                <a:spcPct val="114000"/>
              </a:lnSpc>
              <a:spcBef>
                <a:spcPts val="0"/>
              </a:spcBef>
              <a:buFont typeface="Arial"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dirty="0"/>
              <a:t>2026</a:t>
            </a:r>
            <a:r>
              <a:rPr lang="ja-JP" altLang="en-US" dirty="0"/>
              <a:t>年２月</a:t>
            </a:r>
          </a:p>
        </p:txBody>
      </p:sp>
    </p:spTree>
    <p:extLst>
      <p:ext uri="{BB962C8B-B14F-4D97-AF65-F5344CB8AC3E}">
        <p14:creationId xmlns:p14="http://schemas.microsoft.com/office/powerpoint/2010/main" val="7028011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74315A-D90A-3CF8-253E-E87616C60AA6}"/>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AAE25C06-D915-2F67-C1AA-FC09594B599D}"/>
              </a:ext>
            </a:extLst>
          </p:cNvPr>
          <p:cNvSpPr>
            <a:spLocks noGrp="1"/>
          </p:cNvSpPr>
          <p:nvPr>
            <p:ph type="title"/>
          </p:nvPr>
        </p:nvSpPr>
        <p:spPr/>
        <p:txBody>
          <a:bodyPr/>
          <a:lstStyle/>
          <a:p>
            <a:pPr fontAlgn="ctr"/>
            <a:r>
              <a:rPr kumimoji="1" lang="ja-JP" altLang="en-US" sz="2800" b="0" dirty="0"/>
              <a:t>経営層と</a:t>
            </a:r>
            <a:r>
              <a:rPr kumimoji="1" lang="en-US" altLang="ja-JP" sz="2800" b="0" dirty="0"/>
              <a:t>GLP</a:t>
            </a:r>
            <a:r>
              <a:rPr kumimoji="1" lang="ja-JP" altLang="en-US" sz="2800" b="0" dirty="0"/>
              <a:t>組織の関係③</a:t>
            </a:r>
          </a:p>
        </p:txBody>
      </p:sp>
      <p:pic>
        <p:nvPicPr>
          <p:cNvPr id="7" name="図 6">
            <a:extLst>
              <a:ext uri="{FF2B5EF4-FFF2-40B4-BE49-F238E27FC236}">
                <a16:creationId xmlns:a16="http://schemas.microsoft.com/office/drawing/2014/main" id="{2B119BC4-AB95-11F3-BDC9-86F5FFFAC9F0}"/>
              </a:ext>
            </a:extLst>
          </p:cNvPr>
          <p:cNvPicPr>
            <a:picLocks noChangeAspect="1"/>
          </p:cNvPicPr>
          <p:nvPr/>
        </p:nvPicPr>
        <p:blipFill>
          <a:blip r:embed="rId2"/>
          <a:stretch>
            <a:fillRect/>
          </a:stretch>
        </p:blipFill>
        <p:spPr>
          <a:xfrm>
            <a:off x="248194" y="1379562"/>
            <a:ext cx="7006156" cy="5200104"/>
          </a:xfrm>
          <a:prstGeom prst="rect">
            <a:avLst/>
          </a:prstGeom>
          <a:solidFill>
            <a:schemeClr val="accent5">
              <a:lumMod val="20000"/>
              <a:lumOff val="80000"/>
            </a:schemeClr>
          </a:solidFill>
        </p:spPr>
      </p:pic>
      <p:sp>
        <p:nvSpPr>
          <p:cNvPr id="10" name="テキスト ボックス 9">
            <a:extLst>
              <a:ext uri="{FF2B5EF4-FFF2-40B4-BE49-F238E27FC236}">
                <a16:creationId xmlns:a16="http://schemas.microsoft.com/office/drawing/2014/main" id="{BA694D06-71BC-3AF8-580D-C0DD4F119750}"/>
              </a:ext>
            </a:extLst>
          </p:cNvPr>
          <p:cNvSpPr txBox="1"/>
          <p:nvPr/>
        </p:nvSpPr>
        <p:spPr>
          <a:xfrm>
            <a:off x="248194" y="1384368"/>
            <a:ext cx="562818" cy="523220"/>
          </a:xfrm>
          <a:prstGeom prst="rect">
            <a:avLst/>
          </a:prstGeom>
          <a:noFill/>
        </p:spPr>
        <p:txBody>
          <a:bodyPr wrap="square" rtlCol="0">
            <a:spAutoFit/>
          </a:bodyPr>
          <a:lstStyle/>
          <a:p>
            <a:r>
              <a:rPr kumimoji="1" lang="ja-JP" altLang="en-US" sz="2800" dirty="0">
                <a:latin typeface="Meiryo UI" panose="020B0604030504040204" pitchFamily="50" charset="-128"/>
                <a:ea typeface="Meiryo UI" panose="020B0604030504040204" pitchFamily="50" charset="-128"/>
              </a:rPr>
              <a:t>③</a:t>
            </a:r>
          </a:p>
        </p:txBody>
      </p:sp>
      <p:sp>
        <p:nvSpPr>
          <p:cNvPr id="3" name="テキスト ボックス 2">
            <a:extLst>
              <a:ext uri="{FF2B5EF4-FFF2-40B4-BE49-F238E27FC236}">
                <a16:creationId xmlns:a16="http://schemas.microsoft.com/office/drawing/2014/main" id="{7211392F-71E7-4A71-C891-66C702766D33}"/>
              </a:ext>
            </a:extLst>
          </p:cNvPr>
          <p:cNvSpPr txBox="1"/>
          <p:nvPr/>
        </p:nvSpPr>
        <p:spPr>
          <a:xfrm>
            <a:off x="7452538" y="1596314"/>
            <a:ext cx="4739462" cy="4647426"/>
          </a:xfrm>
          <a:prstGeom prst="rect">
            <a:avLst/>
          </a:prstGeom>
          <a:noFill/>
        </p:spPr>
        <p:txBody>
          <a:bodyPr wrap="square" rtlCol="0">
            <a:spAutoFit/>
          </a:bodyPr>
          <a:lstStyle/>
          <a:p>
            <a:r>
              <a:rPr lang="ja-JP" altLang="en-US" sz="2400" dirty="0">
                <a:latin typeface="Meiryo UI" panose="020B0604030504040204" pitchFamily="50" charset="-128"/>
                <a:ea typeface="Meiryo UI" panose="020B0604030504040204" pitchFamily="50" charset="-128"/>
              </a:rPr>
              <a:t>③</a:t>
            </a:r>
            <a:r>
              <a:rPr kumimoji="1" lang="ja-JP" altLang="en-US" sz="2400" dirty="0">
                <a:latin typeface="Meiryo UI" panose="020B0604030504040204" pitchFamily="50" charset="-128"/>
                <a:ea typeface="Meiryo UI" panose="020B0604030504040204" pitchFamily="50" charset="-128"/>
              </a:rPr>
              <a:t>の組織：</a:t>
            </a:r>
            <a:endParaRPr kumimoji="1" lang="en-US" altLang="ja-JP" sz="2400" dirty="0">
              <a:latin typeface="Meiryo UI" panose="020B0604030504040204" pitchFamily="50" charset="-128"/>
              <a:ea typeface="Meiryo UI" panose="020B0604030504040204" pitchFamily="50" charset="-128"/>
            </a:endParaRPr>
          </a:p>
          <a:p>
            <a:endParaRPr kumimoji="1" lang="en-US" altLang="ja-JP" sz="800" dirty="0">
              <a:latin typeface="Meiryo UI" panose="020B0604030504040204" pitchFamily="50" charset="-128"/>
              <a:ea typeface="Meiryo UI" panose="020B0604030504040204" pitchFamily="50" charset="-128"/>
            </a:endParaRPr>
          </a:p>
          <a:p>
            <a:r>
              <a:rPr lang="ja-JP" altLang="en-US" sz="2400" dirty="0">
                <a:latin typeface="Meiryo UI" panose="020B0604030504040204" pitchFamily="50" charset="-128"/>
                <a:ea typeface="Meiryo UI" panose="020B0604030504040204" pitchFamily="50" charset="-128"/>
              </a:rPr>
              <a:t>運営管理者が</a:t>
            </a:r>
            <a:endParaRPr lang="en-US" altLang="ja-JP" sz="2400" dirty="0">
              <a:latin typeface="Meiryo UI" panose="020B0604030504040204" pitchFamily="50" charset="-128"/>
              <a:ea typeface="Meiryo UI" panose="020B0604030504040204" pitchFamily="50" charset="-128"/>
            </a:endParaRPr>
          </a:p>
          <a:p>
            <a:endParaRPr lang="en-US" altLang="ja-JP" sz="800" dirty="0">
              <a:latin typeface="Meiryo UI" panose="020B0604030504040204" pitchFamily="50" charset="-128"/>
              <a:ea typeface="Meiryo UI" panose="020B0604030504040204" pitchFamily="50" charset="-128"/>
            </a:endParaRPr>
          </a:p>
          <a:p>
            <a:r>
              <a:rPr lang="ja-JP" altLang="en-US" sz="2400" dirty="0">
                <a:latin typeface="Meiryo UI" panose="020B0604030504040204" pitchFamily="50" charset="-128"/>
                <a:ea typeface="Meiryo UI" panose="020B0604030504040204" pitchFamily="50" charset="-128"/>
              </a:rPr>
              <a:t>経営層に属していない</a:t>
            </a:r>
            <a:r>
              <a:rPr lang="en-US" altLang="ja-JP" sz="2400" dirty="0">
                <a:latin typeface="Meiryo UI" panose="020B0604030504040204" pitchFamily="50" charset="-128"/>
                <a:ea typeface="Meiryo UI" panose="020B0604030504040204" pitchFamily="50" charset="-128"/>
              </a:rPr>
              <a:t>GLP</a:t>
            </a:r>
            <a:r>
              <a:rPr kumimoji="1" lang="ja-JP" altLang="en-US" sz="2400" dirty="0">
                <a:latin typeface="Meiryo UI" panose="020B0604030504040204" pitchFamily="50" charset="-128"/>
                <a:ea typeface="Meiryo UI" panose="020B0604030504040204" pitchFamily="50" charset="-128"/>
              </a:rPr>
              <a:t>組織</a:t>
            </a:r>
            <a:endParaRPr kumimoji="1" lang="en-US" altLang="ja-JP" sz="2400" dirty="0">
              <a:latin typeface="Meiryo UI" panose="020B0604030504040204" pitchFamily="50" charset="-128"/>
              <a:ea typeface="Meiryo UI" panose="020B0604030504040204" pitchFamily="50" charset="-128"/>
            </a:endParaRPr>
          </a:p>
          <a:p>
            <a:endParaRPr kumimoji="1" lang="en-US" altLang="ja-JP" sz="800" dirty="0">
              <a:latin typeface="Meiryo UI" panose="020B0604030504040204" pitchFamily="50" charset="-128"/>
              <a:ea typeface="Meiryo UI" panose="020B0604030504040204" pitchFamily="50" charset="-128"/>
            </a:endParaRPr>
          </a:p>
          <a:p>
            <a:r>
              <a:rPr kumimoji="1" lang="ja-JP" altLang="en-US" sz="2400" dirty="0">
                <a:latin typeface="Meiryo UI" panose="020B0604030504040204" pitchFamily="50" charset="-128"/>
                <a:ea typeface="Meiryo UI" panose="020B0604030504040204" pitchFamily="50" charset="-128"/>
              </a:rPr>
              <a:t>においては，</a:t>
            </a:r>
            <a:endParaRPr kumimoji="1" lang="en-US" altLang="ja-JP" sz="2400" dirty="0">
              <a:latin typeface="Meiryo UI" panose="020B0604030504040204" pitchFamily="50" charset="-128"/>
              <a:ea typeface="Meiryo UI" panose="020B0604030504040204" pitchFamily="50" charset="-128"/>
            </a:endParaRPr>
          </a:p>
          <a:p>
            <a:endParaRPr kumimoji="1" lang="en-US" altLang="ja-JP" sz="2400" dirty="0">
              <a:latin typeface="Meiryo UI" panose="020B0604030504040204" pitchFamily="50" charset="-128"/>
              <a:ea typeface="Meiryo UI" panose="020B0604030504040204" pitchFamily="50" charset="-128"/>
            </a:endParaRPr>
          </a:p>
          <a:p>
            <a:endParaRPr kumimoji="1" lang="en-US" altLang="ja-JP" sz="2400" dirty="0">
              <a:solidFill>
                <a:srgbClr val="FF0000"/>
              </a:solidFill>
              <a:latin typeface="Meiryo UI" panose="020B0604030504040204" pitchFamily="50" charset="-128"/>
              <a:ea typeface="Meiryo UI" panose="020B0604030504040204" pitchFamily="50" charset="-128"/>
            </a:endParaRPr>
          </a:p>
          <a:p>
            <a:r>
              <a:rPr kumimoji="1" lang="ja-JP" altLang="en-US" sz="2400" dirty="0">
                <a:solidFill>
                  <a:srgbClr val="FF0000"/>
                </a:solidFill>
                <a:latin typeface="Meiryo UI" panose="020B0604030504040204" pitchFamily="50" charset="-128"/>
                <a:ea typeface="Meiryo UI" panose="020B0604030504040204" pitchFamily="50" charset="-128"/>
              </a:rPr>
              <a:t>“</a:t>
            </a:r>
            <a:r>
              <a:rPr kumimoji="1" lang="ja-JP" altLang="en-US" sz="2400" dirty="0">
                <a:solidFill>
                  <a:srgbClr val="FF0000"/>
                </a:solidFill>
                <a:highlight>
                  <a:srgbClr val="FFFF00"/>
                </a:highlight>
                <a:latin typeface="Meiryo UI" panose="020B0604030504040204" pitchFamily="50" charset="-128"/>
                <a:ea typeface="Meiryo UI" panose="020B0604030504040204" pitchFamily="50" charset="-128"/>
              </a:rPr>
              <a:t>リソースマネジメント権限</a:t>
            </a:r>
            <a:r>
              <a:rPr kumimoji="1" lang="ja-JP" altLang="en-US" sz="2400" dirty="0">
                <a:solidFill>
                  <a:srgbClr val="FF0000"/>
                </a:solidFill>
                <a:latin typeface="Meiryo UI" panose="020B0604030504040204" pitchFamily="50" charset="-128"/>
                <a:ea typeface="Meiryo UI" panose="020B0604030504040204" pitchFamily="50" charset="-128"/>
              </a:rPr>
              <a:t>を有する</a:t>
            </a:r>
            <a:endParaRPr kumimoji="1" lang="en-US" altLang="ja-JP" sz="2400" dirty="0">
              <a:solidFill>
                <a:srgbClr val="FF0000"/>
              </a:solidFill>
              <a:latin typeface="Meiryo UI" panose="020B0604030504040204" pitchFamily="50" charset="-128"/>
              <a:ea typeface="Meiryo UI" panose="020B0604030504040204" pitchFamily="50" charset="-128"/>
            </a:endParaRPr>
          </a:p>
          <a:p>
            <a:r>
              <a:rPr kumimoji="1" lang="ja-JP" altLang="en-US" sz="2400" dirty="0">
                <a:solidFill>
                  <a:srgbClr val="FF0000"/>
                </a:solidFill>
                <a:latin typeface="Meiryo UI" panose="020B0604030504040204" pitchFamily="50" charset="-128"/>
                <a:ea typeface="Meiryo UI" panose="020B0604030504040204" pitchFamily="50" charset="-128"/>
              </a:rPr>
              <a:t>経営層” </a:t>
            </a:r>
            <a:endParaRPr kumimoji="1" lang="en-US" altLang="ja-JP" sz="2400" dirty="0">
              <a:solidFill>
                <a:srgbClr val="FF0000"/>
              </a:solidFill>
              <a:latin typeface="Meiryo UI" panose="020B0604030504040204" pitchFamily="50" charset="-128"/>
              <a:ea typeface="Meiryo UI" panose="020B0604030504040204" pitchFamily="50" charset="-128"/>
            </a:endParaRPr>
          </a:p>
          <a:p>
            <a:endParaRPr lang="en-US" altLang="ja-JP" sz="800" dirty="0">
              <a:solidFill>
                <a:srgbClr val="FF0000"/>
              </a:solidFill>
              <a:latin typeface="Meiryo UI" panose="020B0604030504040204" pitchFamily="50" charset="-128"/>
              <a:ea typeface="Meiryo UI" panose="020B0604030504040204" pitchFamily="50" charset="-128"/>
            </a:endParaRPr>
          </a:p>
          <a:p>
            <a:r>
              <a:rPr kumimoji="1" lang="ja-JP" altLang="en-US" sz="2400" dirty="0">
                <a:solidFill>
                  <a:srgbClr val="FF0000"/>
                </a:solidFill>
                <a:latin typeface="Meiryo UI" panose="020B0604030504040204" pitchFamily="50" charset="-128"/>
                <a:ea typeface="Meiryo UI" panose="020B0604030504040204" pitchFamily="50" charset="-128"/>
              </a:rPr>
              <a:t>の皆様も，</a:t>
            </a:r>
            <a:r>
              <a:rPr kumimoji="1" lang="en-US" altLang="ja-JP" sz="2400" dirty="0">
                <a:solidFill>
                  <a:srgbClr val="FF0000"/>
                </a:solidFill>
                <a:latin typeface="Meiryo UI" panose="020B0604030504040204" pitchFamily="50" charset="-128"/>
                <a:ea typeface="Meiryo UI" panose="020B0604030504040204" pitchFamily="50" charset="-128"/>
              </a:rPr>
              <a:t>DI</a:t>
            </a:r>
            <a:r>
              <a:rPr kumimoji="1" lang="ja-JP" altLang="en-US" sz="2400" dirty="0">
                <a:solidFill>
                  <a:srgbClr val="FF0000"/>
                </a:solidFill>
                <a:latin typeface="Meiryo UI" panose="020B0604030504040204" pitchFamily="50" charset="-128"/>
                <a:ea typeface="Meiryo UI" panose="020B0604030504040204" pitchFamily="50" charset="-128"/>
              </a:rPr>
              <a:t>に関する前向きな認識</a:t>
            </a:r>
            <a:endParaRPr kumimoji="1" lang="en-US" altLang="ja-JP" sz="2400" dirty="0">
              <a:solidFill>
                <a:srgbClr val="FF0000"/>
              </a:solidFill>
              <a:latin typeface="Meiryo UI" panose="020B0604030504040204" pitchFamily="50" charset="-128"/>
              <a:ea typeface="Meiryo UI" panose="020B0604030504040204" pitchFamily="50" charset="-128"/>
            </a:endParaRPr>
          </a:p>
          <a:p>
            <a:endParaRPr lang="en-US" altLang="ja-JP" sz="2400" dirty="0">
              <a:solidFill>
                <a:srgbClr val="FF0000"/>
              </a:solidFill>
              <a:latin typeface="Meiryo UI" panose="020B0604030504040204" pitchFamily="50" charset="-128"/>
              <a:ea typeface="Meiryo UI" panose="020B0604030504040204" pitchFamily="50" charset="-128"/>
            </a:endParaRPr>
          </a:p>
          <a:p>
            <a:r>
              <a:rPr lang="ja-JP" altLang="en-US" sz="2400" dirty="0">
                <a:latin typeface="Meiryo UI" panose="020B0604030504040204" pitchFamily="50" charset="-128"/>
                <a:ea typeface="Meiryo UI" panose="020B0604030504040204" pitchFamily="50" charset="-128"/>
              </a:rPr>
              <a:t>が</a:t>
            </a:r>
            <a:r>
              <a:rPr kumimoji="1" lang="ja-JP" altLang="en-US" sz="2400" dirty="0">
                <a:latin typeface="Meiryo UI" panose="020B0604030504040204" pitchFamily="50" charset="-128"/>
                <a:ea typeface="Meiryo UI" panose="020B0604030504040204" pitchFamily="50" charset="-128"/>
              </a:rPr>
              <a:t>必要となります。</a:t>
            </a:r>
            <a:endParaRPr kumimoji="1" lang="en-US" altLang="ja-JP" sz="2400" dirty="0">
              <a:latin typeface="Meiryo UI" panose="020B0604030504040204" pitchFamily="50" charset="-128"/>
              <a:ea typeface="Meiryo UI" panose="020B0604030504040204" pitchFamily="50" charset="-128"/>
            </a:endParaRPr>
          </a:p>
        </p:txBody>
      </p:sp>
      <p:sp>
        <p:nvSpPr>
          <p:cNvPr id="4" name="矢印: 下 3">
            <a:extLst>
              <a:ext uri="{FF2B5EF4-FFF2-40B4-BE49-F238E27FC236}">
                <a16:creationId xmlns:a16="http://schemas.microsoft.com/office/drawing/2014/main" id="{D1BECA38-A10A-24D9-35B1-AD8F2C574281}"/>
              </a:ext>
            </a:extLst>
          </p:cNvPr>
          <p:cNvSpPr/>
          <p:nvPr/>
        </p:nvSpPr>
        <p:spPr>
          <a:xfrm>
            <a:off x="7806887" y="3542006"/>
            <a:ext cx="1023077" cy="552255"/>
          </a:xfrm>
          <a:prstGeom prst="downArrow">
            <a:avLst/>
          </a:prstGeom>
          <a:solidFill>
            <a:srgbClr val="0070C0"/>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2193262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937591-8F9E-AAEC-A2C1-0DD009873B4E}"/>
            </a:ext>
          </a:extLst>
        </p:cNvPr>
        <p:cNvGrpSpPr/>
        <p:nvPr/>
      </p:nvGrpSpPr>
      <p:grpSpPr>
        <a:xfrm>
          <a:off x="0" y="0"/>
          <a:ext cx="0" cy="0"/>
          <a:chOff x="0" y="0"/>
          <a:chExt cx="0" cy="0"/>
        </a:xfrm>
      </p:grpSpPr>
      <p:sp>
        <p:nvSpPr>
          <p:cNvPr id="54" name="スクロール: 横 53">
            <a:extLst>
              <a:ext uri="{FF2B5EF4-FFF2-40B4-BE49-F238E27FC236}">
                <a16:creationId xmlns:a16="http://schemas.microsoft.com/office/drawing/2014/main" id="{FA105584-2C01-7180-8263-AC2E377BDCDD}"/>
              </a:ext>
            </a:extLst>
          </p:cNvPr>
          <p:cNvSpPr/>
          <p:nvPr/>
        </p:nvSpPr>
        <p:spPr>
          <a:xfrm flipH="1">
            <a:off x="90148" y="1514745"/>
            <a:ext cx="9948881" cy="2451948"/>
          </a:xfrm>
          <a:prstGeom prst="horizontalScroll">
            <a:avLst/>
          </a:prstGeom>
          <a:gradFill>
            <a:gsLst>
              <a:gs pos="0">
                <a:schemeClr val="accent1">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499CB818-B755-3195-C4BF-0268E02BB687}"/>
              </a:ext>
            </a:extLst>
          </p:cNvPr>
          <p:cNvSpPr txBox="1"/>
          <p:nvPr/>
        </p:nvSpPr>
        <p:spPr>
          <a:xfrm>
            <a:off x="674264"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1990</a:t>
            </a:r>
            <a:endParaRPr kumimoji="1" lang="ja-JP" altLang="en-US" sz="1100" dirty="0">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38C77C23-3933-2698-2D7C-A725B6093F56}"/>
              </a:ext>
            </a:extLst>
          </p:cNvPr>
          <p:cNvSpPr txBox="1"/>
          <p:nvPr/>
        </p:nvSpPr>
        <p:spPr>
          <a:xfrm>
            <a:off x="3040754"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2000</a:t>
            </a:r>
            <a:endParaRPr kumimoji="1" lang="ja-JP" altLang="en-US" sz="1100" dirty="0">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1DCF020C-D3C0-DA85-C2FE-26F6C846B34F}"/>
              </a:ext>
            </a:extLst>
          </p:cNvPr>
          <p:cNvSpPr txBox="1"/>
          <p:nvPr/>
        </p:nvSpPr>
        <p:spPr>
          <a:xfrm>
            <a:off x="5407244"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2010</a:t>
            </a:r>
            <a:endParaRPr kumimoji="1" lang="ja-JP" altLang="en-US" sz="1100" dirty="0">
              <a:latin typeface="Meiryo UI" panose="020B0604030504040204" pitchFamily="50" charset="-128"/>
              <a:ea typeface="Meiryo UI" panose="020B0604030504040204" pitchFamily="50" charset="-128"/>
            </a:endParaRPr>
          </a:p>
        </p:txBody>
      </p:sp>
      <p:sp>
        <p:nvSpPr>
          <p:cNvPr id="24" name="テキスト ボックス 23">
            <a:extLst>
              <a:ext uri="{FF2B5EF4-FFF2-40B4-BE49-F238E27FC236}">
                <a16:creationId xmlns:a16="http://schemas.microsoft.com/office/drawing/2014/main" id="{01883339-D006-B36D-AB62-128C244EFE94}"/>
              </a:ext>
            </a:extLst>
          </p:cNvPr>
          <p:cNvSpPr txBox="1"/>
          <p:nvPr/>
        </p:nvSpPr>
        <p:spPr>
          <a:xfrm>
            <a:off x="7773735"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2020</a:t>
            </a:r>
            <a:endParaRPr kumimoji="1" lang="ja-JP" altLang="en-US" sz="1100" dirty="0">
              <a:latin typeface="Meiryo UI" panose="020B0604030504040204" pitchFamily="50" charset="-128"/>
              <a:ea typeface="Meiryo UI" panose="020B0604030504040204" pitchFamily="50" charset="-128"/>
            </a:endParaRPr>
          </a:p>
        </p:txBody>
      </p:sp>
      <p:sp>
        <p:nvSpPr>
          <p:cNvPr id="26" name="テキスト ボックス 25">
            <a:extLst>
              <a:ext uri="{FF2B5EF4-FFF2-40B4-BE49-F238E27FC236}">
                <a16:creationId xmlns:a16="http://schemas.microsoft.com/office/drawing/2014/main" id="{3C51D275-A8C7-0BD5-2980-D2CBA39283A3}"/>
              </a:ext>
            </a:extLst>
          </p:cNvPr>
          <p:cNvSpPr txBox="1"/>
          <p:nvPr/>
        </p:nvSpPr>
        <p:spPr>
          <a:xfrm>
            <a:off x="276943" y="2121435"/>
            <a:ext cx="5880278" cy="276999"/>
          </a:xfrm>
          <a:prstGeom prst="rect">
            <a:avLst/>
          </a:prstGeom>
          <a:noFill/>
        </p:spPr>
        <p:txBody>
          <a:bodyPr wrap="square">
            <a:spAutoFit/>
          </a:bodyPr>
          <a:lstStyle/>
          <a:p>
            <a:r>
              <a:rPr lang="it-IT" altLang="ja-JP" sz="1200" dirty="0">
                <a:latin typeface="Meiryo UI" panose="020B0604030504040204" pitchFamily="50" charset="-128"/>
                <a:ea typeface="Meiryo UI" panose="020B0604030504040204" pitchFamily="50" charset="-128"/>
              </a:rPr>
              <a:t>1980</a:t>
            </a:r>
            <a:r>
              <a:rPr lang="ja-JP" altLang="it-IT" sz="1200" dirty="0">
                <a:latin typeface="Meiryo UI" panose="020B0604030504040204" pitchFamily="50" charset="-128"/>
                <a:ea typeface="Meiryo UI" panose="020B0604030504040204" pitchFamily="50" charset="-128"/>
              </a:rPr>
              <a:t>年代後半</a:t>
            </a:r>
            <a:r>
              <a:rPr lang="it-IT" altLang="ja-JP" sz="1200" dirty="0">
                <a:latin typeface="Meiryo UI" panose="020B0604030504040204" pitchFamily="50" charset="-128"/>
                <a:ea typeface="Meiryo UI" panose="020B0604030504040204" pitchFamily="50" charset="-128"/>
              </a:rPr>
              <a:t>_Generic Drug Scandal</a:t>
            </a:r>
          </a:p>
        </p:txBody>
      </p:sp>
      <p:sp>
        <p:nvSpPr>
          <p:cNvPr id="28" name="テキスト ボックス 27">
            <a:extLst>
              <a:ext uri="{FF2B5EF4-FFF2-40B4-BE49-F238E27FC236}">
                <a16:creationId xmlns:a16="http://schemas.microsoft.com/office/drawing/2014/main" id="{0F96CDB0-204F-0777-4341-F2C7B555CC01}"/>
              </a:ext>
            </a:extLst>
          </p:cNvPr>
          <p:cNvSpPr txBox="1"/>
          <p:nvPr/>
        </p:nvSpPr>
        <p:spPr>
          <a:xfrm>
            <a:off x="938756" y="2371624"/>
            <a:ext cx="5880278" cy="276999"/>
          </a:xfrm>
          <a:prstGeom prst="rect">
            <a:avLst/>
          </a:prstGeom>
          <a:noFill/>
        </p:spPr>
        <p:txBody>
          <a:bodyPr wrap="square">
            <a:spAutoFit/>
          </a:bodyPr>
          <a:lstStyle/>
          <a:p>
            <a:r>
              <a:rPr lang="ja-JP" altLang="en-US" sz="1200" dirty="0">
                <a:latin typeface="Meiryo UI" panose="020B0604030504040204" pitchFamily="50" charset="-128"/>
                <a:ea typeface="Meiryo UI" panose="020B0604030504040204" pitchFamily="50" charset="-128"/>
              </a:rPr>
              <a:t>1990年代前半_Application Integrity Policy</a:t>
            </a:r>
          </a:p>
        </p:txBody>
      </p:sp>
      <p:sp>
        <p:nvSpPr>
          <p:cNvPr id="30" name="テキスト ボックス 29">
            <a:extLst>
              <a:ext uri="{FF2B5EF4-FFF2-40B4-BE49-F238E27FC236}">
                <a16:creationId xmlns:a16="http://schemas.microsoft.com/office/drawing/2014/main" id="{93230A1D-A847-D2C3-0E1B-5912E42CC089}"/>
              </a:ext>
            </a:extLst>
          </p:cNvPr>
          <p:cNvSpPr txBox="1"/>
          <p:nvPr/>
        </p:nvSpPr>
        <p:spPr>
          <a:xfrm>
            <a:off x="5488893" y="2374087"/>
            <a:ext cx="5880278" cy="276999"/>
          </a:xfrm>
          <a:prstGeom prst="rect">
            <a:avLst/>
          </a:prstGeom>
          <a:noFill/>
        </p:spPr>
        <p:txBody>
          <a:bodyPr wrap="square">
            <a:spAutoFit/>
          </a:bodyPr>
          <a:lstStyle/>
          <a:p>
            <a:r>
              <a:rPr lang="ja-JP" altLang="en-US" sz="1200" dirty="0">
                <a:latin typeface="Meiryo UI" panose="020B0604030504040204" pitchFamily="50" charset="-128"/>
                <a:ea typeface="Meiryo UI" panose="020B0604030504040204" pitchFamily="50" charset="-128"/>
              </a:rPr>
              <a:t>2010年以降_データの完全性の適用範囲拡大</a:t>
            </a:r>
          </a:p>
        </p:txBody>
      </p:sp>
      <p:sp>
        <p:nvSpPr>
          <p:cNvPr id="32" name="テキスト ボックス 31">
            <a:extLst>
              <a:ext uri="{FF2B5EF4-FFF2-40B4-BE49-F238E27FC236}">
                <a16:creationId xmlns:a16="http://schemas.microsoft.com/office/drawing/2014/main" id="{1567D77A-61BA-261A-5983-9E96A07EA2F9}"/>
              </a:ext>
            </a:extLst>
          </p:cNvPr>
          <p:cNvSpPr txBox="1"/>
          <p:nvPr/>
        </p:nvSpPr>
        <p:spPr>
          <a:xfrm>
            <a:off x="6680651" y="2684769"/>
            <a:ext cx="5880278" cy="276999"/>
          </a:xfrm>
          <a:prstGeom prst="rect">
            <a:avLst/>
          </a:prstGeom>
          <a:noFill/>
        </p:spPr>
        <p:txBody>
          <a:bodyPr wrap="square">
            <a:spAutoFit/>
          </a:bodyPr>
          <a:lstStyle/>
          <a:p>
            <a:r>
              <a:rPr lang="ja-JP" altLang="en-US" sz="1200" dirty="0">
                <a:latin typeface="Meiryo UI" panose="020B0604030504040204" pitchFamily="50" charset="-128"/>
                <a:ea typeface="Meiryo UI" panose="020B0604030504040204" pitchFamily="50" charset="-128"/>
              </a:rPr>
              <a:t>Warning letter</a:t>
            </a:r>
          </a:p>
        </p:txBody>
      </p:sp>
      <p:sp>
        <p:nvSpPr>
          <p:cNvPr id="34" name="テキスト ボックス 33">
            <a:extLst>
              <a:ext uri="{FF2B5EF4-FFF2-40B4-BE49-F238E27FC236}">
                <a16:creationId xmlns:a16="http://schemas.microsoft.com/office/drawing/2014/main" id="{9C8F15B3-E4D4-CF28-5C97-75D9DF63A19E}"/>
              </a:ext>
            </a:extLst>
          </p:cNvPr>
          <p:cNvSpPr txBox="1"/>
          <p:nvPr/>
        </p:nvSpPr>
        <p:spPr>
          <a:xfrm>
            <a:off x="7233127" y="2925345"/>
            <a:ext cx="6367237" cy="253916"/>
          </a:xfrm>
          <a:prstGeom prst="rect">
            <a:avLst/>
          </a:prstGeom>
          <a:noFill/>
        </p:spPr>
        <p:txBody>
          <a:bodyPr wrap="square">
            <a:spAutoFit/>
          </a:bodyPr>
          <a:lstStyle/>
          <a:p>
            <a:r>
              <a:rPr lang="ja-JP" altLang="en-US" sz="1050" dirty="0">
                <a:latin typeface="Meiryo UI" panose="020B0604030504040204" pitchFamily="50" charset="-128"/>
                <a:ea typeface="Meiryo UI" panose="020B0604030504040204" pitchFamily="50" charset="-128"/>
              </a:rPr>
              <a:t>2017年11月_ドイツ製薬会社</a:t>
            </a:r>
          </a:p>
        </p:txBody>
      </p:sp>
      <p:sp>
        <p:nvSpPr>
          <p:cNvPr id="36" name="テキスト ボックス 35">
            <a:extLst>
              <a:ext uri="{FF2B5EF4-FFF2-40B4-BE49-F238E27FC236}">
                <a16:creationId xmlns:a16="http://schemas.microsoft.com/office/drawing/2014/main" id="{0B71F857-9848-BBA5-24F9-A70DF0BAF535}"/>
              </a:ext>
            </a:extLst>
          </p:cNvPr>
          <p:cNvSpPr txBox="1"/>
          <p:nvPr/>
        </p:nvSpPr>
        <p:spPr>
          <a:xfrm>
            <a:off x="7233127" y="3121261"/>
            <a:ext cx="6820293" cy="253916"/>
          </a:xfrm>
          <a:prstGeom prst="rect">
            <a:avLst/>
          </a:prstGeom>
          <a:noFill/>
        </p:spPr>
        <p:txBody>
          <a:bodyPr wrap="square">
            <a:spAutoFit/>
          </a:bodyPr>
          <a:lstStyle/>
          <a:p>
            <a:r>
              <a:rPr lang="ja-JP" altLang="en-US" sz="1050" dirty="0">
                <a:latin typeface="Meiryo UI" panose="020B0604030504040204" pitchFamily="50" charset="-128"/>
                <a:ea typeface="Meiryo UI" panose="020B0604030504040204" pitchFamily="50" charset="-128"/>
              </a:rPr>
              <a:t>2017年11月_中国製薬会社</a:t>
            </a:r>
          </a:p>
        </p:txBody>
      </p:sp>
      <p:sp>
        <p:nvSpPr>
          <p:cNvPr id="38" name="テキスト ボックス 37">
            <a:extLst>
              <a:ext uri="{FF2B5EF4-FFF2-40B4-BE49-F238E27FC236}">
                <a16:creationId xmlns:a16="http://schemas.microsoft.com/office/drawing/2014/main" id="{DDC00F27-64A5-F25C-953E-D5C3D7F85791}"/>
              </a:ext>
            </a:extLst>
          </p:cNvPr>
          <p:cNvSpPr txBox="1"/>
          <p:nvPr/>
        </p:nvSpPr>
        <p:spPr>
          <a:xfrm>
            <a:off x="7469395" y="3400882"/>
            <a:ext cx="7047015" cy="253916"/>
          </a:xfrm>
          <a:prstGeom prst="rect">
            <a:avLst/>
          </a:prstGeom>
          <a:noFill/>
        </p:spPr>
        <p:txBody>
          <a:bodyPr wrap="square">
            <a:spAutoFit/>
          </a:bodyPr>
          <a:lstStyle/>
          <a:p>
            <a:r>
              <a:rPr lang="ja-JP" altLang="en-US" sz="1050" dirty="0">
                <a:latin typeface="Meiryo UI" panose="020B0604030504040204" pitchFamily="50" charset="-128"/>
                <a:ea typeface="Meiryo UI" panose="020B0604030504040204" pitchFamily="50" charset="-128"/>
              </a:rPr>
              <a:t>2018年10月_韓国製薬会社</a:t>
            </a:r>
          </a:p>
        </p:txBody>
      </p:sp>
      <p:sp>
        <p:nvSpPr>
          <p:cNvPr id="47" name="テキスト ボックス 46">
            <a:extLst>
              <a:ext uri="{FF2B5EF4-FFF2-40B4-BE49-F238E27FC236}">
                <a16:creationId xmlns:a16="http://schemas.microsoft.com/office/drawing/2014/main" id="{A7BEBC06-2DCB-EF78-5A4B-3856A20538DC}"/>
              </a:ext>
            </a:extLst>
          </p:cNvPr>
          <p:cNvSpPr txBox="1"/>
          <p:nvPr/>
        </p:nvSpPr>
        <p:spPr>
          <a:xfrm>
            <a:off x="90149" y="1842950"/>
            <a:ext cx="882203" cy="338554"/>
          </a:xfrm>
          <a:prstGeom prst="rect">
            <a:avLst/>
          </a:prstGeom>
          <a:noFill/>
        </p:spPr>
        <p:txBody>
          <a:bodyPr wrap="square" rtlCol="0">
            <a:spAutoFit/>
          </a:bodyPr>
          <a:lstStyle/>
          <a:p>
            <a:r>
              <a:rPr kumimoji="1" lang="en-US" altLang="ja-JP" sz="1600" dirty="0">
                <a:latin typeface="Meiryo UI" panose="020B0604030504040204" pitchFamily="50" charset="-128"/>
                <a:ea typeface="Meiryo UI" panose="020B0604030504040204" pitchFamily="50" charset="-128"/>
              </a:rPr>
              <a:t>FDA</a:t>
            </a:r>
            <a:endParaRPr kumimoji="1" lang="ja-JP" altLang="en-US" sz="1600" dirty="0">
              <a:latin typeface="Meiryo UI" panose="020B0604030504040204" pitchFamily="50" charset="-128"/>
              <a:ea typeface="Meiryo UI" panose="020B0604030504040204" pitchFamily="50" charset="-128"/>
            </a:endParaRPr>
          </a:p>
        </p:txBody>
      </p:sp>
      <p:pic>
        <p:nvPicPr>
          <p:cNvPr id="49" name="図 48">
            <a:extLst>
              <a:ext uri="{FF2B5EF4-FFF2-40B4-BE49-F238E27FC236}">
                <a16:creationId xmlns:a16="http://schemas.microsoft.com/office/drawing/2014/main" id="{D7D444E6-3DC4-908D-AECD-4CA6D3A0AF61}"/>
              </a:ext>
            </a:extLst>
          </p:cNvPr>
          <p:cNvPicPr>
            <a:picLocks noChangeAspect="1"/>
          </p:cNvPicPr>
          <p:nvPr/>
        </p:nvPicPr>
        <p:blipFill>
          <a:blip r:embed="rId2"/>
          <a:stretch>
            <a:fillRect/>
          </a:stretch>
        </p:blipFill>
        <p:spPr>
          <a:xfrm>
            <a:off x="276943" y="1153020"/>
            <a:ext cx="9948881" cy="329537"/>
          </a:xfrm>
          <a:prstGeom prst="rect">
            <a:avLst/>
          </a:prstGeom>
        </p:spPr>
      </p:pic>
      <p:sp>
        <p:nvSpPr>
          <p:cNvPr id="2" name="タイトル 1">
            <a:extLst>
              <a:ext uri="{FF2B5EF4-FFF2-40B4-BE49-F238E27FC236}">
                <a16:creationId xmlns:a16="http://schemas.microsoft.com/office/drawing/2014/main" id="{278BB5AC-C837-226C-A573-13FF7FA2AA86}"/>
              </a:ext>
            </a:extLst>
          </p:cNvPr>
          <p:cNvSpPr>
            <a:spLocks noGrp="1"/>
          </p:cNvSpPr>
          <p:nvPr>
            <p:ph type="title"/>
          </p:nvPr>
        </p:nvSpPr>
        <p:spPr/>
        <p:txBody>
          <a:bodyPr/>
          <a:lstStyle/>
          <a:p>
            <a:pPr fontAlgn="ctr"/>
            <a:r>
              <a:rPr lang="en-US" altLang="ja-JP" sz="2800" b="0" dirty="0"/>
              <a:t>DI</a:t>
            </a:r>
            <a:r>
              <a:rPr lang="ja-JP" altLang="en-US" sz="2800" b="0" dirty="0"/>
              <a:t>の発祥　</a:t>
            </a:r>
            <a:r>
              <a:rPr lang="en-US" altLang="ja-JP" sz="2800" b="0" dirty="0"/>
              <a:t>–</a:t>
            </a:r>
            <a:r>
              <a:rPr lang="ja-JP" altLang="en-US" sz="2800" b="0" dirty="0"/>
              <a:t>発端－</a:t>
            </a:r>
          </a:p>
        </p:txBody>
      </p:sp>
      <p:sp>
        <p:nvSpPr>
          <p:cNvPr id="3" name="テキスト ボックス 2">
            <a:extLst>
              <a:ext uri="{FF2B5EF4-FFF2-40B4-BE49-F238E27FC236}">
                <a16:creationId xmlns:a16="http://schemas.microsoft.com/office/drawing/2014/main" id="{2A23DAEA-871D-7DC2-21CB-ACC9042CF970}"/>
              </a:ext>
            </a:extLst>
          </p:cNvPr>
          <p:cNvSpPr txBox="1"/>
          <p:nvPr/>
        </p:nvSpPr>
        <p:spPr>
          <a:xfrm>
            <a:off x="90148" y="6447189"/>
            <a:ext cx="7183377" cy="276999"/>
          </a:xfrm>
          <a:prstGeom prst="rect">
            <a:avLst/>
          </a:prstGeom>
          <a:noFill/>
        </p:spPr>
        <p:txBody>
          <a:bodyPr wrap="none" rtlCol="0">
            <a:spAutoFit/>
          </a:bodyPr>
          <a:lstStyle/>
          <a:p>
            <a:r>
              <a:rPr kumimoji="1" lang="ja-JP" altLang="en-US" sz="1200" dirty="0">
                <a:latin typeface="Meiryo UI" panose="020B0604030504040204" pitchFamily="50" charset="-128"/>
                <a:ea typeface="Meiryo UI" panose="020B0604030504040204" pitchFamily="50" charset="-128"/>
              </a:rPr>
              <a:t>ページ</a:t>
            </a:r>
            <a:r>
              <a:rPr kumimoji="1" lang="en-US" altLang="ja-JP" sz="1200" dirty="0">
                <a:latin typeface="Meiryo UI" panose="020B0604030504040204" pitchFamily="50" charset="-128"/>
                <a:ea typeface="Meiryo UI" panose="020B0604030504040204" pitchFamily="50" charset="-128"/>
              </a:rPr>
              <a:t>11~15_2019</a:t>
            </a:r>
            <a:r>
              <a:rPr kumimoji="1" lang="ja-JP" altLang="en-US" sz="1200" dirty="0">
                <a:latin typeface="Meiryo UI" panose="020B0604030504040204" pitchFamily="50" charset="-128"/>
                <a:ea typeface="Meiryo UI" panose="020B0604030504040204" pitchFamily="50" charset="-128"/>
              </a:rPr>
              <a:t>年</a:t>
            </a:r>
            <a:r>
              <a:rPr kumimoji="1" lang="en-US" altLang="ja-JP" sz="1200" dirty="0">
                <a:latin typeface="Meiryo UI" panose="020B0604030504040204" pitchFamily="50" charset="-128"/>
                <a:ea typeface="Meiryo UI" panose="020B0604030504040204" pitchFamily="50" charset="-128"/>
              </a:rPr>
              <a:t>5</a:t>
            </a:r>
            <a:r>
              <a:rPr kumimoji="1" lang="ja-JP" altLang="en-US" sz="1200" dirty="0">
                <a:latin typeface="Meiryo UI" panose="020B0604030504040204" pitchFamily="50" charset="-128"/>
                <a:ea typeface="Meiryo UI" panose="020B0604030504040204" pitchFamily="50" charset="-128"/>
              </a:rPr>
              <a:t>月</a:t>
            </a:r>
            <a:r>
              <a:rPr kumimoji="1" lang="en-US" altLang="ja-JP" sz="1200" dirty="0">
                <a:latin typeface="Meiryo UI" panose="020B0604030504040204" pitchFamily="50" charset="-128"/>
                <a:ea typeface="Meiryo UI" panose="020B0604030504040204" pitchFamily="50" charset="-128"/>
              </a:rPr>
              <a:t>_</a:t>
            </a:r>
            <a:r>
              <a:rPr kumimoji="1" lang="ja-JP" altLang="en-US" sz="1200" dirty="0">
                <a:latin typeface="Meiryo UI" panose="020B0604030504040204" pitchFamily="50" charset="-128"/>
                <a:ea typeface="Meiryo UI" panose="020B0604030504040204" pitchFamily="50" charset="-128"/>
              </a:rPr>
              <a:t>日本製薬工業協会 品質委員会 </a:t>
            </a:r>
            <a:r>
              <a:rPr kumimoji="1" lang="en-US" altLang="ja-JP" sz="1200" dirty="0">
                <a:latin typeface="Meiryo UI" panose="020B0604030504040204" pitchFamily="50" charset="-128"/>
                <a:ea typeface="Meiryo UI" panose="020B0604030504040204" pitchFamily="50" charset="-128"/>
              </a:rPr>
              <a:t>GMP</a:t>
            </a:r>
            <a:r>
              <a:rPr kumimoji="1" lang="ja-JP" altLang="en-US" sz="1200" dirty="0">
                <a:latin typeface="Meiryo UI" panose="020B0604030504040204" pitchFamily="50" charset="-128"/>
                <a:ea typeface="Meiryo UI" panose="020B0604030504040204" pitchFamily="50" charset="-128"/>
              </a:rPr>
              <a:t>部会 </a:t>
            </a:r>
            <a:r>
              <a:rPr kumimoji="1" lang="en-US" altLang="ja-JP" sz="1200" dirty="0">
                <a:latin typeface="Meiryo UI" panose="020B0604030504040204" pitchFamily="50" charset="-128"/>
                <a:ea typeface="Meiryo UI" panose="020B0604030504040204" pitchFamily="50" charset="-128"/>
              </a:rPr>
              <a:t>DI</a:t>
            </a:r>
            <a:r>
              <a:rPr kumimoji="1" lang="ja-JP" altLang="en-US" sz="1200" dirty="0">
                <a:latin typeface="Meiryo UI" panose="020B0604030504040204" pitchFamily="50" charset="-128"/>
                <a:ea typeface="Meiryo UI" panose="020B0604030504040204" pitchFamily="50" charset="-128"/>
              </a:rPr>
              <a:t>プロジェクト </a:t>
            </a: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データの完全性</a:t>
            </a:r>
            <a:r>
              <a:rPr kumimoji="1" lang="en-US" altLang="ja-JP" sz="1200" dirty="0">
                <a:latin typeface="Meiryo UI" panose="020B0604030504040204" pitchFamily="50" charset="-128"/>
                <a:ea typeface="Meiryo UI" panose="020B0604030504040204" pitchFamily="50" charset="-128"/>
              </a:rPr>
              <a:t>” </a:t>
            </a:r>
            <a:r>
              <a:rPr kumimoji="1" lang="ja-JP" altLang="en-US" sz="1200" dirty="0">
                <a:latin typeface="Meiryo UI" panose="020B0604030504040204" pitchFamily="50" charset="-128"/>
                <a:ea typeface="Meiryo UI" panose="020B0604030504040204" pitchFamily="50" charset="-128"/>
              </a:rPr>
              <a:t>参照</a:t>
            </a:r>
          </a:p>
        </p:txBody>
      </p:sp>
    </p:spTree>
    <p:extLst>
      <p:ext uri="{BB962C8B-B14F-4D97-AF65-F5344CB8AC3E}">
        <p14:creationId xmlns:p14="http://schemas.microsoft.com/office/powerpoint/2010/main" val="12881156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877B9-52ED-8A10-61F3-A737898A1AB1}"/>
            </a:ext>
          </a:extLst>
        </p:cNvPr>
        <p:cNvGrpSpPr/>
        <p:nvPr/>
      </p:nvGrpSpPr>
      <p:grpSpPr>
        <a:xfrm>
          <a:off x="0" y="0"/>
          <a:ext cx="0" cy="0"/>
          <a:chOff x="0" y="0"/>
          <a:chExt cx="0" cy="0"/>
        </a:xfrm>
      </p:grpSpPr>
      <p:sp>
        <p:nvSpPr>
          <p:cNvPr id="54" name="スクロール: 横 53">
            <a:extLst>
              <a:ext uri="{FF2B5EF4-FFF2-40B4-BE49-F238E27FC236}">
                <a16:creationId xmlns:a16="http://schemas.microsoft.com/office/drawing/2014/main" id="{CC899E1A-7F8F-45F6-6117-9FF35498A7F1}"/>
              </a:ext>
            </a:extLst>
          </p:cNvPr>
          <p:cNvSpPr/>
          <p:nvPr/>
        </p:nvSpPr>
        <p:spPr>
          <a:xfrm flipH="1">
            <a:off x="90148" y="1514745"/>
            <a:ext cx="9948881" cy="2451948"/>
          </a:xfrm>
          <a:prstGeom prst="horizontalScroll">
            <a:avLst/>
          </a:prstGeom>
          <a:gradFill>
            <a:gsLst>
              <a:gs pos="0">
                <a:schemeClr val="accent1">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7EB281D7-2676-E920-FD80-E2F6CF555CD5}"/>
              </a:ext>
            </a:extLst>
          </p:cNvPr>
          <p:cNvSpPr txBox="1"/>
          <p:nvPr/>
        </p:nvSpPr>
        <p:spPr>
          <a:xfrm>
            <a:off x="674264"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1990</a:t>
            </a:r>
            <a:endParaRPr kumimoji="1" lang="ja-JP" altLang="en-US" sz="1100" dirty="0">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0A75C5DE-63F6-059B-E167-4F8E4C5D936D}"/>
              </a:ext>
            </a:extLst>
          </p:cNvPr>
          <p:cNvSpPr txBox="1"/>
          <p:nvPr/>
        </p:nvSpPr>
        <p:spPr>
          <a:xfrm>
            <a:off x="3040754"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2000</a:t>
            </a:r>
            <a:endParaRPr kumimoji="1" lang="ja-JP" altLang="en-US" sz="1100" dirty="0">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E632E521-FFB9-6175-EF1C-2B5992AFD606}"/>
              </a:ext>
            </a:extLst>
          </p:cNvPr>
          <p:cNvSpPr txBox="1"/>
          <p:nvPr/>
        </p:nvSpPr>
        <p:spPr>
          <a:xfrm>
            <a:off x="5407244"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2010</a:t>
            </a:r>
            <a:endParaRPr kumimoji="1" lang="ja-JP" altLang="en-US" sz="1100" dirty="0">
              <a:latin typeface="Meiryo UI" panose="020B0604030504040204" pitchFamily="50" charset="-128"/>
              <a:ea typeface="Meiryo UI" panose="020B0604030504040204" pitchFamily="50" charset="-128"/>
            </a:endParaRPr>
          </a:p>
        </p:txBody>
      </p:sp>
      <p:sp>
        <p:nvSpPr>
          <p:cNvPr id="24" name="テキスト ボックス 23">
            <a:extLst>
              <a:ext uri="{FF2B5EF4-FFF2-40B4-BE49-F238E27FC236}">
                <a16:creationId xmlns:a16="http://schemas.microsoft.com/office/drawing/2014/main" id="{49023695-C6BD-FA9B-9F07-AE05A37787BB}"/>
              </a:ext>
            </a:extLst>
          </p:cNvPr>
          <p:cNvSpPr txBox="1"/>
          <p:nvPr/>
        </p:nvSpPr>
        <p:spPr>
          <a:xfrm>
            <a:off x="7773735"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2020</a:t>
            </a:r>
            <a:endParaRPr kumimoji="1" lang="ja-JP" altLang="en-US" sz="1100" dirty="0">
              <a:latin typeface="Meiryo UI" panose="020B0604030504040204" pitchFamily="50" charset="-128"/>
              <a:ea typeface="Meiryo UI" panose="020B0604030504040204" pitchFamily="50" charset="-128"/>
            </a:endParaRPr>
          </a:p>
        </p:txBody>
      </p:sp>
      <p:sp>
        <p:nvSpPr>
          <p:cNvPr id="26" name="テキスト ボックス 25">
            <a:extLst>
              <a:ext uri="{FF2B5EF4-FFF2-40B4-BE49-F238E27FC236}">
                <a16:creationId xmlns:a16="http://schemas.microsoft.com/office/drawing/2014/main" id="{09D00DEF-2875-0A94-D037-D68A89C4E245}"/>
              </a:ext>
            </a:extLst>
          </p:cNvPr>
          <p:cNvSpPr txBox="1"/>
          <p:nvPr/>
        </p:nvSpPr>
        <p:spPr>
          <a:xfrm>
            <a:off x="276943" y="2121435"/>
            <a:ext cx="5880278" cy="276999"/>
          </a:xfrm>
          <a:prstGeom prst="rect">
            <a:avLst/>
          </a:prstGeom>
          <a:noFill/>
        </p:spPr>
        <p:txBody>
          <a:bodyPr wrap="square">
            <a:spAutoFit/>
          </a:bodyPr>
          <a:lstStyle/>
          <a:p>
            <a:r>
              <a:rPr lang="it-IT" altLang="ja-JP" sz="1200" dirty="0">
                <a:latin typeface="Meiryo UI" panose="020B0604030504040204" pitchFamily="50" charset="-128"/>
                <a:ea typeface="Meiryo UI" panose="020B0604030504040204" pitchFamily="50" charset="-128"/>
              </a:rPr>
              <a:t>1980</a:t>
            </a:r>
            <a:r>
              <a:rPr lang="ja-JP" altLang="it-IT" sz="1200" dirty="0">
                <a:latin typeface="Meiryo UI" panose="020B0604030504040204" pitchFamily="50" charset="-128"/>
                <a:ea typeface="Meiryo UI" panose="020B0604030504040204" pitchFamily="50" charset="-128"/>
              </a:rPr>
              <a:t>年代後半</a:t>
            </a:r>
            <a:r>
              <a:rPr lang="it-IT" altLang="ja-JP" sz="1200" dirty="0">
                <a:latin typeface="Meiryo UI" panose="020B0604030504040204" pitchFamily="50" charset="-128"/>
                <a:ea typeface="Meiryo UI" panose="020B0604030504040204" pitchFamily="50" charset="-128"/>
              </a:rPr>
              <a:t>_Generic Drug Scandal</a:t>
            </a:r>
          </a:p>
        </p:txBody>
      </p:sp>
      <p:sp>
        <p:nvSpPr>
          <p:cNvPr id="28" name="テキスト ボックス 27">
            <a:extLst>
              <a:ext uri="{FF2B5EF4-FFF2-40B4-BE49-F238E27FC236}">
                <a16:creationId xmlns:a16="http://schemas.microsoft.com/office/drawing/2014/main" id="{FF6E45A9-EBEE-5BA1-CE85-80EB3D587A44}"/>
              </a:ext>
            </a:extLst>
          </p:cNvPr>
          <p:cNvSpPr txBox="1"/>
          <p:nvPr/>
        </p:nvSpPr>
        <p:spPr>
          <a:xfrm>
            <a:off x="938756" y="2371624"/>
            <a:ext cx="5880278" cy="276999"/>
          </a:xfrm>
          <a:prstGeom prst="rect">
            <a:avLst/>
          </a:prstGeom>
          <a:noFill/>
        </p:spPr>
        <p:txBody>
          <a:bodyPr wrap="square">
            <a:spAutoFit/>
          </a:bodyPr>
          <a:lstStyle/>
          <a:p>
            <a:r>
              <a:rPr lang="ja-JP" altLang="en-US" sz="1200" dirty="0">
                <a:latin typeface="Meiryo UI" panose="020B0604030504040204" pitchFamily="50" charset="-128"/>
                <a:ea typeface="Meiryo UI" panose="020B0604030504040204" pitchFamily="50" charset="-128"/>
              </a:rPr>
              <a:t>1990年代前半_Application Integrity Policy</a:t>
            </a:r>
          </a:p>
        </p:txBody>
      </p:sp>
      <p:sp>
        <p:nvSpPr>
          <p:cNvPr id="30" name="テキスト ボックス 29">
            <a:extLst>
              <a:ext uri="{FF2B5EF4-FFF2-40B4-BE49-F238E27FC236}">
                <a16:creationId xmlns:a16="http://schemas.microsoft.com/office/drawing/2014/main" id="{41D797D1-4983-87BA-2E06-F4D1E6280360}"/>
              </a:ext>
            </a:extLst>
          </p:cNvPr>
          <p:cNvSpPr txBox="1"/>
          <p:nvPr/>
        </p:nvSpPr>
        <p:spPr>
          <a:xfrm>
            <a:off x="5488893" y="2374087"/>
            <a:ext cx="5880278" cy="276999"/>
          </a:xfrm>
          <a:prstGeom prst="rect">
            <a:avLst/>
          </a:prstGeom>
          <a:noFill/>
        </p:spPr>
        <p:txBody>
          <a:bodyPr wrap="square">
            <a:spAutoFit/>
          </a:bodyPr>
          <a:lstStyle/>
          <a:p>
            <a:r>
              <a:rPr lang="ja-JP" altLang="en-US" sz="1200" dirty="0">
                <a:latin typeface="Meiryo UI" panose="020B0604030504040204" pitchFamily="50" charset="-128"/>
                <a:ea typeface="Meiryo UI" panose="020B0604030504040204" pitchFamily="50" charset="-128"/>
              </a:rPr>
              <a:t>2010年以降_データの完全性の適用範囲拡大</a:t>
            </a:r>
          </a:p>
        </p:txBody>
      </p:sp>
      <p:sp>
        <p:nvSpPr>
          <p:cNvPr id="32" name="テキスト ボックス 31">
            <a:extLst>
              <a:ext uri="{FF2B5EF4-FFF2-40B4-BE49-F238E27FC236}">
                <a16:creationId xmlns:a16="http://schemas.microsoft.com/office/drawing/2014/main" id="{2BE68E36-A6EC-352A-956B-888982E0D3A1}"/>
              </a:ext>
            </a:extLst>
          </p:cNvPr>
          <p:cNvSpPr txBox="1"/>
          <p:nvPr/>
        </p:nvSpPr>
        <p:spPr>
          <a:xfrm>
            <a:off x="6680651" y="2684769"/>
            <a:ext cx="5880278" cy="276999"/>
          </a:xfrm>
          <a:prstGeom prst="rect">
            <a:avLst/>
          </a:prstGeom>
          <a:noFill/>
        </p:spPr>
        <p:txBody>
          <a:bodyPr wrap="square">
            <a:spAutoFit/>
          </a:bodyPr>
          <a:lstStyle/>
          <a:p>
            <a:r>
              <a:rPr lang="ja-JP" altLang="en-US" sz="1200" dirty="0">
                <a:latin typeface="Meiryo UI" panose="020B0604030504040204" pitchFamily="50" charset="-128"/>
                <a:ea typeface="Meiryo UI" panose="020B0604030504040204" pitchFamily="50" charset="-128"/>
              </a:rPr>
              <a:t>Warning letter</a:t>
            </a:r>
          </a:p>
        </p:txBody>
      </p:sp>
      <p:sp>
        <p:nvSpPr>
          <p:cNvPr id="34" name="テキスト ボックス 33">
            <a:extLst>
              <a:ext uri="{FF2B5EF4-FFF2-40B4-BE49-F238E27FC236}">
                <a16:creationId xmlns:a16="http://schemas.microsoft.com/office/drawing/2014/main" id="{6370F2A3-9C64-0F2F-3D5A-2DD7EA24AE71}"/>
              </a:ext>
            </a:extLst>
          </p:cNvPr>
          <p:cNvSpPr txBox="1"/>
          <p:nvPr/>
        </p:nvSpPr>
        <p:spPr>
          <a:xfrm>
            <a:off x="7233127" y="2925345"/>
            <a:ext cx="6367237" cy="253916"/>
          </a:xfrm>
          <a:prstGeom prst="rect">
            <a:avLst/>
          </a:prstGeom>
          <a:noFill/>
        </p:spPr>
        <p:txBody>
          <a:bodyPr wrap="square">
            <a:spAutoFit/>
          </a:bodyPr>
          <a:lstStyle/>
          <a:p>
            <a:r>
              <a:rPr lang="ja-JP" altLang="en-US" sz="1050" dirty="0">
                <a:latin typeface="Meiryo UI" panose="020B0604030504040204" pitchFamily="50" charset="-128"/>
                <a:ea typeface="Meiryo UI" panose="020B0604030504040204" pitchFamily="50" charset="-128"/>
              </a:rPr>
              <a:t>2017年11月_ドイツ製薬会社</a:t>
            </a:r>
          </a:p>
        </p:txBody>
      </p:sp>
      <p:sp>
        <p:nvSpPr>
          <p:cNvPr id="36" name="テキスト ボックス 35">
            <a:extLst>
              <a:ext uri="{FF2B5EF4-FFF2-40B4-BE49-F238E27FC236}">
                <a16:creationId xmlns:a16="http://schemas.microsoft.com/office/drawing/2014/main" id="{B3B06B51-8D0E-2BF8-1258-61F23E4AD847}"/>
              </a:ext>
            </a:extLst>
          </p:cNvPr>
          <p:cNvSpPr txBox="1"/>
          <p:nvPr/>
        </p:nvSpPr>
        <p:spPr>
          <a:xfrm>
            <a:off x="7233127" y="3121261"/>
            <a:ext cx="6820293" cy="253916"/>
          </a:xfrm>
          <a:prstGeom prst="rect">
            <a:avLst/>
          </a:prstGeom>
          <a:noFill/>
        </p:spPr>
        <p:txBody>
          <a:bodyPr wrap="square">
            <a:spAutoFit/>
          </a:bodyPr>
          <a:lstStyle/>
          <a:p>
            <a:r>
              <a:rPr lang="ja-JP" altLang="en-US" sz="1050" dirty="0">
                <a:latin typeface="Meiryo UI" panose="020B0604030504040204" pitchFamily="50" charset="-128"/>
                <a:ea typeface="Meiryo UI" panose="020B0604030504040204" pitchFamily="50" charset="-128"/>
              </a:rPr>
              <a:t>2017年11月_中国製薬会社</a:t>
            </a:r>
          </a:p>
        </p:txBody>
      </p:sp>
      <p:sp>
        <p:nvSpPr>
          <p:cNvPr id="38" name="テキスト ボックス 37">
            <a:extLst>
              <a:ext uri="{FF2B5EF4-FFF2-40B4-BE49-F238E27FC236}">
                <a16:creationId xmlns:a16="http://schemas.microsoft.com/office/drawing/2014/main" id="{1461217A-80D9-3BCE-5A0A-0F5798AAA327}"/>
              </a:ext>
            </a:extLst>
          </p:cNvPr>
          <p:cNvSpPr txBox="1"/>
          <p:nvPr/>
        </p:nvSpPr>
        <p:spPr>
          <a:xfrm>
            <a:off x="7475834" y="3369641"/>
            <a:ext cx="7047015" cy="253916"/>
          </a:xfrm>
          <a:prstGeom prst="rect">
            <a:avLst/>
          </a:prstGeom>
          <a:noFill/>
        </p:spPr>
        <p:txBody>
          <a:bodyPr wrap="square">
            <a:spAutoFit/>
          </a:bodyPr>
          <a:lstStyle/>
          <a:p>
            <a:r>
              <a:rPr lang="ja-JP" altLang="en-US" sz="1050" dirty="0">
                <a:latin typeface="Meiryo UI" panose="020B0604030504040204" pitchFamily="50" charset="-128"/>
                <a:ea typeface="Meiryo UI" panose="020B0604030504040204" pitchFamily="50" charset="-128"/>
              </a:rPr>
              <a:t>2018年10月_韓国製薬会社</a:t>
            </a:r>
          </a:p>
        </p:txBody>
      </p:sp>
      <p:sp>
        <p:nvSpPr>
          <p:cNvPr id="47" name="テキスト ボックス 46">
            <a:extLst>
              <a:ext uri="{FF2B5EF4-FFF2-40B4-BE49-F238E27FC236}">
                <a16:creationId xmlns:a16="http://schemas.microsoft.com/office/drawing/2014/main" id="{799D2FA4-9FFA-D037-9CBD-ACF623FAC57D}"/>
              </a:ext>
            </a:extLst>
          </p:cNvPr>
          <p:cNvSpPr txBox="1"/>
          <p:nvPr/>
        </p:nvSpPr>
        <p:spPr>
          <a:xfrm>
            <a:off x="90149" y="1842950"/>
            <a:ext cx="882203" cy="338554"/>
          </a:xfrm>
          <a:prstGeom prst="rect">
            <a:avLst/>
          </a:prstGeom>
          <a:noFill/>
        </p:spPr>
        <p:txBody>
          <a:bodyPr wrap="square" rtlCol="0">
            <a:spAutoFit/>
          </a:bodyPr>
          <a:lstStyle/>
          <a:p>
            <a:r>
              <a:rPr kumimoji="1" lang="en-US" altLang="ja-JP" sz="1600" dirty="0">
                <a:latin typeface="Meiryo UI" panose="020B0604030504040204" pitchFamily="50" charset="-128"/>
                <a:ea typeface="Meiryo UI" panose="020B0604030504040204" pitchFamily="50" charset="-128"/>
              </a:rPr>
              <a:t>FDA</a:t>
            </a:r>
            <a:endParaRPr kumimoji="1" lang="ja-JP" altLang="en-US" sz="1600" dirty="0">
              <a:latin typeface="Meiryo UI" panose="020B0604030504040204" pitchFamily="50" charset="-128"/>
              <a:ea typeface="Meiryo UI" panose="020B0604030504040204" pitchFamily="50" charset="-128"/>
            </a:endParaRPr>
          </a:p>
        </p:txBody>
      </p:sp>
      <p:pic>
        <p:nvPicPr>
          <p:cNvPr id="49" name="図 48">
            <a:extLst>
              <a:ext uri="{FF2B5EF4-FFF2-40B4-BE49-F238E27FC236}">
                <a16:creationId xmlns:a16="http://schemas.microsoft.com/office/drawing/2014/main" id="{7768C434-FA72-744B-142B-7A31D70CF6FE}"/>
              </a:ext>
            </a:extLst>
          </p:cNvPr>
          <p:cNvPicPr>
            <a:picLocks noChangeAspect="1"/>
          </p:cNvPicPr>
          <p:nvPr/>
        </p:nvPicPr>
        <p:blipFill>
          <a:blip r:embed="rId3"/>
          <a:stretch>
            <a:fillRect/>
          </a:stretch>
        </p:blipFill>
        <p:spPr>
          <a:xfrm>
            <a:off x="276943" y="1153020"/>
            <a:ext cx="9948881" cy="329537"/>
          </a:xfrm>
          <a:prstGeom prst="rect">
            <a:avLst/>
          </a:prstGeom>
        </p:spPr>
      </p:pic>
      <p:sp>
        <p:nvSpPr>
          <p:cNvPr id="2" name="タイトル 1">
            <a:extLst>
              <a:ext uri="{FF2B5EF4-FFF2-40B4-BE49-F238E27FC236}">
                <a16:creationId xmlns:a16="http://schemas.microsoft.com/office/drawing/2014/main" id="{7999717F-1325-8F67-01A4-F54F08358D56}"/>
              </a:ext>
            </a:extLst>
          </p:cNvPr>
          <p:cNvSpPr>
            <a:spLocks noGrp="1"/>
          </p:cNvSpPr>
          <p:nvPr>
            <p:ph type="title"/>
          </p:nvPr>
        </p:nvSpPr>
        <p:spPr/>
        <p:txBody>
          <a:bodyPr/>
          <a:lstStyle/>
          <a:p>
            <a:pPr fontAlgn="ctr"/>
            <a:r>
              <a:rPr lang="en-US" altLang="ja-JP" sz="2800" b="0" dirty="0"/>
              <a:t>DI</a:t>
            </a:r>
            <a:r>
              <a:rPr lang="ja-JP" altLang="en-US" sz="2800" b="0" dirty="0"/>
              <a:t>の発祥　</a:t>
            </a:r>
            <a:r>
              <a:rPr lang="en-US" altLang="ja-JP" sz="2800" b="0" dirty="0"/>
              <a:t>–</a:t>
            </a:r>
            <a:r>
              <a:rPr lang="ja-JP" altLang="en-US" sz="2800" b="0" dirty="0"/>
              <a:t>発端－</a:t>
            </a:r>
          </a:p>
        </p:txBody>
      </p:sp>
      <p:sp>
        <p:nvSpPr>
          <p:cNvPr id="3" name="吹き出し: 角を丸めた四角形 2">
            <a:extLst>
              <a:ext uri="{FF2B5EF4-FFF2-40B4-BE49-F238E27FC236}">
                <a16:creationId xmlns:a16="http://schemas.microsoft.com/office/drawing/2014/main" id="{3C2217EE-E060-F0E3-6740-FEF05A3A682B}"/>
              </a:ext>
            </a:extLst>
          </p:cNvPr>
          <p:cNvSpPr/>
          <p:nvPr/>
        </p:nvSpPr>
        <p:spPr>
          <a:xfrm>
            <a:off x="276943" y="3805645"/>
            <a:ext cx="3254609" cy="1307843"/>
          </a:xfrm>
          <a:prstGeom prst="wedgeRoundRectCallout">
            <a:avLst>
              <a:gd name="adj1" fmla="val -41934"/>
              <a:gd name="adj2" fmla="val -161996"/>
              <a:gd name="adj3" fmla="val 16667"/>
            </a:avLst>
          </a:prstGeom>
          <a:solidFill>
            <a:schemeClr val="accent5">
              <a:lumMod val="20000"/>
              <a:lumOff val="80000"/>
            </a:schemeClr>
          </a:solidFill>
          <a:ln w="12700">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発端：</a:t>
            </a: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米国で，</a:t>
            </a:r>
            <a:r>
              <a:rPr kumimoji="1" lang="en-US" altLang="ja-JP" sz="1400" dirty="0">
                <a:solidFill>
                  <a:schemeClr val="tx1"/>
                </a:solidFill>
                <a:latin typeface="Meiryo UI" panose="020B0604030504040204" pitchFamily="50" charset="-128"/>
                <a:ea typeface="Meiryo UI" panose="020B0604030504040204" pitchFamily="50" charset="-128"/>
              </a:rPr>
              <a:t>1980</a:t>
            </a:r>
            <a:r>
              <a:rPr kumimoji="1" lang="ja-JP" altLang="en-US" sz="1400" dirty="0">
                <a:solidFill>
                  <a:schemeClr val="tx1"/>
                </a:solidFill>
                <a:latin typeface="Meiryo UI" panose="020B0604030504040204" pitchFamily="50" charset="-128"/>
                <a:ea typeface="Meiryo UI" panose="020B0604030504040204" pitchFamily="50" charset="-128"/>
              </a:rPr>
              <a:t>年代後半に贈収賄・改ざん・サンプルすり替えなどで，数社のジェネリック医薬品会社の経営陣が有罪</a:t>
            </a:r>
          </a:p>
        </p:txBody>
      </p:sp>
      <p:sp>
        <p:nvSpPr>
          <p:cNvPr id="4" name="スクロール: 縦 3">
            <a:extLst>
              <a:ext uri="{FF2B5EF4-FFF2-40B4-BE49-F238E27FC236}">
                <a16:creationId xmlns:a16="http://schemas.microsoft.com/office/drawing/2014/main" id="{82C8C803-84B2-CA39-9294-428A78652E47}"/>
              </a:ext>
            </a:extLst>
          </p:cNvPr>
          <p:cNvSpPr/>
          <p:nvPr/>
        </p:nvSpPr>
        <p:spPr>
          <a:xfrm>
            <a:off x="276943" y="5235262"/>
            <a:ext cx="4501119" cy="1552542"/>
          </a:xfrm>
          <a:prstGeom prst="verticalScroll">
            <a:avLst/>
          </a:prstGeom>
          <a:solidFill>
            <a:srgbClr val="FFC000"/>
          </a:solidFill>
          <a:ln>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latin typeface="Meiryo UI" panose="020B0604030504040204" pitchFamily="50" charset="-128"/>
                <a:ea typeface="Meiryo UI" panose="020B0604030504040204" pitchFamily="50" charset="-128"/>
              </a:rPr>
              <a:t>・　売上損失	：</a:t>
            </a:r>
            <a:r>
              <a:rPr kumimoji="1" lang="en-US" altLang="ja-JP" sz="1100" dirty="0">
                <a:solidFill>
                  <a:schemeClr val="tx1"/>
                </a:solidFill>
                <a:latin typeface="Meiryo UI" panose="020B0604030504040204" pitchFamily="50" charset="-128"/>
                <a:ea typeface="Meiryo UI" panose="020B0604030504040204" pitchFamily="50" charset="-128"/>
              </a:rPr>
              <a:t>$102 million (1989) ⇒ $55 million (1990)</a:t>
            </a:r>
          </a:p>
          <a:p>
            <a:r>
              <a:rPr kumimoji="1" lang="ja-JP" altLang="en-US" sz="1100" dirty="0">
                <a:solidFill>
                  <a:schemeClr val="tx1"/>
                </a:solidFill>
                <a:latin typeface="Meiryo UI" panose="020B0604030504040204" pitchFamily="50" charset="-128"/>
                <a:ea typeface="Meiryo UI" panose="020B0604030504040204" pitchFamily="50" charset="-128"/>
              </a:rPr>
              <a:t>・　従業員解雇	：</a:t>
            </a:r>
            <a:r>
              <a:rPr kumimoji="1" lang="en-US" altLang="ja-JP" sz="1100" dirty="0">
                <a:solidFill>
                  <a:schemeClr val="tx1"/>
                </a:solidFill>
                <a:latin typeface="Meiryo UI" panose="020B0604030504040204" pitchFamily="50" charset="-128"/>
                <a:ea typeface="Meiryo UI" panose="020B0604030504040204" pitchFamily="50" charset="-128"/>
              </a:rPr>
              <a:t>900</a:t>
            </a:r>
            <a:r>
              <a:rPr kumimoji="1" lang="ja-JP" altLang="en-US" sz="1100" dirty="0">
                <a:solidFill>
                  <a:schemeClr val="tx1"/>
                </a:solidFill>
                <a:latin typeface="Meiryo UI" panose="020B0604030504040204" pitchFamily="50" charset="-128"/>
                <a:ea typeface="Meiryo UI" panose="020B0604030504040204" pitchFamily="50" charset="-128"/>
              </a:rPr>
              <a:t>人 ⇒ </a:t>
            </a:r>
            <a:r>
              <a:rPr kumimoji="1" lang="en-US" altLang="ja-JP" sz="1100" dirty="0">
                <a:solidFill>
                  <a:schemeClr val="tx1"/>
                </a:solidFill>
                <a:latin typeface="Meiryo UI" panose="020B0604030504040204" pitchFamily="50" charset="-128"/>
                <a:ea typeface="Meiryo UI" panose="020B0604030504040204" pitchFamily="50" charset="-128"/>
              </a:rPr>
              <a:t>450</a:t>
            </a:r>
            <a:r>
              <a:rPr kumimoji="1" lang="ja-JP" altLang="en-US" sz="1100" dirty="0">
                <a:solidFill>
                  <a:schemeClr val="tx1"/>
                </a:solidFill>
                <a:latin typeface="Meiryo UI" panose="020B0604030504040204" pitchFamily="50" charset="-128"/>
                <a:ea typeface="Meiryo UI" panose="020B0604030504040204" pitchFamily="50" charset="-128"/>
              </a:rPr>
              <a:t>人</a:t>
            </a:r>
          </a:p>
          <a:p>
            <a:r>
              <a:rPr kumimoji="1" lang="ja-JP" altLang="en-US" sz="1100" dirty="0">
                <a:solidFill>
                  <a:schemeClr val="tx1"/>
                </a:solidFill>
                <a:latin typeface="Meiryo UI" panose="020B0604030504040204" pitchFamily="50" charset="-128"/>
                <a:ea typeface="Meiryo UI" panose="020B0604030504040204" pitchFamily="50" charset="-128"/>
              </a:rPr>
              <a:t>・　刑事及び民事上の罰金	：</a:t>
            </a:r>
            <a:r>
              <a:rPr kumimoji="1" lang="en-US" altLang="ja-JP" sz="1100" dirty="0">
                <a:solidFill>
                  <a:schemeClr val="tx1"/>
                </a:solidFill>
                <a:latin typeface="Meiryo UI" panose="020B0604030504040204" pitchFamily="50" charset="-128"/>
                <a:ea typeface="Meiryo UI" panose="020B0604030504040204" pitchFamily="50" charset="-128"/>
              </a:rPr>
              <a:t>$</a:t>
            </a:r>
            <a:r>
              <a:rPr kumimoji="1" lang="en-US" altLang="ja-JP" sz="1050" dirty="0">
                <a:solidFill>
                  <a:schemeClr val="tx1"/>
                </a:solidFill>
                <a:latin typeface="Meiryo UI" panose="020B0604030504040204" pitchFamily="50" charset="-128"/>
                <a:ea typeface="Meiryo UI" panose="020B0604030504040204" pitchFamily="50" charset="-128"/>
              </a:rPr>
              <a:t>2.75</a:t>
            </a:r>
            <a:r>
              <a:rPr kumimoji="1" lang="en-US" altLang="ja-JP" sz="1100" dirty="0">
                <a:solidFill>
                  <a:schemeClr val="tx1"/>
                </a:solidFill>
                <a:latin typeface="Meiryo UI" panose="020B0604030504040204" pitchFamily="50" charset="-128"/>
                <a:ea typeface="Meiryo UI" panose="020B0604030504040204" pitchFamily="50" charset="-128"/>
              </a:rPr>
              <a:t> million</a:t>
            </a:r>
          </a:p>
          <a:p>
            <a:r>
              <a:rPr kumimoji="1" lang="ja-JP" altLang="en-US" sz="1100" dirty="0">
                <a:solidFill>
                  <a:schemeClr val="tx1"/>
                </a:solidFill>
                <a:latin typeface="Meiryo UI" panose="020B0604030504040204" pitchFamily="50" charset="-128"/>
                <a:ea typeface="Meiryo UI" panose="020B0604030504040204" pitchFamily="50" charset="-128"/>
              </a:rPr>
              <a:t>・　株主訴訟の和解金	：</a:t>
            </a:r>
            <a:r>
              <a:rPr kumimoji="1" lang="en-US" altLang="ja-JP" sz="1100" dirty="0">
                <a:solidFill>
                  <a:schemeClr val="tx1"/>
                </a:solidFill>
                <a:latin typeface="Meiryo UI" panose="020B0604030504040204" pitchFamily="50" charset="-128"/>
                <a:ea typeface="Meiryo UI" panose="020B0604030504040204" pitchFamily="50" charset="-128"/>
              </a:rPr>
              <a:t>$2.25 million</a:t>
            </a:r>
          </a:p>
          <a:p>
            <a:r>
              <a:rPr kumimoji="1" lang="ja-JP" altLang="en-US" sz="1100" dirty="0">
                <a:solidFill>
                  <a:schemeClr val="tx1"/>
                </a:solidFill>
                <a:latin typeface="Meiryo UI" panose="020B0604030504040204" pitchFamily="50" charset="-128"/>
                <a:ea typeface="Meiryo UI" panose="020B0604030504040204" pitchFamily="50" charset="-128"/>
              </a:rPr>
              <a:t>・　社外監査役及び弁護士費用：～</a:t>
            </a:r>
            <a:r>
              <a:rPr kumimoji="1" lang="en-US" altLang="ja-JP" sz="1100" dirty="0">
                <a:solidFill>
                  <a:schemeClr val="tx1"/>
                </a:solidFill>
                <a:latin typeface="Meiryo UI" panose="020B0604030504040204" pitchFamily="50" charset="-128"/>
                <a:ea typeface="Meiryo UI" panose="020B0604030504040204" pitchFamily="50" charset="-128"/>
              </a:rPr>
              <a:t>$5 million</a:t>
            </a:r>
          </a:p>
          <a:p>
            <a:r>
              <a:rPr kumimoji="1" lang="ja-JP" altLang="en-US" sz="1100" dirty="0">
                <a:solidFill>
                  <a:schemeClr val="tx1"/>
                </a:solidFill>
                <a:latin typeface="Meiryo UI" panose="020B0604030504040204" pitchFamily="50" charset="-128"/>
                <a:ea typeface="Meiryo UI" panose="020B0604030504040204" pitchFamily="50" charset="-128"/>
              </a:rPr>
              <a:t>・　事業運営への障害</a:t>
            </a:r>
            <a:r>
              <a:rPr kumimoji="1" lang="en-US" altLang="ja-JP" sz="1100" dirty="0">
                <a:solidFill>
                  <a:schemeClr val="tx1"/>
                </a:solidFill>
                <a:latin typeface="Meiryo UI" panose="020B0604030504040204" pitchFamily="50" charset="-128"/>
                <a:ea typeface="Meiryo UI" panose="020B0604030504040204" pitchFamily="50" charset="-128"/>
              </a:rPr>
              <a:t>(4</a:t>
            </a:r>
            <a:r>
              <a:rPr kumimoji="1" lang="ja-JP" altLang="en-US" sz="1100" dirty="0">
                <a:solidFill>
                  <a:schemeClr val="tx1"/>
                </a:solidFill>
                <a:latin typeface="Meiryo UI" panose="020B0604030504040204" pitchFamily="50" charset="-128"/>
                <a:ea typeface="Meiryo UI" panose="020B0604030504040204" pitchFamily="50" charset="-128"/>
              </a:rPr>
              <a:t>年間の研究開発費</a:t>
            </a:r>
            <a:r>
              <a:rPr kumimoji="1" lang="en-US" altLang="ja-JP" sz="1100" dirty="0">
                <a:solidFill>
                  <a:schemeClr val="tx1"/>
                </a:solidFill>
                <a:latin typeface="Meiryo UI" panose="020B0604030504040204" pitchFamily="50" charset="-128"/>
                <a:ea typeface="Meiryo UI" panose="020B0604030504040204" pitchFamily="50" charset="-128"/>
              </a:rPr>
              <a:t>)</a:t>
            </a:r>
            <a:r>
              <a:rPr kumimoji="1" lang="ja-JP" altLang="en-US" sz="1100" dirty="0">
                <a:solidFill>
                  <a:schemeClr val="tx1"/>
                </a:solidFill>
                <a:latin typeface="Meiryo UI" panose="020B0604030504040204" pitchFamily="50" charset="-128"/>
                <a:ea typeface="Meiryo UI" panose="020B0604030504040204" pitchFamily="50" charset="-128"/>
              </a:rPr>
              <a:t>　：算出不可能</a:t>
            </a:r>
          </a:p>
          <a:p>
            <a:r>
              <a:rPr kumimoji="1" lang="ja-JP" altLang="en-US" sz="1100" dirty="0">
                <a:solidFill>
                  <a:schemeClr val="tx1"/>
                </a:solidFill>
                <a:latin typeface="Meiryo UI" panose="020B0604030504040204" pitchFamily="50" charset="-128"/>
                <a:ea typeface="Meiryo UI" panose="020B0604030504040204" pitchFamily="50" charset="-128"/>
              </a:rPr>
              <a:t>・　民事訴訟費	：～</a:t>
            </a:r>
            <a:r>
              <a:rPr kumimoji="1" lang="en-US" altLang="ja-JP" sz="1100" dirty="0">
                <a:solidFill>
                  <a:schemeClr val="tx1"/>
                </a:solidFill>
                <a:latin typeface="Meiryo UI" panose="020B0604030504040204" pitchFamily="50" charset="-128"/>
                <a:ea typeface="Meiryo UI" panose="020B0604030504040204" pitchFamily="50" charset="-128"/>
              </a:rPr>
              <a:t>$13 million</a:t>
            </a:r>
            <a:endParaRPr kumimoji="1" lang="ja-JP" altLang="en-US" sz="1100" dirty="0">
              <a:solidFill>
                <a:schemeClr val="tx1"/>
              </a:solidFill>
              <a:latin typeface="Meiryo UI" panose="020B0604030504040204" pitchFamily="50" charset="-128"/>
              <a:ea typeface="Meiryo UI" panose="020B0604030504040204" pitchFamily="50" charset="-128"/>
            </a:endParaRPr>
          </a:p>
        </p:txBody>
      </p:sp>
      <p:sp>
        <p:nvSpPr>
          <p:cNvPr id="5" name="吹き出し: 角を丸めた四角形 4">
            <a:extLst>
              <a:ext uri="{FF2B5EF4-FFF2-40B4-BE49-F238E27FC236}">
                <a16:creationId xmlns:a16="http://schemas.microsoft.com/office/drawing/2014/main" id="{1CD0016D-377C-7665-9DA8-5A08ECFDE82B}"/>
              </a:ext>
            </a:extLst>
          </p:cNvPr>
          <p:cNvSpPr/>
          <p:nvPr/>
        </p:nvSpPr>
        <p:spPr>
          <a:xfrm>
            <a:off x="4164508" y="4005258"/>
            <a:ext cx="2516143" cy="908023"/>
          </a:xfrm>
          <a:prstGeom prst="wedgeRoundRectCallout">
            <a:avLst>
              <a:gd name="adj1" fmla="val -166016"/>
              <a:gd name="adj2" fmla="val -205212"/>
              <a:gd name="adj3" fmla="val 16667"/>
            </a:avLst>
          </a:prstGeom>
          <a:solidFill>
            <a:schemeClr val="accent3">
              <a:lumMod val="40000"/>
              <a:lumOff val="60000"/>
            </a:schemeClr>
          </a:solidFill>
          <a:ln w="127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「申請データの完全性に関するガイドライン」発出</a:t>
            </a:r>
          </a:p>
        </p:txBody>
      </p:sp>
      <p:sp>
        <p:nvSpPr>
          <p:cNvPr id="6" name="吹き出し: 角を丸めた四角形 5">
            <a:extLst>
              <a:ext uri="{FF2B5EF4-FFF2-40B4-BE49-F238E27FC236}">
                <a16:creationId xmlns:a16="http://schemas.microsoft.com/office/drawing/2014/main" id="{84CF38B2-39B0-5989-DAAA-BEB66E0F3482}"/>
              </a:ext>
            </a:extLst>
          </p:cNvPr>
          <p:cNvSpPr/>
          <p:nvPr/>
        </p:nvSpPr>
        <p:spPr>
          <a:xfrm>
            <a:off x="7233127" y="3871465"/>
            <a:ext cx="2516143" cy="1175608"/>
          </a:xfrm>
          <a:prstGeom prst="wedgeRoundRectCallout">
            <a:avLst>
              <a:gd name="adj1" fmla="val -103726"/>
              <a:gd name="adj2" fmla="val -158001"/>
              <a:gd name="adj3" fmla="val 16667"/>
            </a:avLst>
          </a:prstGeom>
          <a:solidFill>
            <a:schemeClr val="accent4">
              <a:lumMod val="20000"/>
              <a:lumOff val="80000"/>
            </a:schemeClr>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米国製品の大口供給元であるインドや中国の原薬工場への査察を強化</a:t>
            </a:r>
          </a:p>
        </p:txBody>
      </p:sp>
    </p:spTree>
    <p:extLst>
      <p:ext uri="{BB962C8B-B14F-4D97-AF65-F5344CB8AC3E}">
        <p14:creationId xmlns:p14="http://schemas.microsoft.com/office/powerpoint/2010/main" val="31422296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7D3685-5F4B-AA9A-526B-33352A1589EA}"/>
            </a:ext>
          </a:extLst>
        </p:cNvPr>
        <p:cNvGrpSpPr/>
        <p:nvPr/>
      </p:nvGrpSpPr>
      <p:grpSpPr>
        <a:xfrm>
          <a:off x="0" y="0"/>
          <a:ext cx="0" cy="0"/>
          <a:chOff x="0" y="0"/>
          <a:chExt cx="0" cy="0"/>
        </a:xfrm>
      </p:grpSpPr>
      <p:sp>
        <p:nvSpPr>
          <p:cNvPr id="54" name="スクロール: 横 53">
            <a:extLst>
              <a:ext uri="{FF2B5EF4-FFF2-40B4-BE49-F238E27FC236}">
                <a16:creationId xmlns:a16="http://schemas.microsoft.com/office/drawing/2014/main" id="{200802FE-D538-6763-F360-126D407A36D1}"/>
              </a:ext>
            </a:extLst>
          </p:cNvPr>
          <p:cNvSpPr/>
          <p:nvPr/>
        </p:nvSpPr>
        <p:spPr>
          <a:xfrm flipH="1">
            <a:off x="90148" y="1514745"/>
            <a:ext cx="9948881" cy="2451948"/>
          </a:xfrm>
          <a:prstGeom prst="horizontalScroll">
            <a:avLst/>
          </a:prstGeom>
          <a:gradFill>
            <a:gsLst>
              <a:gs pos="0">
                <a:schemeClr val="accent1">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6A632C3A-CE85-AE6D-4CB2-2A3418AC26AC}"/>
              </a:ext>
            </a:extLst>
          </p:cNvPr>
          <p:cNvSpPr txBox="1"/>
          <p:nvPr/>
        </p:nvSpPr>
        <p:spPr>
          <a:xfrm>
            <a:off x="674264"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1990</a:t>
            </a:r>
            <a:endParaRPr kumimoji="1" lang="ja-JP" altLang="en-US" sz="1100" dirty="0">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093AFD13-0E6E-A94C-67D4-C09F58761D59}"/>
              </a:ext>
            </a:extLst>
          </p:cNvPr>
          <p:cNvSpPr txBox="1"/>
          <p:nvPr/>
        </p:nvSpPr>
        <p:spPr>
          <a:xfrm>
            <a:off x="3040754"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2000</a:t>
            </a:r>
            <a:endParaRPr kumimoji="1" lang="ja-JP" altLang="en-US" sz="1100" dirty="0">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D9513096-87DF-F621-EA65-36DBAA74BBB4}"/>
              </a:ext>
            </a:extLst>
          </p:cNvPr>
          <p:cNvSpPr txBox="1"/>
          <p:nvPr/>
        </p:nvSpPr>
        <p:spPr>
          <a:xfrm>
            <a:off x="5407244"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2010</a:t>
            </a:r>
            <a:endParaRPr kumimoji="1" lang="ja-JP" altLang="en-US" sz="1100" dirty="0">
              <a:latin typeface="Meiryo UI" panose="020B0604030504040204" pitchFamily="50" charset="-128"/>
              <a:ea typeface="Meiryo UI" panose="020B0604030504040204" pitchFamily="50" charset="-128"/>
            </a:endParaRPr>
          </a:p>
        </p:txBody>
      </p:sp>
      <p:sp>
        <p:nvSpPr>
          <p:cNvPr id="24" name="テキスト ボックス 23">
            <a:extLst>
              <a:ext uri="{FF2B5EF4-FFF2-40B4-BE49-F238E27FC236}">
                <a16:creationId xmlns:a16="http://schemas.microsoft.com/office/drawing/2014/main" id="{5EFFB4C9-AC87-1B2D-96FE-84E68CFE6253}"/>
              </a:ext>
            </a:extLst>
          </p:cNvPr>
          <p:cNvSpPr txBox="1"/>
          <p:nvPr/>
        </p:nvSpPr>
        <p:spPr>
          <a:xfrm>
            <a:off x="7773735"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2020</a:t>
            </a:r>
            <a:endParaRPr kumimoji="1" lang="ja-JP" altLang="en-US" sz="1100" dirty="0">
              <a:latin typeface="Meiryo UI" panose="020B0604030504040204" pitchFamily="50" charset="-128"/>
              <a:ea typeface="Meiryo UI" panose="020B0604030504040204" pitchFamily="50" charset="-128"/>
            </a:endParaRPr>
          </a:p>
        </p:txBody>
      </p:sp>
      <p:sp>
        <p:nvSpPr>
          <p:cNvPr id="26" name="テキスト ボックス 25">
            <a:extLst>
              <a:ext uri="{FF2B5EF4-FFF2-40B4-BE49-F238E27FC236}">
                <a16:creationId xmlns:a16="http://schemas.microsoft.com/office/drawing/2014/main" id="{474AA51E-6F69-AC26-B864-A2C86C736B17}"/>
              </a:ext>
            </a:extLst>
          </p:cNvPr>
          <p:cNvSpPr txBox="1"/>
          <p:nvPr/>
        </p:nvSpPr>
        <p:spPr>
          <a:xfrm>
            <a:off x="276943" y="2121435"/>
            <a:ext cx="5880278" cy="276999"/>
          </a:xfrm>
          <a:prstGeom prst="rect">
            <a:avLst/>
          </a:prstGeom>
          <a:noFill/>
        </p:spPr>
        <p:txBody>
          <a:bodyPr wrap="square">
            <a:spAutoFit/>
          </a:bodyPr>
          <a:lstStyle/>
          <a:p>
            <a:r>
              <a:rPr lang="it-IT" altLang="ja-JP" sz="1200" dirty="0">
                <a:latin typeface="Meiryo UI" panose="020B0604030504040204" pitchFamily="50" charset="-128"/>
                <a:ea typeface="Meiryo UI" panose="020B0604030504040204" pitchFamily="50" charset="-128"/>
              </a:rPr>
              <a:t>1980</a:t>
            </a:r>
            <a:r>
              <a:rPr lang="ja-JP" altLang="it-IT" sz="1200" dirty="0">
                <a:latin typeface="Meiryo UI" panose="020B0604030504040204" pitchFamily="50" charset="-128"/>
                <a:ea typeface="Meiryo UI" panose="020B0604030504040204" pitchFamily="50" charset="-128"/>
              </a:rPr>
              <a:t>年代後半</a:t>
            </a:r>
            <a:r>
              <a:rPr lang="it-IT" altLang="ja-JP" sz="1200" dirty="0">
                <a:latin typeface="Meiryo UI" panose="020B0604030504040204" pitchFamily="50" charset="-128"/>
                <a:ea typeface="Meiryo UI" panose="020B0604030504040204" pitchFamily="50" charset="-128"/>
              </a:rPr>
              <a:t>_Generic Drug Scandal</a:t>
            </a:r>
          </a:p>
        </p:txBody>
      </p:sp>
      <p:sp>
        <p:nvSpPr>
          <p:cNvPr id="28" name="テキスト ボックス 27">
            <a:extLst>
              <a:ext uri="{FF2B5EF4-FFF2-40B4-BE49-F238E27FC236}">
                <a16:creationId xmlns:a16="http://schemas.microsoft.com/office/drawing/2014/main" id="{95DF97B2-E6AA-3F51-71BC-75A45102913E}"/>
              </a:ext>
            </a:extLst>
          </p:cNvPr>
          <p:cNvSpPr txBox="1"/>
          <p:nvPr/>
        </p:nvSpPr>
        <p:spPr>
          <a:xfrm>
            <a:off x="938756" y="2371624"/>
            <a:ext cx="5880278" cy="276999"/>
          </a:xfrm>
          <a:prstGeom prst="rect">
            <a:avLst/>
          </a:prstGeom>
          <a:noFill/>
        </p:spPr>
        <p:txBody>
          <a:bodyPr wrap="square">
            <a:spAutoFit/>
          </a:bodyPr>
          <a:lstStyle/>
          <a:p>
            <a:r>
              <a:rPr lang="ja-JP" altLang="en-US" sz="1200" dirty="0">
                <a:latin typeface="Meiryo UI" panose="020B0604030504040204" pitchFamily="50" charset="-128"/>
                <a:ea typeface="Meiryo UI" panose="020B0604030504040204" pitchFamily="50" charset="-128"/>
              </a:rPr>
              <a:t>1990年代前半_Application Integrity Policy</a:t>
            </a:r>
          </a:p>
        </p:txBody>
      </p:sp>
      <p:sp>
        <p:nvSpPr>
          <p:cNvPr id="30" name="テキスト ボックス 29">
            <a:extLst>
              <a:ext uri="{FF2B5EF4-FFF2-40B4-BE49-F238E27FC236}">
                <a16:creationId xmlns:a16="http://schemas.microsoft.com/office/drawing/2014/main" id="{83738350-2F2D-55C7-A5C4-001449075A8A}"/>
              </a:ext>
            </a:extLst>
          </p:cNvPr>
          <p:cNvSpPr txBox="1"/>
          <p:nvPr/>
        </p:nvSpPr>
        <p:spPr>
          <a:xfrm>
            <a:off x="5488893" y="2374087"/>
            <a:ext cx="5880278" cy="276999"/>
          </a:xfrm>
          <a:prstGeom prst="rect">
            <a:avLst/>
          </a:prstGeom>
          <a:noFill/>
        </p:spPr>
        <p:txBody>
          <a:bodyPr wrap="square">
            <a:spAutoFit/>
          </a:bodyPr>
          <a:lstStyle/>
          <a:p>
            <a:r>
              <a:rPr lang="ja-JP" altLang="en-US" sz="1200" dirty="0">
                <a:latin typeface="Meiryo UI" panose="020B0604030504040204" pitchFamily="50" charset="-128"/>
                <a:ea typeface="Meiryo UI" panose="020B0604030504040204" pitchFamily="50" charset="-128"/>
              </a:rPr>
              <a:t>2010年以降_データの完全性の適用範囲拡大</a:t>
            </a:r>
          </a:p>
        </p:txBody>
      </p:sp>
      <p:sp>
        <p:nvSpPr>
          <p:cNvPr id="34" name="テキスト ボックス 33">
            <a:extLst>
              <a:ext uri="{FF2B5EF4-FFF2-40B4-BE49-F238E27FC236}">
                <a16:creationId xmlns:a16="http://schemas.microsoft.com/office/drawing/2014/main" id="{E0981934-D62F-B448-58C4-350BB9B50ECB}"/>
              </a:ext>
            </a:extLst>
          </p:cNvPr>
          <p:cNvSpPr txBox="1"/>
          <p:nvPr/>
        </p:nvSpPr>
        <p:spPr>
          <a:xfrm>
            <a:off x="7233127" y="2925345"/>
            <a:ext cx="6367237" cy="253916"/>
          </a:xfrm>
          <a:prstGeom prst="rect">
            <a:avLst/>
          </a:prstGeom>
          <a:noFill/>
        </p:spPr>
        <p:txBody>
          <a:bodyPr wrap="square">
            <a:spAutoFit/>
          </a:bodyPr>
          <a:lstStyle/>
          <a:p>
            <a:r>
              <a:rPr lang="ja-JP" altLang="en-US" sz="1050" dirty="0">
                <a:latin typeface="Meiryo UI" panose="020B0604030504040204" pitchFamily="50" charset="-128"/>
                <a:ea typeface="Meiryo UI" panose="020B0604030504040204" pitchFamily="50" charset="-128"/>
              </a:rPr>
              <a:t>2017年11月_ドイツ製薬会社</a:t>
            </a:r>
          </a:p>
        </p:txBody>
      </p:sp>
      <p:sp>
        <p:nvSpPr>
          <p:cNvPr id="36" name="テキスト ボックス 35">
            <a:extLst>
              <a:ext uri="{FF2B5EF4-FFF2-40B4-BE49-F238E27FC236}">
                <a16:creationId xmlns:a16="http://schemas.microsoft.com/office/drawing/2014/main" id="{4380214F-E2A1-5DF9-2102-63B59C29290A}"/>
              </a:ext>
            </a:extLst>
          </p:cNvPr>
          <p:cNvSpPr txBox="1"/>
          <p:nvPr/>
        </p:nvSpPr>
        <p:spPr>
          <a:xfrm>
            <a:off x="7233127" y="3121261"/>
            <a:ext cx="6820293" cy="253916"/>
          </a:xfrm>
          <a:prstGeom prst="rect">
            <a:avLst/>
          </a:prstGeom>
          <a:noFill/>
        </p:spPr>
        <p:txBody>
          <a:bodyPr wrap="square">
            <a:spAutoFit/>
          </a:bodyPr>
          <a:lstStyle/>
          <a:p>
            <a:r>
              <a:rPr lang="ja-JP" altLang="en-US" sz="1050" dirty="0">
                <a:latin typeface="Meiryo UI" panose="020B0604030504040204" pitchFamily="50" charset="-128"/>
                <a:ea typeface="Meiryo UI" panose="020B0604030504040204" pitchFamily="50" charset="-128"/>
              </a:rPr>
              <a:t>2017年11月_中国製薬会社</a:t>
            </a:r>
          </a:p>
        </p:txBody>
      </p:sp>
      <p:sp>
        <p:nvSpPr>
          <p:cNvPr id="38" name="テキスト ボックス 37">
            <a:extLst>
              <a:ext uri="{FF2B5EF4-FFF2-40B4-BE49-F238E27FC236}">
                <a16:creationId xmlns:a16="http://schemas.microsoft.com/office/drawing/2014/main" id="{C1238079-83DF-F7D0-E15E-932E2361B796}"/>
              </a:ext>
            </a:extLst>
          </p:cNvPr>
          <p:cNvSpPr txBox="1"/>
          <p:nvPr/>
        </p:nvSpPr>
        <p:spPr>
          <a:xfrm>
            <a:off x="7475834" y="3369641"/>
            <a:ext cx="7047015" cy="253916"/>
          </a:xfrm>
          <a:prstGeom prst="rect">
            <a:avLst/>
          </a:prstGeom>
          <a:noFill/>
        </p:spPr>
        <p:txBody>
          <a:bodyPr wrap="square">
            <a:spAutoFit/>
          </a:bodyPr>
          <a:lstStyle/>
          <a:p>
            <a:r>
              <a:rPr lang="ja-JP" altLang="en-US" sz="1050" dirty="0">
                <a:latin typeface="Meiryo UI" panose="020B0604030504040204" pitchFamily="50" charset="-128"/>
                <a:ea typeface="Meiryo UI" panose="020B0604030504040204" pitchFamily="50" charset="-128"/>
              </a:rPr>
              <a:t>2018年10月_韓国製薬会社</a:t>
            </a:r>
          </a:p>
        </p:txBody>
      </p:sp>
      <p:sp>
        <p:nvSpPr>
          <p:cNvPr id="47" name="テキスト ボックス 46">
            <a:extLst>
              <a:ext uri="{FF2B5EF4-FFF2-40B4-BE49-F238E27FC236}">
                <a16:creationId xmlns:a16="http://schemas.microsoft.com/office/drawing/2014/main" id="{AFD1F7E9-CAA2-BFBF-6254-2C27EF5FC734}"/>
              </a:ext>
            </a:extLst>
          </p:cNvPr>
          <p:cNvSpPr txBox="1"/>
          <p:nvPr/>
        </p:nvSpPr>
        <p:spPr>
          <a:xfrm>
            <a:off x="90149" y="1842950"/>
            <a:ext cx="882203" cy="338554"/>
          </a:xfrm>
          <a:prstGeom prst="rect">
            <a:avLst/>
          </a:prstGeom>
          <a:noFill/>
        </p:spPr>
        <p:txBody>
          <a:bodyPr wrap="square" rtlCol="0">
            <a:spAutoFit/>
          </a:bodyPr>
          <a:lstStyle/>
          <a:p>
            <a:r>
              <a:rPr kumimoji="1" lang="en-US" altLang="ja-JP" sz="1600" dirty="0">
                <a:latin typeface="Meiryo UI" panose="020B0604030504040204" pitchFamily="50" charset="-128"/>
                <a:ea typeface="Meiryo UI" panose="020B0604030504040204" pitchFamily="50" charset="-128"/>
              </a:rPr>
              <a:t>FDA</a:t>
            </a:r>
            <a:endParaRPr kumimoji="1" lang="ja-JP" altLang="en-US" sz="1600" dirty="0">
              <a:latin typeface="Meiryo UI" panose="020B0604030504040204" pitchFamily="50" charset="-128"/>
              <a:ea typeface="Meiryo UI" panose="020B0604030504040204" pitchFamily="50" charset="-128"/>
            </a:endParaRPr>
          </a:p>
        </p:txBody>
      </p:sp>
      <p:pic>
        <p:nvPicPr>
          <p:cNvPr id="49" name="図 48">
            <a:extLst>
              <a:ext uri="{FF2B5EF4-FFF2-40B4-BE49-F238E27FC236}">
                <a16:creationId xmlns:a16="http://schemas.microsoft.com/office/drawing/2014/main" id="{17FD32E3-390E-53CE-1379-A2AAEF1091FA}"/>
              </a:ext>
            </a:extLst>
          </p:cNvPr>
          <p:cNvPicPr>
            <a:picLocks noChangeAspect="1"/>
          </p:cNvPicPr>
          <p:nvPr/>
        </p:nvPicPr>
        <p:blipFill>
          <a:blip r:embed="rId2"/>
          <a:stretch>
            <a:fillRect/>
          </a:stretch>
        </p:blipFill>
        <p:spPr>
          <a:xfrm>
            <a:off x="276943" y="1153020"/>
            <a:ext cx="9948881" cy="329537"/>
          </a:xfrm>
          <a:prstGeom prst="rect">
            <a:avLst/>
          </a:prstGeom>
        </p:spPr>
      </p:pic>
      <p:sp>
        <p:nvSpPr>
          <p:cNvPr id="2" name="タイトル 1">
            <a:extLst>
              <a:ext uri="{FF2B5EF4-FFF2-40B4-BE49-F238E27FC236}">
                <a16:creationId xmlns:a16="http://schemas.microsoft.com/office/drawing/2014/main" id="{3080A5CE-48D2-63B0-2A56-2185C2B3DC01}"/>
              </a:ext>
            </a:extLst>
          </p:cNvPr>
          <p:cNvSpPr>
            <a:spLocks noGrp="1"/>
          </p:cNvSpPr>
          <p:nvPr>
            <p:ph type="title"/>
          </p:nvPr>
        </p:nvSpPr>
        <p:spPr/>
        <p:txBody>
          <a:bodyPr/>
          <a:lstStyle/>
          <a:p>
            <a:pPr fontAlgn="ctr"/>
            <a:r>
              <a:rPr lang="en-US" altLang="ja-JP" sz="2800" b="0" dirty="0"/>
              <a:t>DI</a:t>
            </a:r>
            <a:r>
              <a:rPr lang="ja-JP" altLang="en-US" sz="2800" b="0" dirty="0"/>
              <a:t>の発祥　－</a:t>
            </a:r>
            <a:r>
              <a:rPr lang="en-US" altLang="ja-JP" sz="2800" b="0" dirty="0"/>
              <a:t>Warning</a:t>
            </a:r>
            <a:r>
              <a:rPr lang="ja-JP" altLang="en-US" sz="2800" b="0" dirty="0"/>
              <a:t> </a:t>
            </a:r>
            <a:r>
              <a:rPr lang="en-US" altLang="ja-JP" sz="2800" b="0" dirty="0"/>
              <a:t>Letters</a:t>
            </a:r>
            <a:r>
              <a:rPr lang="ja-JP" altLang="en-US" sz="2800" b="0" dirty="0"/>
              <a:t>－</a:t>
            </a:r>
          </a:p>
        </p:txBody>
      </p:sp>
      <p:sp>
        <p:nvSpPr>
          <p:cNvPr id="7" name="四角形: 角を丸くする 6">
            <a:extLst>
              <a:ext uri="{FF2B5EF4-FFF2-40B4-BE49-F238E27FC236}">
                <a16:creationId xmlns:a16="http://schemas.microsoft.com/office/drawing/2014/main" id="{EE48AC5D-BF45-F747-3AF3-DF78258DA7E7}"/>
              </a:ext>
            </a:extLst>
          </p:cNvPr>
          <p:cNvSpPr/>
          <p:nvPr/>
        </p:nvSpPr>
        <p:spPr>
          <a:xfrm>
            <a:off x="86198" y="5615189"/>
            <a:ext cx="10922462" cy="1197735"/>
          </a:xfrm>
          <a:prstGeom prst="roundRect">
            <a:avLst/>
          </a:prstGeom>
          <a:solidFill>
            <a:schemeClr val="accent5">
              <a:lumMod val="20000"/>
              <a:lumOff val="80000"/>
            </a:schemeClr>
          </a:solidFill>
          <a:ln w="12700">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accent1"/>
                </a:solidFill>
                <a:latin typeface="Meiryo UI" panose="020B0604030504040204" pitchFamily="50" charset="-128"/>
                <a:ea typeface="Meiryo UI" panose="020B0604030504040204" pitchFamily="50" charset="-128"/>
              </a:rPr>
              <a:t>確立された規格と基準を確実に遵守するために必要な，すべての試験から得られた</a:t>
            </a:r>
            <a:r>
              <a:rPr kumimoji="1" lang="ja-JP" altLang="en-US" sz="1400" dirty="0">
                <a:solidFill>
                  <a:schemeClr val="accent1"/>
                </a:solidFill>
                <a:highlight>
                  <a:srgbClr val="FFFF00"/>
                </a:highlight>
                <a:latin typeface="Meiryo UI" panose="020B0604030504040204" pitchFamily="50" charset="-128"/>
                <a:ea typeface="Meiryo UI" panose="020B0604030504040204" pitchFamily="50" charset="-128"/>
              </a:rPr>
              <a:t>完全なデータ</a:t>
            </a:r>
            <a:r>
              <a:rPr kumimoji="1" lang="ja-JP" altLang="en-US" sz="1400" dirty="0">
                <a:solidFill>
                  <a:schemeClr val="accent1"/>
                </a:solidFill>
                <a:latin typeface="Meiryo UI" panose="020B0604030504040204" pitchFamily="50" charset="-128"/>
                <a:ea typeface="Meiryo UI" panose="020B0604030504040204" pitchFamily="50" charset="-128"/>
              </a:rPr>
              <a:t>が試験室の記録に含まれていない。</a:t>
            </a:r>
            <a:endParaRPr kumimoji="1" lang="en-US" altLang="ja-JP" sz="1400" dirty="0">
              <a:solidFill>
                <a:schemeClr val="accent1"/>
              </a:solidFill>
              <a:latin typeface="Meiryo UI" panose="020B0604030504040204" pitchFamily="50" charset="-128"/>
              <a:ea typeface="Meiryo UI" panose="020B0604030504040204" pitchFamily="50" charset="-128"/>
            </a:endParaRPr>
          </a:p>
          <a:p>
            <a:endParaRPr kumimoji="1" lang="en-US" altLang="ja-JP" sz="800" dirty="0">
              <a:solidFill>
                <a:schemeClr val="accent1"/>
              </a:solidFill>
              <a:latin typeface="Meiryo UI" panose="020B0604030504040204" pitchFamily="50" charset="-128"/>
              <a:ea typeface="Meiryo UI" panose="020B0604030504040204" pitchFamily="50" charset="-128"/>
            </a:endParaRPr>
          </a:p>
          <a:p>
            <a:endParaRPr lang="en-US" altLang="ja-JP" sz="1600" dirty="0">
              <a:solidFill>
                <a:schemeClr val="accent1"/>
              </a:solidFill>
              <a:latin typeface="Meiryo UI" panose="020B0604030504040204" pitchFamily="50" charset="-128"/>
              <a:ea typeface="Meiryo UI" panose="020B0604030504040204" pitchFamily="50" charset="-128"/>
            </a:endParaRPr>
          </a:p>
          <a:p>
            <a:endParaRPr kumimoji="1" lang="en-US" altLang="ja-JP" sz="1600" dirty="0">
              <a:solidFill>
                <a:schemeClr val="accent1"/>
              </a:solidFill>
              <a:latin typeface="Meiryo UI" panose="020B0604030504040204" pitchFamily="50" charset="-128"/>
              <a:ea typeface="Meiryo UI" panose="020B0604030504040204" pitchFamily="50" charset="-128"/>
            </a:endParaRPr>
          </a:p>
          <a:p>
            <a:endParaRPr lang="en-US" altLang="ja-JP" sz="1600" dirty="0">
              <a:solidFill>
                <a:schemeClr val="accent1"/>
              </a:solidFill>
              <a:latin typeface="Meiryo UI" panose="020B0604030504040204" pitchFamily="50" charset="-128"/>
              <a:ea typeface="Meiryo UI" panose="020B0604030504040204" pitchFamily="50" charset="-128"/>
            </a:endParaRPr>
          </a:p>
        </p:txBody>
      </p:sp>
      <p:sp>
        <p:nvSpPr>
          <p:cNvPr id="8" name="吹き出し: 角を丸めた四角形 7">
            <a:extLst>
              <a:ext uri="{FF2B5EF4-FFF2-40B4-BE49-F238E27FC236}">
                <a16:creationId xmlns:a16="http://schemas.microsoft.com/office/drawing/2014/main" id="{7281B444-DE0A-F509-D722-B2D9A12D4783}"/>
              </a:ext>
            </a:extLst>
          </p:cNvPr>
          <p:cNvSpPr/>
          <p:nvPr/>
        </p:nvSpPr>
        <p:spPr>
          <a:xfrm>
            <a:off x="86198" y="4047392"/>
            <a:ext cx="2965291" cy="999227"/>
          </a:xfrm>
          <a:prstGeom prst="wedgeRoundRectCallout">
            <a:avLst>
              <a:gd name="adj1" fmla="val 198239"/>
              <a:gd name="adj2" fmla="val -149377"/>
              <a:gd name="adj3" fmla="val 16667"/>
            </a:avLst>
          </a:prstGeom>
          <a:solidFill>
            <a:schemeClr val="accent4">
              <a:lumMod val="20000"/>
              <a:lumOff val="80000"/>
            </a:schemeClr>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kumimoji="1" lang="ja-JP" altLang="en-US" sz="1200" dirty="0">
                <a:solidFill>
                  <a:schemeClr val="accent1"/>
                </a:solidFill>
                <a:latin typeface="Meiryo UI"/>
                <a:ea typeface="Meiryo UI"/>
              </a:rPr>
              <a:t>適切にデータが</a:t>
            </a:r>
            <a:r>
              <a:rPr kumimoji="1" lang="ja-JP" altLang="en-US" sz="1200" dirty="0">
                <a:solidFill>
                  <a:schemeClr val="accent1"/>
                </a:solidFill>
                <a:highlight>
                  <a:srgbClr val="FFFF00"/>
                </a:highlight>
                <a:latin typeface="Meiryo UI"/>
                <a:ea typeface="Meiryo UI"/>
              </a:rPr>
              <a:t>管理</a:t>
            </a:r>
            <a:r>
              <a:rPr kumimoji="1" lang="ja-JP" altLang="en-US" sz="1200" dirty="0">
                <a:solidFill>
                  <a:schemeClr val="accent1"/>
                </a:solidFill>
                <a:latin typeface="Meiryo UI"/>
                <a:ea typeface="Meiryo UI"/>
              </a:rPr>
              <a:t>されてい</a:t>
            </a:r>
            <a:r>
              <a:rPr lang="ja-JP" altLang="en-US" sz="1200" dirty="0">
                <a:solidFill>
                  <a:schemeClr val="accent1"/>
                </a:solidFill>
                <a:latin typeface="Meiryo UI"/>
                <a:ea typeface="Meiryo UI"/>
              </a:rPr>
              <a:t>な</a:t>
            </a:r>
            <a:r>
              <a:rPr kumimoji="1" lang="ja-JP" altLang="en-US" sz="1200" dirty="0">
                <a:solidFill>
                  <a:schemeClr val="accent1"/>
                </a:solidFill>
                <a:latin typeface="Meiryo UI"/>
                <a:ea typeface="Meiryo UI"/>
              </a:rPr>
              <a:t>い。</a:t>
            </a:r>
            <a:endParaRPr kumimoji="1" lang="en-US" altLang="ja-JP" sz="1200" dirty="0">
              <a:solidFill>
                <a:schemeClr val="accent1"/>
              </a:solidFill>
              <a:latin typeface="Meiryo UI"/>
              <a:ea typeface="Meiryo UI"/>
            </a:endParaRPr>
          </a:p>
          <a:p>
            <a:endParaRPr kumimoji="1" lang="en-US" altLang="ja-JP" sz="400" dirty="0">
              <a:solidFill>
                <a:schemeClr val="tx1"/>
              </a:solidFill>
              <a:latin typeface="Meiryo UI" panose="020B0604030504040204" pitchFamily="50" charset="-128"/>
              <a:ea typeface="Meiryo UI" panose="020B0604030504040204" pitchFamily="50" charset="-128"/>
            </a:endParaRPr>
          </a:p>
          <a:p>
            <a:pPr marL="171450" indent="-171450">
              <a:buFont typeface="Wingdings" panose="05000000000000000000" pitchFamily="2" charset="2"/>
              <a:buChar char="ü"/>
            </a:pPr>
            <a:r>
              <a:rPr kumimoji="1" lang="ja-JP" altLang="en-US" sz="1000" dirty="0">
                <a:solidFill>
                  <a:schemeClr val="tx1"/>
                </a:solidFill>
                <a:latin typeface="Meiryo UI" panose="020B0604030504040204" pitchFamily="50" charset="-128"/>
                <a:ea typeface="Meiryo UI" panose="020B0604030504040204" pitchFamily="50" charset="-128"/>
              </a:rPr>
              <a:t>データ保存</a:t>
            </a:r>
            <a:endParaRPr kumimoji="1" lang="en-US" altLang="ja-JP" sz="1000" dirty="0">
              <a:solidFill>
                <a:schemeClr val="tx1"/>
              </a:solidFill>
              <a:latin typeface="Meiryo UI" panose="020B0604030504040204" pitchFamily="50" charset="-128"/>
              <a:ea typeface="Meiryo UI" panose="020B0604030504040204" pitchFamily="50" charset="-128"/>
            </a:endParaRPr>
          </a:p>
          <a:p>
            <a:r>
              <a:rPr kumimoji="1" lang="ja-JP" altLang="en-US" sz="1000" dirty="0">
                <a:solidFill>
                  <a:schemeClr val="tx1"/>
                </a:solidFill>
                <a:latin typeface="Meiryo UI" panose="020B0604030504040204" pitchFamily="50" charset="-128"/>
                <a:ea typeface="Meiryo UI" panose="020B0604030504040204" pitchFamily="50" charset="-128"/>
              </a:rPr>
              <a:t>　・　教育に関する個人記録の原本を廃棄</a:t>
            </a:r>
            <a:endParaRPr kumimoji="1" lang="en-US" altLang="ja-JP" sz="1000" dirty="0">
              <a:solidFill>
                <a:schemeClr val="tx1"/>
              </a:solidFill>
              <a:latin typeface="Meiryo UI" panose="020B0604030504040204" pitchFamily="50" charset="-128"/>
              <a:ea typeface="Meiryo UI" panose="020B0604030504040204" pitchFamily="50" charset="-128"/>
            </a:endParaRPr>
          </a:p>
          <a:p>
            <a:r>
              <a:rPr kumimoji="1" lang="ja-JP" altLang="en-US" sz="1000" dirty="0">
                <a:solidFill>
                  <a:schemeClr val="tx1"/>
                </a:solidFill>
                <a:latin typeface="Meiryo UI" panose="020B0604030504040204" pitchFamily="50" charset="-128"/>
                <a:ea typeface="Meiryo UI" panose="020B0604030504040204" pitchFamily="50" charset="-128"/>
              </a:rPr>
              <a:t>　・　錠剤の自動外観検査装置の検査パラメータの　　</a:t>
            </a:r>
            <a:endParaRPr kumimoji="1" lang="en-US" altLang="ja-JP" sz="1000" dirty="0">
              <a:solidFill>
                <a:schemeClr val="tx1"/>
              </a:solidFill>
              <a:latin typeface="Meiryo UI" panose="020B0604030504040204" pitchFamily="50" charset="-128"/>
              <a:ea typeface="Meiryo UI" panose="020B0604030504040204" pitchFamily="50" charset="-128"/>
            </a:endParaRPr>
          </a:p>
          <a:p>
            <a:r>
              <a:rPr lang="ja-JP" altLang="en-US" sz="1000" dirty="0">
                <a:solidFill>
                  <a:schemeClr val="tx1"/>
                </a:solidFill>
                <a:latin typeface="Meiryo UI" panose="020B0604030504040204" pitchFamily="50" charset="-128"/>
                <a:ea typeface="Meiryo UI" panose="020B0604030504040204" pitchFamily="50" charset="-128"/>
              </a:rPr>
              <a:t>　　</a:t>
            </a:r>
            <a:r>
              <a:rPr kumimoji="1" lang="ja-JP" altLang="en-US" sz="1000" dirty="0">
                <a:solidFill>
                  <a:schemeClr val="tx1"/>
                </a:solidFill>
                <a:latin typeface="Meiryo UI" panose="020B0604030504040204" pitchFamily="50" charset="-128"/>
                <a:ea typeface="Meiryo UI" panose="020B0604030504040204" pitchFamily="50" charset="-128"/>
              </a:rPr>
              <a:t>設定値が書かれた用紙を廃棄</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9" name="吹き出し: 角を丸めた四角形 8">
            <a:extLst>
              <a:ext uri="{FF2B5EF4-FFF2-40B4-BE49-F238E27FC236}">
                <a16:creationId xmlns:a16="http://schemas.microsoft.com/office/drawing/2014/main" id="{D2B4E8B7-B13F-541D-1D52-9952A4BB0F0B}"/>
              </a:ext>
            </a:extLst>
          </p:cNvPr>
          <p:cNvSpPr/>
          <p:nvPr/>
        </p:nvSpPr>
        <p:spPr>
          <a:xfrm>
            <a:off x="3251712" y="3478940"/>
            <a:ext cx="4082905" cy="2128733"/>
          </a:xfrm>
          <a:prstGeom prst="wedgeRoundRectCallout">
            <a:avLst>
              <a:gd name="adj1" fmla="val 48564"/>
              <a:gd name="adj2" fmla="val -61256"/>
              <a:gd name="adj3" fmla="val 16667"/>
            </a:avLst>
          </a:prstGeom>
          <a:solidFill>
            <a:schemeClr val="accent4">
              <a:lumMod val="20000"/>
              <a:lumOff val="80000"/>
            </a:schemeClr>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ja-JP" altLang="en-US" sz="1200" dirty="0">
                <a:solidFill>
                  <a:schemeClr val="accent1"/>
                </a:solidFill>
                <a:latin typeface="Meiryo UI"/>
                <a:ea typeface="Meiryo UI"/>
              </a:rPr>
              <a:t>HPLCの</a:t>
            </a:r>
            <a:r>
              <a:rPr kumimoji="1" lang="ja-JP" altLang="en-US" sz="1200" dirty="0">
                <a:solidFill>
                  <a:schemeClr val="accent1"/>
                </a:solidFill>
                <a:latin typeface="Meiryo UI"/>
                <a:ea typeface="Meiryo UI"/>
              </a:rPr>
              <a:t>データへの “承認されていないアクセス・変更・データの削除・改変” を防止するための</a:t>
            </a:r>
            <a:r>
              <a:rPr kumimoji="1" lang="ja-JP" altLang="en-US" sz="1200" dirty="0">
                <a:solidFill>
                  <a:schemeClr val="accent1"/>
                </a:solidFill>
                <a:highlight>
                  <a:srgbClr val="FFFF00"/>
                </a:highlight>
                <a:latin typeface="Meiryo UI"/>
                <a:ea typeface="Meiryo UI"/>
              </a:rPr>
              <a:t>管理</a:t>
            </a:r>
            <a:r>
              <a:rPr kumimoji="1" lang="ja-JP" altLang="en-US" sz="1200" dirty="0">
                <a:solidFill>
                  <a:schemeClr val="accent1"/>
                </a:solidFill>
                <a:latin typeface="Meiryo UI"/>
                <a:ea typeface="Meiryo UI"/>
              </a:rPr>
              <a:t>が行なわれていない。</a:t>
            </a:r>
            <a:endParaRPr lang="en-US" altLang="ja-JP" sz="1200" dirty="0">
              <a:solidFill>
                <a:schemeClr val="accent1"/>
              </a:solidFill>
              <a:latin typeface="Meiryo UI"/>
              <a:ea typeface="Meiryo UI"/>
            </a:endParaRPr>
          </a:p>
          <a:p>
            <a:endParaRPr kumimoji="1" lang="en-US" altLang="ja-JP" sz="400" dirty="0">
              <a:solidFill>
                <a:schemeClr val="accent1"/>
              </a:solidFill>
              <a:latin typeface="Meiryo UI" panose="020B0604030504040204" pitchFamily="50" charset="-128"/>
              <a:ea typeface="Meiryo UI" panose="020B0604030504040204" pitchFamily="50" charset="-128"/>
            </a:endParaRPr>
          </a:p>
          <a:p>
            <a:pPr marL="171450" indent="-171450">
              <a:buFont typeface="Wingdings" panose="05000000000000000000" pitchFamily="2" charset="2"/>
              <a:buChar char="ü"/>
            </a:pPr>
            <a:r>
              <a:rPr lang="ja-JP" altLang="en-US" sz="1000" dirty="0">
                <a:solidFill>
                  <a:schemeClr val="tx1"/>
                </a:solidFill>
                <a:latin typeface="Meiryo UI" panose="020B0604030504040204" pitchFamily="50" charset="-128"/>
                <a:ea typeface="Meiryo UI" panose="020B0604030504040204" pitchFamily="50" charset="-128"/>
              </a:rPr>
              <a:t>監査証跡</a:t>
            </a:r>
            <a:endParaRPr kumimoji="1" lang="en-US" altLang="ja-JP" sz="1000" dirty="0">
              <a:solidFill>
                <a:schemeClr val="tx1"/>
              </a:solidFill>
              <a:latin typeface="Meiryo UI" panose="020B0604030504040204" pitchFamily="50" charset="-128"/>
              <a:ea typeface="Meiryo UI" panose="020B0604030504040204" pitchFamily="50" charset="-128"/>
            </a:endParaRPr>
          </a:p>
          <a:p>
            <a:r>
              <a:rPr kumimoji="1" lang="ja-JP" altLang="en-US" sz="1000" dirty="0">
                <a:solidFill>
                  <a:schemeClr val="tx1"/>
                </a:solidFill>
                <a:latin typeface="Meiryo UI"/>
                <a:ea typeface="Meiryo UI"/>
              </a:rPr>
              <a:t>　・　監査証跡機能を停止</a:t>
            </a:r>
            <a:endParaRPr kumimoji="1" lang="en-US" altLang="ja-JP" sz="1000" dirty="0">
              <a:solidFill>
                <a:schemeClr val="tx1"/>
              </a:solidFill>
              <a:latin typeface="Meiryo UI"/>
              <a:ea typeface="Meiryo UI"/>
            </a:endParaRPr>
          </a:p>
          <a:p>
            <a:endParaRPr lang="en-US" altLang="ja-JP" sz="300" dirty="0">
              <a:solidFill>
                <a:schemeClr val="tx1"/>
              </a:solidFill>
              <a:latin typeface="Meiryo UI" panose="020B0604030504040204" pitchFamily="50" charset="-128"/>
              <a:ea typeface="Meiryo UI" panose="020B0604030504040204" pitchFamily="50" charset="-128"/>
            </a:endParaRPr>
          </a:p>
          <a:p>
            <a:pPr marL="171450" indent="-171450">
              <a:buFont typeface="Wingdings" panose="05000000000000000000" pitchFamily="2" charset="2"/>
              <a:buChar char="ü"/>
            </a:pPr>
            <a:r>
              <a:rPr kumimoji="1" lang="ja-JP" altLang="en-US" sz="1000" dirty="0">
                <a:solidFill>
                  <a:schemeClr val="tx1"/>
                </a:solidFill>
                <a:latin typeface="Meiryo UI" panose="020B0604030504040204" pitchFamily="50" charset="-128"/>
                <a:ea typeface="Meiryo UI" panose="020B0604030504040204" pitchFamily="50" charset="-128"/>
              </a:rPr>
              <a:t>アクセスコントロール</a:t>
            </a:r>
            <a:endParaRPr kumimoji="1" lang="en-US" altLang="ja-JP" sz="1000" dirty="0">
              <a:solidFill>
                <a:schemeClr val="tx1"/>
              </a:solidFill>
              <a:latin typeface="Meiryo UI" panose="020B0604030504040204" pitchFamily="50" charset="-128"/>
              <a:ea typeface="Meiryo UI" panose="020B0604030504040204" pitchFamily="50" charset="-128"/>
            </a:endParaRPr>
          </a:p>
          <a:p>
            <a:r>
              <a:rPr kumimoji="1" lang="ja-JP" altLang="en-US" sz="1000" dirty="0">
                <a:solidFill>
                  <a:schemeClr val="tx1"/>
                </a:solidFill>
                <a:latin typeface="Meiryo UI"/>
                <a:ea typeface="Meiryo UI"/>
              </a:rPr>
              <a:t>　・　分析者</a:t>
            </a:r>
            <a:r>
              <a:rPr lang="ja-JP" altLang="en-US" sz="1000" dirty="0">
                <a:solidFill>
                  <a:schemeClr val="tx1"/>
                </a:solidFill>
                <a:latin typeface="Meiryo UI"/>
                <a:ea typeface="Meiryo UI"/>
              </a:rPr>
              <a:t>が</a:t>
            </a:r>
            <a:r>
              <a:rPr kumimoji="1" lang="ja-JP" altLang="en-US" sz="1000" dirty="0">
                <a:solidFill>
                  <a:schemeClr val="tx1"/>
                </a:solidFill>
                <a:latin typeface="Meiryo UI"/>
                <a:ea typeface="Meiryo UI"/>
              </a:rPr>
              <a:t>ログインパスワードを共用</a:t>
            </a:r>
            <a:endParaRPr lang="en-US" altLang="ja-JP" sz="1000" dirty="0">
              <a:solidFill>
                <a:schemeClr val="tx1"/>
              </a:solidFill>
              <a:latin typeface="Meiryo UI"/>
              <a:ea typeface="Meiryo UI"/>
            </a:endParaRPr>
          </a:p>
          <a:p>
            <a:r>
              <a:rPr kumimoji="1" lang="ja-JP" altLang="en-US" sz="1000" dirty="0">
                <a:solidFill>
                  <a:schemeClr val="tx1"/>
                </a:solidFill>
                <a:latin typeface="Meiryo UI"/>
                <a:ea typeface="Meiryo UI"/>
              </a:rPr>
              <a:t>　・　分析者日付や時間を変更</a:t>
            </a:r>
            <a:endParaRPr kumimoji="1" lang="en-US" altLang="ja-JP" sz="300" dirty="0">
              <a:solidFill>
                <a:schemeClr val="tx1"/>
              </a:solidFill>
              <a:latin typeface="Meiryo UI"/>
              <a:ea typeface="Meiryo UI"/>
            </a:endParaRPr>
          </a:p>
          <a:p>
            <a:r>
              <a:rPr kumimoji="1" lang="ja-JP" altLang="en-US" sz="1000" dirty="0">
                <a:solidFill>
                  <a:schemeClr val="tx1"/>
                </a:solidFill>
                <a:latin typeface="Meiryo UI"/>
                <a:ea typeface="Meiryo UI"/>
              </a:rPr>
              <a:t>　・　監査証跡が無く，</a:t>
            </a:r>
            <a:r>
              <a:rPr kumimoji="1" lang="en-US" altLang="ja-JP" sz="1000" dirty="0">
                <a:solidFill>
                  <a:schemeClr val="tx1"/>
                </a:solidFill>
                <a:latin typeface="Meiryo UI"/>
                <a:ea typeface="Meiryo UI"/>
              </a:rPr>
              <a:t>PC</a:t>
            </a:r>
            <a:r>
              <a:rPr kumimoji="1" lang="ja-JP" altLang="en-US" sz="1000" dirty="0">
                <a:solidFill>
                  <a:schemeClr val="tx1"/>
                </a:solidFill>
                <a:latin typeface="Meiryo UI"/>
                <a:ea typeface="Meiryo UI"/>
              </a:rPr>
              <a:t>の日付と時間の変更，ファイル・データの原本を</a:t>
            </a:r>
            <a:endParaRPr lang="en-US" altLang="ja-JP" sz="1000" dirty="0">
              <a:solidFill>
                <a:schemeClr val="tx1"/>
              </a:solidFill>
              <a:latin typeface="Meiryo UI"/>
              <a:ea typeface="Meiryo UI"/>
            </a:endParaRPr>
          </a:p>
          <a:p>
            <a:r>
              <a:rPr lang="ja-JP" altLang="en-US" sz="1000" dirty="0">
                <a:solidFill>
                  <a:schemeClr val="tx1"/>
                </a:solidFill>
                <a:latin typeface="Meiryo UI"/>
                <a:ea typeface="Meiryo UI"/>
              </a:rPr>
              <a:t>　　</a:t>
            </a:r>
            <a:r>
              <a:rPr kumimoji="1" lang="ja-JP" altLang="en-US" sz="1000" dirty="0">
                <a:solidFill>
                  <a:schemeClr val="tx1"/>
                </a:solidFill>
                <a:latin typeface="Meiryo UI"/>
                <a:ea typeface="Meiryo UI"/>
              </a:rPr>
              <a:t>削除可能　</a:t>
            </a:r>
            <a:endParaRPr lang="en-US" altLang="ja-JP" sz="1000" dirty="0">
              <a:solidFill>
                <a:schemeClr val="tx1"/>
              </a:solidFill>
              <a:latin typeface="Meiryo UI"/>
              <a:ea typeface="Meiryo UI"/>
            </a:endParaRPr>
          </a:p>
          <a:p>
            <a:endParaRPr kumimoji="1" lang="en-US" altLang="ja-JP" sz="300" dirty="0">
              <a:solidFill>
                <a:schemeClr val="tx1"/>
              </a:solidFill>
              <a:latin typeface="Meiryo UI" panose="020B0604030504040204" pitchFamily="50" charset="-128"/>
              <a:ea typeface="Meiryo UI" panose="020B0604030504040204" pitchFamily="50" charset="-128"/>
            </a:endParaRPr>
          </a:p>
          <a:p>
            <a:pPr marL="171450" indent="-171450">
              <a:buFont typeface="Wingdings" panose="05000000000000000000" pitchFamily="2" charset="2"/>
              <a:buChar char="ü"/>
            </a:pPr>
            <a:r>
              <a:rPr kumimoji="1" lang="ja-JP" altLang="en-US" sz="1000" dirty="0">
                <a:solidFill>
                  <a:schemeClr val="tx1"/>
                </a:solidFill>
                <a:latin typeface="Meiryo UI" panose="020B0604030504040204" pitchFamily="50" charset="-128"/>
                <a:ea typeface="Meiryo UI" panose="020B0604030504040204" pitchFamily="50" charset="-128"/>
              </a:rPr>
              <a:t>データ保存</a:t>
            </a:r>
            <a:endParaRPr kumimoji="1" lang="en-US" altLang="ja-JP" sz="1000" dirty="0">
              <a:solidFill>
                <a:schemeClr val="tx1"/>
              </a:solidFill>
              <a:latin typeface="Meiryo UI" panose="020B0604030504040204" pitchFamily="50" charset="-128"/>
              <a:ea typeface="Meiryo UI" panose="020B0604030504040204" pitchFamily="50" charset="-128"/>
            </a:endParaRPr>
          </a:p>
          <a:p>
            <a:r>
              <a:rPr kumimoji="1" lang="ja-JP" altLang="en-US" sz="1000" dirty="0">
                <a:solidFill>
                  <a:schemeClr val="tx1"/>
                </a:solidFill>
                <a:latin typeface="Meiryo UI" panose="020B0604030504040204" pitchFamily="50" charset="-128"/>
                <a:ea typeface="Meiryo UI" panose="020B0604030504040204" pitchFamily="50" charset="-128"/>
              </a:rPr>
              <a:t>　・　記録を残さず再分析を実施</a:t>
            </a:r>
            <a:endParaRPr kumimoji="1" lang="en-US" altLang="ja-JP" sz="1000" dirty="0">
              <a:solidFill>
                <a:schemeClr val="tx1"/>
              </a:solidFill>
              <a:latin typeface="Meiryo UI" panose="020B0604030504040204" pitchFamily="50" charset="-128"/>
              <a:ea typeface="Meiryo UI" panose="020B0604030504040204" pitchFamily="50" charset="-128"/>
            </a:endParaRPr>
          </a:p>
          <a:p>
            <a:r>
              <a:rPr lang="ja-JP" altLang="en-US" sz="1000" dirty="0">
                <a:solidFill>
                  <a:schemeClr val="tx1"/>
                </a:solidFill>
                <a:latin typeface="Meiryo UI" panose="020B0604030504040204" pitchFamily="50" charset="-128"/>
                <a:ea typeface="Meiryo UI" panose="020B0604030504040204" pitchFamily="50" charset="-128"/>
              </a:rPr>
              <a:t>　・　</a:t>
            </a:r>
            <a:r>
              <a:rPr kumimoji="1" lang="ja-JP" altLang="en-US" sz="1000" dirty="0">
                <a:solidFill>
                  <a:schemeClr val="tx1"/>
                </a:solidFill>
                <a:latin typeface="Meiryo UI" panose="020B0604030504040204" pitchFamily="50" charset="-128"/>
                <a:ea typeface="Meiryo UI" panose="020B0604030504040204" pitchFamily="50" charset="-128"/>
              </a:rPr>
              <a:t>最初のサンプルの試験結果</a:t>
            </a:r>
            <a:r>
              <a:rPr lang="ja-JP" altLang="en-US" sz="1000" dirty="0">
                <a:solidFill>
                  <a:schemeClr val="tx1"/>
                </a:solidFill>
                <a:latin typeface="Meiryo UI" panose="020B0604030504040204" pitchFamily="50" charset="-128"/>
                <a:ea typeface="Meiryo UI" panose="020B0604030504040204" pitchFamily="50" charset="-128"/>
              </a:rPr>
              <a:t>を</a:t>
            </a:r>
            <a:r>
              <a:rPr kumimoji="1" lang="ja-JP" altLang="en-US" sz="1000" dirty="0">
                <a:solidFill>
                  <a:schemeClr val="tx1"/>
                </a:solidFill>
                <a:latin typeface="Meiryo UI" panose="020B0604030504040204" pitchFamily="50" charset="-128"/>
                <a:ea typeface="Meiryo UI" panose="020B0604030504040204" pitchFamily="50" charset="-128"/>
              </a:rPr>
              <a:t>上書きあるいは削除</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10" name="吹き出し: 角を丸めた四角形 9">
            <a:extLst>
              <a:ext uri="{FF2B5EF4-FFF2-40B4-BE49-F238E27FC236}">
                <a16:creationId xmlns:a16="http://schemas.microsoft.com/office/drawing/2014/main" id="{5EFCB517-8D00-1D57-ABE0-B3DC91CF1013}"/>
              </a:ext>
            </a:extLst>
          </p:cNvPr>
          <p:cNvSpPr/>
          <p:nvPr/>
        </p:nvSpPr>
        <p:spPr>
          <a:xfrm>
            <a:off x="7591990" y="3775350"/>
            <a:ext cx="4082905" cy="1552835"/>
          </a:xfrm>
          <a:prstGeom prst="wedgeRoundRectCallout">
            <a:avLst>
              <a:gd name="adj1" fmla="val -41680"/>
              <a:gd name="adj2" fmla="val -63320"/>
              <a:gd name="adj3" fmla="val 16667"/>
            </a:avLst>
          </a:prstGeom>
          <a:solidFill>
            <a:schemeClr val="accent4">
              <a:lumMod val="20000"/>
              <a:lumOff val="80000"/>
            </a:schemeClr>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accent1"/>
                </a:solidFill>
                <a:latin typeface="Meiryo UI" panose="020B0604030504040204" pitchFamily="50" charset="-128"/>
                <a:ea typeface="Meiryo UI" panose="020B0604030504040204" pitchFamily="50" charset="-128"/>
              </a:rPr>
              <a:t>承認された者のみが，製造記録・管理記録・あるいはその他の記録を変更できるような，コンピュータや関連システムの</a:t>
            </a:r>
            <a:r>
              <a:rPr lang="ja-JP" altLang="en-US" sz="1200" dirty="0">
                <a:solidFill>
                  <a:schemeClr val="accent1"/>
                </a:solidFill>
                <a:highlight>
                  <a:srgbClr val="FFFF00"/>
                </a:highlight>
                <a:latin typeface="Meiryo UI" panose="020B0604030504040204" pitchFamily="50" charset="-128"/>
                <a:ea typeface="Meiryo UI" panose="020B0604030504040204" pitchFamily="50" charset="-128"/>
              </a:rPr>
              <a:t>管理</a:t>
            </a:r>
            <a:r>
              <a:rPr lang="ja-JP" altLang="en-US" sz="1200" dirty="0">
                <a:solidFill>
                  <a:schemeClr val="accent1"/>
                </a:solidFill>
                <a:latin typeface="Meiryo UI" panose="020B0604030504040204" pitchFamily="50" charset="-128"/>
                <a:ea typeface="Meiryo UI" panose="020B0604030504040204" pitchFamily="50" charset="-128"/>
              </a:rPr>
              <a:t>が行なわれていない。</a:t>
            </a:r>
            <a:endParaRPr lang="en-US" altLang="ja-JP" sz="1200" dirty="0">
              <a:solidFill>
                <a:schemeClr val="accent1"/>
              </a:solidFill>
              <a:latin typeface="Meiryo UI" panose="020B0604030504040204" pitchFamily="50" charset="-128"/>
              <a:ea typeface="Meiryo UI" panose="020B0604030504040204" pitchFamily="50" charset="-128"/>
            </a:endParaRPr>
          </a:p>
          <a:p>
            <a:endParaRPr lang="en-US" altLang="ja-JP" sz="500" dirty="0">
              <a:solidFill>
                <a:schemeClr val="tx1"/>
              </a:solidFill>
              <a:latin typeface="Meiryo UI" panose="020B0604030504040204" pitchFamily="50" charset="-128"/>
              <a:ea typeface="Meiryo UI" panose="020B0604030504040204" pitchFamily="50" charset="-128"/>
            </a:endParaRPr>
          </a:p>
          <a:p>
            <a:pPr marL="171450" indent="-171450">
              <a:buFont typeface="Wingdings" panose="05000000000000000000" pitchFamily="2" charset="2"/>
              <a:buChar char="ü"/>
            </a:pPr>
            <a:r>
              <a:rPr kumimoji="1" lang="ja-JP" altLang="en-US" sz="1000" dirty="0">
                <a:solidFill>
                  <a:schemeClr val="tx1"/>
                </a:solidFill>
                <a:latin typeface="Meiryo UI" panose="020B0604030504040204" pitchFamily="50" charset="-128"/>
                <a:ea typeface="Meiryo UI" panose="020B0604030504040204" pitchFamily="50" charset="-128"/>
              </a:rPr>
              <a:t>アクセスコントロール</a:t>
            </a:r>
            <a:endParaRPr kumimoji="1" lang="en-US" altLang="ja-JP" sz="1000" dirty="0">
              <a:solidFill>
                <a:schemeClr val="tx1"/>
              </a:solidFill>
              <a:latin typeface="Meiryo UI" panose="020B0604030504040204" pitchFamily="50" charset="-128"/>
              <a:ea typeface="Meiryo UI" panose="020B0604030504040204" pitchFamily="50" charset="-128"/>
            </a:endParaRPr>
          </a:p>
          <a:p>
            <a:r>
              <a:rPr kumimoji="1" lang="ja-JP" altLang="en-US" sz="1000" dirty="0">
                <a:solidFill>
                  <a:schemeClr val="tx1"/>
                </a:solidFill>
                <a:latin typeface="Meiryo UI" panose="020B0604030504040204" pitchFamily="50" charset="-128"/>
                <a:ea typeface="Meiryo UI" panose="020B0604030504040204" pitchFamily="50" charset="-128"/>
              </a:rPr>
              <a:t>　・　</a:t>
            </a:r>
            <a:r>
              <a:rPr kumimoji="1" lang="en-US" altLang="ja-JP" sz="1000" dirty="0">
                <a:solidFill>
                  <a:schemeClr val="tx1"/>
                </a:solidFill>
                <a:latin typeface="Meiryo UI" panose="020B0604030504040204" pitchFamily="50" charset="-128"/>
                <a:ea typeface="Meiryo UI" panose="020B0604030504040204" pitchFamily="50" charset="-128"/>
              </a:rPr>
              <a:t>HPLC</a:t>
            </a:r>
            <a:r>
              <a:rPr kumimoji="1" lang="ja-JP" altLang="en-US" sz="1000" dirty="0">
                <a:solidFill>
                  <a:schemeClr val="tx1"/>
                </a:solidFill>
                <a:latin typeface="Meiryo UI" panose="020B0604030504040204" pitchFamily="50" charset="-128"/>
                <a:ea typeface="Meiryo UI" panose="020B0604030504040204" pitchFamily="50" charset="-128"/>
              </a:rPr>
              <a:t>において，データの照査及び承認を行うチームリーダーに，</a:t>
            </a:r>
            <a:endParaRPr kumimoji="1" lang="en-US" altLang="ja-JP" sz="1000" dirty="0">
              <a:solidFill>
                <a:schemeClr val="tx1"/>
              </a:solidFill>
              <a:latin typeface="Meiryo UI" panose="020B0604030504040204" pitchFamily="50" charset="-128"/>
              <a:ea typeface="Meiryo UI" panose="020B0604030504040204" pitchFamily="50" charset="-128"/>
            </a:endParaRPr>
          </a:p>
          <a:p>
            <a:r>
              <a:rPr lang="ja-JP" altLang="en-US" sz="1000" dirty="0">
                <a:solidFill>
                  <a:schemeClr val="tx1"/>
                </a:solidFill>
                <a:latin typeface="Meiryo UI" panose="020B0604030504040204" pitchFamily="50" charset="-128"/>
                <a:ea typeface="Meiryo UI" panose="020B0604030504040204" pitchFamily="50" charset="-128"/>
              </a:rPr>
              <a:t>　　</a:t>
            </a:r>
            <a:r>
              <a:rPr kumimoji="1" lang="ja-JP" altLang="en-US" sz="1000" dirty="0">
                <a:solidFill>
                  <a:schemeClr val="tx1"/>
                </a:solidFill>
                <a:latin typeface="Meiryo UI" panose="020B0604030504040204" pitchFamily="50" charset="-128"/>
                <a:ea typeface="Meiryo UI" panose="020B0604030504040204" pitchFamily="50" charset="-128"/>
              </a:rPr>
              <a:t>管理者権限（データの削除や修正が可能）有り</a:t>
            </a:r>
            <a:endParaRPr kumimoji="1" lang="en-US" altLang="ja-JP" sz="1000" dirty="0">
              <a:solidFill>
                <a:schemeClr val="tx1"/>
              </a:solidFill>
              <a:latin typeface="Meiryo UI" panose="020B0604030504040204" pitchFamily="50" charset="-128"/>
              <a:ea typeface="Meiryo UI" panose="020B0604030504040204" pitchFamily="50" charset="-128"/>
            </a:endParaRPr>
          </a:p>
          <a:p>
            <a:r>
              <a:rPr kumimoji="1" lang="ja-JP" altLang="en-US" sz="1000" dirty="0">
                <a:solidFill>
                  <a:schemeClr val="tx1"/>
                </a:solidFill>
                <a:latin typeface="Meiryo UI" panose="020B0604030504040204" pitchFamily="50" charset="-128"/>
                <a:ea typeface="Meiryo UI" panose="020B0604030504040204" pitchFamily="50" charset="-128"/>
              </a:rPr>
              <a:t>　・　他の機器で，時間と日付の機能がロックされておらず，試験者が</a:t>
            </a:r>
            <a:endParaRPr kumimoji="1" lang="en-US" altLang="ja-JP" sz="1000" dirty="0">
              <a:solidFill>
                <a:schemeClr val="tx1"/>
              </a:solidFill>
              <a:latin typeface="Meiryo UI" panose="020B0604030504040204" pitchFamily="50" charset="-128"/>
              <a:ea typeface="Meiryo UI" panose="020B0604030504040204" pitchFamily="50" charset="-128"/>
            </a:endParaRPr>
          </a:p>
          <a:p>
            <a:r>
              <a:rPr lang="ja-JP" altLang="en-US" sz="1000" dirty="0">
                <a:solidFill>
                  <a:schemeClr val="tx1"/>
                </a:solidFill>
                <a:latin typeface="Meiryo UI" panose="020B0604030504040204" pitchFamily="50" charset="-128"/>
                <a:ea typeface="Meiryo UI" panose="020B0604030504040204" pitchFamily="50" charset="-128"/>
              </a:rPr>
              <a:t>　　</a:t>
            </a:r>
            <a:r>
              <a:rPr kumimoji="1" lang="ja-JP" altLang="en-US" sz="1000" dirty="0">
                <a:solidFill>
                  <a:schemeClr val="tx1"/>
                </a:solidFill>
                <a:latin typeface="Meiryo UI" panose="020B0604030504040204" pitchFamily="50" charset="-128"/>
                <a:ea typeface="Meiryo UI" panose="020B0604030504040204" pitchFamily="50" charset="-128"/>
              </a:rPr>
              <a:t>変更可能</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11" name="四角形: 角を丸くする 10">
            <a:extLst>
              <a:ext uri="{FF2B5EF4-FFF2-40B4-BE49-F238E27FC236}">
                <a16:creationId xmlns:a16="http://schemas.microsoft.com/office/drawing/2014/main" id="{AF9B31B9-64C6-6A99-D92C-471BC46CFBEA}"/>
              </a:ext>
            </a:extLst>
          </p:cNvPr>
          <p:cNvSpPr/>
          <p:nvPr/>
        </p:nvSpPr>
        <p:spPr>
          <a:xfrm>
            <a:off x="248166" y="6111160"/>
            <a:ext cx="2904191" cy="558200"/>
          </a:xfrm>
          <a:prstGeom prst="roundRect">
            <a:avLst/>
          </a:prstGeom>
          <a:solidFill>
            <a:schemeClr val="accent4">
              <a:lumMod val="20000"/>
              <a:lumOff val="80000"/>
            </a:schemeClr>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050" dirty="0">
                <a:solidFill>
                  <a:schemeClr val="tx1"/>
                </a:solidFill>
                <a:latin typeface="Meiryo UI" panose="020B0604030504040204" pitchFamily="50" charset="-128"/>
                <a:ea typeface="Meiryo UI" panose="020B0604030504040204" pitchFamily="50" charset="-128"/>
              </a:rPr>
              <a:t>・　錠剤の目標重量から</a:t>
            </a:r>
            <a:r>
              <a:rPr kumimoji="1" lang="en-US" altLang="ja-JP" sz="1050" dirty="0">
                <a:solidFill>
                  <a:schemeClr val="tx1"/>
                </a:solidFill>
                <a:latin typeface="Meiryo UI" panose="020B0604030504040204" pitchFamily="50" charset="-128"/>
                <a:ea typeface="Meiryo UI" panose="020B0604030504040204" pitchFamily="50" charset="-128"/>
              </a:rPr>
              <a:t>XX</a:t>
            </a:r>
            <a:r>
              <a:rPr kumimoji="1" lang="ja-JP" altLang="en-US" sz="1050" dirty="0">
                <a:solidFill>
                  <a:schemeClr val="tx1"/>
                </a:solidFill>
                <a:latin typeface="Meiryo UI" panose="020B0604030504040204" pitchFamily="50" charset="-128"/>
                <a:ea typeface="Meiryo UI" panose="020B0604030504040204" pitchFamily="50" charset="-128"/>
              </a:rPr>
              <a:t>％を超えて変動する値</a:t>
            </a:r>
            <a:endParaRPr kumimoji="1" lang="en-US" altLang="ja-JP" sz="1050" dirty="0">
              <a:solidFill>
                <a:schemeClr val="tx1"/>
              </a:solidFill>
              <a:latin typeface="Meiryo UI" panose="020B0604030504040204" pitchFamily="50" charset="-128"/>
              <a:ea typeface="Meiryo UI" panose="020B0604030504040204" pitchFamily="50" charset="-128"/>
            </a:endParaRPr>
          </a:p>
          <a:p>
            <a:r>
              <a:rPr lang="ja-JP" altLang="en-US" sz="1050" dirty="0">
                <a:solidFill>
                  <a:schemeClr val="tx1"/>
                </a:solidFill>
                <a:latin typeface="Meiryo UI" panose="020B0604030504040204" pitchFamily="50" charset="-128"/>
                <a:ea typeface="Meiryo UI" panose="020B0604030504040204" pitchFamily="50" charset="-128"/>
              </a:rPr>
              <a:t>　</a:t>
            </a:r>
            <a:r>
              <a:rPr kumimoji="1" lang="ja-JP" altLang="en-US" sz="1050" dirty="0">
                <a:solidFill>
                  <a:schemeClr val="tx1"/>
                </a:solidFill>
                <a:latin typeface="Meiryo UI" panose="020B0604030504040204" pitchFamily="50" charset="-128"/>
                <a:ea typeface="Meiryo UI" panose="020B0604030504040204" pitchFamily="50" charset="-128"/>
              </a:rPr>
              <a:t>を報告しないように，重量チェッカーをプログラム</a:t>
            </a:r>
          </a:p>
        </p:txBody>
      </p:sp>
      <p:sp>
        <p:nvSpPr>
          <p:cNvPr id="12" name="四角形: 角を丸くする 11">
            <a:extLst>
              <a:ext uri="{FF2B5EF4-FFF2-40B4-BE49-F238E27FC236}">
                <a16:creationId xmlns:a16="http://schemas.microsoft.com/office/drawing/2014/main" id="{4BCD749C-4C08-45C5-ABE7-1DC54F9B4ABD}"/>
              </a:ext>
            </a:extLst>
          </p:cNvPr>
          <p:cNvSpPr/>
          <p:nvPr/>
        </p:nvSpPr>
        <p:spPr>
          <a:xfrm>
            <a:off x="7392164" y="6050418"/>
            <a:ext cx="3474243" cy="679684"/>
          </a:xfrm>
          <a:prstGeom prst="roundRect">
            <a:avLst/>
          </a:prstGeom>
          <a:solidFill>
            <a:schemeClr val="accent4">
              <a:lumMod val="20000"/>
              <a:lumOff val="80000"/>
            </a:schemeClr>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050" dirty="0">
                <a:solidFill>
                  <a:schemeClr val="tx1"/>
                </a:solidFill>
                <a:latin typeface="Meiryo UI" panose="020B0604030504040204" pitchFamily="50" charset="-128"/>
                <a:ea typeface="Meiryo UI" panose="020B0604030504040204" pitchFamily="50" charset="-128"/>
              </a:rPr>
              <a:t>・　試験記録の管理が不十分</a:t>
            </a:r>
            <a:endParaRPr lang="en-US" altLang="ja-JP" sz="1050" dirty="0">
              <a:solidFill>
                <a:schemeClr val="tx1"/>
              </a:solidFill>
              <a:latin typeface="Meiryo UI" panose="020B0604030504040204" pitchFamily="50" charset="-128"/>
              <a:ea typeface="Meiryo UI" panose="020B0604030504040204" pitchFamily="50" charset="-128"/>
            </a:endParaRPr>
          </a:p>
          <a:p>
            <a:r>
              <a:rPr lang="ja-JP" altLang="en-US" sz="1050" dirty="0">
                <a:solidFill>
                  <a:schemeClr val="tx1"/>
                </a:solidFill>
                <a:latin typeface="Meiryo UI" panose="020B0604030504040204" pitchFamily="50" charset="-128"/>
                <a:ea typeface="Meiryo UI" panose="020B0604030504040204" pitchFamily="50" charset="-128"/>
              </a:rPr>
              <a:t>・　試験者とチームリーダーは試験記録にバックデートしてサイン</a:t>
            </a:r>
            <a:endParaRPr lang="en-US" altLang="ja-JP" sz="1050" dirty="0">
              <a:solidFill>
                <a:schemeClr val="tx1"/>
              </a:solidFill>
              <a:latin typeface="Meiryo UI" panose="020B0604030504040204" pitchFamily="50" charset="-128"/>
              <a:ea typeface="Meiryo UI" panose="020B0604030504040204" pitchFamily="50" charset="-128"/>
            </a:endParaRPr>
          </a:p>
          <a:p>
            <a:r>
              <a:rPr lang="ja-JP" altLang="en-US" sz="1050" dirty="0">
                <a:solidFill>
                  <a:schemeClr val="tx1"/>
                </a:solidFill>
                <a:latin typeface="Meiryo UI" panose="020B0604030504040204" pitchFamily="50" charset="-128"/>
                <a:ea typeface="Meiryo UI" panose="020B0604030504040204" pitchFamily="50" charset="-128"/>
              </a:rPr>
              <a:t>・　試験者は落下菌プレートのコロニー数をカウントせずに記録</a:t>
            </a:r>
            <a:endParaRPr lang="en-US" altLang="ja-JP" sz="1050" dirty="0">
              <a:solidFill>
                <a:schemeClr val="tx1"/>
              </a:solidFill>
              <a:latin typeface="Meiryo UI" panose="020B0604030504040204" pitchFamily="50" charset="-128"/>
              <a:ea typeface="Meiryo UI" panose="020B0604030504040204" pitchFamily="50" charset="-128"/>
            </a:endParaRPr>
          </a:p>
        </p:txBody>
      </p:sp>
      <p:sp>
        <p:nvSpPr>
          <p:cNvPr id="13" name="四角形: 角を丸くする 12">
            <a:extLst>
              <a:ext uri="{FF2B5EF4-FFF2-40B4-BE49-F238E27FC236}">
                <a16:creationId xmlns:a16="http://schemas.microsoft.com/office/drawing/2014/main" id="{F8603401-1BAB-E1B1-3F0F-BA4EBE511951}"/>
              </a:ext>
            </a:extLst>
          </p:cNvPr>
          <p:cNvSpPr/>
          <p:nvPr/>
        </p:nvSpPr>
        <p:spPr>
          <a:xfrm>
            <a:off x="3578081" y="5938931"/>
            <a:ext cx="3472029" cy="844954"/>
          </a:xfrm>
          <a:prstGeom prst="roundRect">
            <a:avLst/>
          </a:prstGeom>
          <a:solidFill>
            <a:schemeClr val="accent4">
              <a:lumMod val="20000"/>
              <a:lumOff val="80000"/>
            </a:schemeClr>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kumimoji="1" lang="ja-JP" altLang="en-US" sz="1050" dirty="0">
                <a:solidFill>
                  <a:schemeClr val="tx1"/>
                </a:solidFill>
                <a:latin typeface="Meiryo UI"/>
                <a:ea typeface="Meiryo UI"/>
              </a:rPr>
              <a:t>・　クロマトグラムを削除</a:t>
            </a:r>
          </a:p>
          <a:p>
            <a:r>
              <a:rPr kumimoji="1" lang="ja-JP" altLang="en-US" sz="1050" dirty="0">
                <a:solidFill>
                  <a:schemeClr val="tx1"/>
                </a:solidFill>
                <a:latin typeface="Meiryo UI" panose="020B0604030504040204" pitchFamily="50" charset="-128"/>
                <a:ea typeface="Meiryo UI" panose="020B0604030504040204" pitchFamily="50" charset="-128"/>
              </a:rPr>
              <a:t>・　合格するまで試験を繰り返し</a:t>
            </a:r>
          </a:p>
          <a:p>
            <a:r>
              <a:rPr kumimoji="1" lang="ja-JP" altLang="en-US" sz="1050" dirty="0">
                <a:solidFill>
                  <a:schemeClr val="tx1"/>
                </a:solidFill>
                <a:latin typeface="Meiryo UI" panose="020B0604030504040204" pitchFamily="50" charset="-128"/>
                <a:ea typeface="Meiryo UI" panose="020B0604030504040204" pitchFamily="50" charset="-128"/>
              </a:rPr>
              <a:t>・　最初の結果を棄却し，再試験の結果を採用していたが，</a:t>
            </a:r>
            <a:endParaRPr kumimoji="1" lang="en-US" altLang="ja-JP" sz="1050" dirty="0">
              <a:solidFill>
                <a:schemeClr val="tx1"/>
              </a:solidFill>
              <a:latin typeface="Meiryo UI" panose="020B0604030504040204" pitchFamily="50" charset="-128"/>
              <a:ea typeface="Meiryo UI" panose="020B0604030504040204" pitchFamily="50" charset="-128"/>
            </a:endParaRPr>
          </a:p>
          <a:p>
            <a:r>
              <a:rPr lang="ja-JP" altLang="en-US" sz="1050" dirty="0">
                <a:solidFill>
                  <a:schemeClr val="tx1"/>
                </a:solidFill>
                <a:latin typeface="Meiryo UI" panose="020B0604030504040204" pitchFamily="50" charset="-128"/>
                <a:ea typeface="Meiryo UI" panose="020B0604030504040204" pitchFamily="50" charset="-128"/>
              </a:rPr>
              <a:t>　</a:t>
            </a:r>
            <a:r>
              <a:rPr kumimoji="1" lang="ja-JP" altLang="en-US" sz="1050" dirty="0">
                <a:solidFill>
                  <a:schemeClr val="tx1"/>
                </a:solidFill>
                <a:latin typeface="Meiryo UI" panose="020B0604030504040204" pitchFamily="50" charset="-128"/>
                <a:ea typeface="Meiryo UI" panose="020B0604030504040204" pitchFamily="50" charset="-128"/>
              </a:rPr>
              <a:t>妥当性や調査結果などの文書無し　</a:t>
            </a:r>
          </a:p>
        </p:txBody>
      </p:sp>
      <p:sp>
        <p:nvSpPr>
          <p:cNvPr id="3" name="テキスト ボックス 2">
            <a:extLst>
              <a:ext uri="{FF2B5EF4-FFF2-40B4-BE49-F238E27FC236}">
                <a16:creationId xmlns:a16="http://schemas.microsoft.com/office/drawing/2014/main" id="{762C58E4-B8A4-42CB-5C75-9A98A4CC20DF}"/>
              </a:ext>
            </a:extLst>
          </p:cNvPr>
          <p:cNvSpPr txBox="1"/>
          <p:nvPr/>
        </p:nvSpPr>
        <p:spPr>
          <a:xfrm>
            <a:off x="6680651" y="2684769"/>
            <a:ext cx="5880278" cy="276999"/>
          </a:xfrm>
          <a:prstGeom prst="rect">
            <a:avLst/>
          </a:prstGeom>
          <a:noFill/>
        </p:spPr>
        <p:txBody>
          <a:bodyPr wrap="square">
            <a:spAutoFit/>
          </a:bodyPr>
          <a:lstStyle/>
          <a:p>
            <a:r>
              <a:rPr lang="ja-JP" altLang="en-US" sz="1200" dirty="0">
                <a:latin typeface="Meiryo UI" panose="020B0604030504040204" pitchFamily="50" charset="-128"/>
                <a:ea typeface="Meiryo UI" panose="020B0604030504040204" pitchFamily="50" charset="-128"/>
              </a:rPr>
              <a:t>Warning letter</a:t>
            </a:r>
          </a:p>
        </p:txBody>
      </p:sp>
    </p:spTree>
    <p:extLst>
      <p:ext uri="{BB962C8B-B14F-4D97-AF65-F5344CB8AC3E}">
        <p14:creationId xmlns:p14="http://schemas.microsoft.com/office/powerpoint/2010/main" val="34088067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E483C3-952A-07D1-2899-31C9EB5D54D4}"/>
            </a:ext>
          </a:extLst>
        </p:cNvPr>
        <p:cNvGrpSpPr/>
        <p:nvPr/>
      </p:nvGrpSpPr>
      <p:grpSpPr>
        <a:xfrm>
          <a:off x="0" y="0"/>
          <a:ext cx="0" cy="0"/>
          <a:chOff x="0" y="0"/>
          <a:chExt cx="0" cy="0"/>
        </a:xfrm>
      </p:grpSpPr>
      <p:sp>
        <p:nvSpPr>
          <p:cNvPr id="54" name="スクロール: 横 53">
            <a:extLst>
              <a:ext uri="{FF2B5EF4-FFF2-40B4-BE49-F238E27FC236}">
                <a16:creationId xmlns:a16="http://schemas.microsoft.com/office/drawing/2014/main" id="{D2ED9489-095F-2155-8BE2-C2354B8EEB6F}"/>
              </a:ext>
            </a:extLst>
          </p:cNvPr>
          <p:cNvSpPr/>
          <p:nvPr/>
        </p:nvSpPr>
        <p:spPr>
          <a:xfrm flipH="1">
            <a:off x="90146" y="1514745"/>
            <a:ext cx="9948881" cy="2257155"/>
          </a:xfrm>
          <a:prstGeom prst="horizontalScroll">
            <a:avLst/>
          </a:prstGeom>
          <a:gradFill>
            <a:gsLst>
              <a:gs pos="0">
                <a:schemeClr val="accent1">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58DD5C81-5308-2320-DAE0-60BD22477434}"/>
              </a:ext>
            </a:extLst>
          </p:cNvPr>
          <p:cNvSpPr txBox="1"/>
          <p:nvPr/>
        </p:nvSpPr>
        <p:spPr>
          <a:xfrm>
            <a:off x="674264"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1990</a:t>
            </a:r>
            <a:endParaRPr kumimoji="1" lang="ja-JP" altLang="en-US" sz="1100" dirty="0">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6E09A77A-9C52-671E-4CCC-B5557A07177E}"/>
              </a:ext>
            </a:extLst>
          </p:cNvPr>
          <p:cNvSpPr txBox="1"/>
          <p:nvPr/>
        </p:nvSpPr>
        <p:spPr>
          <a:xfrm>
            <a:off x="3040754"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2000</a:t>
            </a:r>
            <a:endParaRPr kumimoji="1" lang="ja-JP" altLang="en-US" sz="1100" dirty="0">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7A02AA38-CA3C-1F05-B77C-DE711CFEFBF7}"/>
              </a:ext>
            </a:extLst>
          </p:cNvPr>
          <p:cNvSpPr txBox="1"/>
          <p:nvPr/>
        </p:nvSpPr>
        <p:spPr>
          <a:xfrm>
            <a:off x="5407244"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2010</a:t>
            </a:r>
            <a:endParaRPr kumimoji="1" lang="ja-JP" altLang="en-US" sz="1100" dirty="0">
              <a:latin typeface="Meiryo UI" panose="020B0604030504040204" pitchFamily="50" charset="-128"/>
              <a:ea typeface="Meiryo UI" panose="020B0604030504040204" pitchFamily="50" charset="-128"/>
            </a:endParaRPr>
          </a:p>
        </p:txBody>
      </p:sp>
      <p:sp>
        <p:nvSpPr>
          <p:cNvPr id="24" name="テキスト ボックス 23">
            <a:extLst>
              <a:ext uri="{FF2B5EF4-FFF2-40B4-BE49-F238E27FC236}">
                <a16:creationId xmlns:a16="http://schemas.microsoft.com/office/drawing/2014/main" id="{CCC554F9-C7F9-3B7A-FDB9-1126ADA7ABE1}"/>
              </a:ext>
            </a:extLst>
          </p:cNvPr>
          <p:cNvSpPr txBox="1"/>
          <p:nvPr/>
        </p:nvSpPr>
        <p:spPr>
          <a:xfrm>
            <a:off x="7773735"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2020</a:t>
            </a:r>
            <a:endParaRPr kumimoji="1" lang="ja-JP" altLang="en-US" sz="1100" dirty="0">
              <a:latin typeface="Meiryo UI" panose="020B0604030504040204" pitchFamily="50" charset="-128"/>
              <a:ea typeface="Meiryo UI" panose="020B0604030504040204" pitchFamily="50" charset="-128"/>
            </a:endParaRPr>
          </a:p>
        </p:txBody>
      </p:sp>
      <p:sp>
        <p:nvSpPr>
          <p:cNvPr id="26" name="テキスト ボックス 25">
            <a:extLst>
              <a:ext uri="{FF2B5EF4-FFF2-40B4-BE49-F238E27FC236}">
                <a16:creationId xmlns:a16="http://schemas.microsoft.com/office/drawing/2014/main" id="{00A68E2F-3481-412D-25FE-0EBBC823B489}"/>
              </a:ext>
            </a:extLst>
          </p:cNvPr>
          <p:cNvSpPr txBox="1"/>
          <p:nvPr/>
        </p:nvSpPr>
        <p:spPr>
          <a:xfrm>
            <a:off x="276943" y="2025815"/>
            <a:ext cx="5880278" cy="276999"/>
          </a:xfrm>
          <a:prstGeom prst="rect">
            <a:avLst/>
          </a:prstGeom>
          <a:noFill/>
        </p:spPr>
        <p:txBody>
          <a:bodyPr wrap="square">
            <a:spAutoFit/>
          </a:bodyPr>
          <a:lstStyle/>
          <a:p>
            <a:r>
              <a:rPr lang="it-IT" altLang="ja-JP" sz="1200" dirty="0">
                <a:latin typeface="Meiryo UI" panose="020B0604030504040204" pitchFamily="50" charset="-128"/>
                <a:ea typeface="Meiryo UI" panose="020B0604030504040204" pitchFamily="50" charset="-128"/>
              </a:rPr>
              <a:t>1980</a:t>
            </a:r>
            <a:r>
              <a:rPr lang="ja-JP" altLang="it-IT" sz="1200" dirty="0">
                <a:latin typeface="Meiryo UI" panose="020B0604030504040204" pitchFamily="50" charset="-128"/>
                <a:ea typeface="Meiryo UI" panose="020B0604030504040204" pitchFamily="50" charset="-128"/>
              </a:rPr>
              <a:t>年代後半</a:t>
            </a:r>
            <a:r>
              <a:rPr lang="it-IT" altLang="ja-JP" sz="1200" dirty="0">
                <a:latin typeface="Meiryo UI" panose="020B0604030504040204" pitchFamily="50" charset="-128"/>
                <a:ea typeface="Meiryo UI" panose="020B0604030504040204" pitchFamily="50" charset="-128"/>
              </a:rPr>
              <a:t>_Generic Drug Scandal</a:t>
            </a:r>
          </a:p>
        </p:txBody>
      </p:sp>
      <p:sp>
        <p:nvSpPr>
          <p:cNvPr id="28" name="テキスト ボックス 27">
            <a:extLst>
              <a:ext uri="{FF2B5EF4-FFF2-40B4-BE49-F238E27FC236}">
                <a16:creationId xmlns:a16="http://schemas.microsoft.com/office/drawing/2014/main" id="{90389972-6A21-35D4-3B34-BA8CAE906C6C}"/>
              </a:ext>
            </a:extLst>
          </p:cNvPr>
          <p:cNvSpPr txBox="1"/>
          <p:nvPr/>
        </p:nvSpPr>
        <p:spPr>
          <a:xfrm>
            <a:off x="938756" y="2270028"/>
            <a:ext cx="5880278" cy="276999"/>
          </a:xfrm>
          <a:prstGeom prst="rect">
            <a:avLst/>
          </a:prstGeom>
          <a:noFill/>
        </p:spPr>
        <p:txBody>
          <a:bodyPr wrap="square">
            <a:spAutoFit/>
          </a:bodyPr>
          <a:lstStyle/>
          <a:p>
            <a:r>
              <a:rPr lang="ja-JP" altLang="en-US" sz="1200" dirty="0">
                <a:latin typeface="Meiryo UI" panose="020B0604030504040204" pitchFamily="50" charset="-128"/>
                <a:ea typeface="Meiryo UI" panose="020B0604030504040204" pitchFamily="50" charset="-128"/>
              </a:rPr>
              <a:t>1990年代前半_Application Integrity Policy</a:t>
            </a:r>
          </a:p>
        </p:txBody>
      </p:sp>
      <p:sp>
        <p:nvSpPr>
          <p:cNvPr id="30" name="テキスト ボックス 29">
            <a:extLst>
              <a:ext uri="{FF2B5EF4-FFF2-40B4-BE49-F238E27FC236}">
                <a16:creationId xmlns:a16="http://schemas.microsoft.com/office/drawing/2014/main" id="{E6781C83-5E7E-2574-DD3D-EF4A7A9C91AA}"/>
              </a:ext>
            </a:extLst>
          </p:cNvPr>
          <p:cNvSpPr txBox="1"/>
          <p:nvPr/>
        </p:nvSpPr>
        <p:spPr>
          <a:xfrm>
            <a:off x="5488893" y="2260539"/>
            <a:ext cx="4150407" cy="276999"/>
          </a:xfrm>
          <a:prstGeom prst="rect">
            <a:avLst/>
          </a:prstGeom>
          <a:noFill/>
        </p:spPr>
        <p:txBody>
          <a:bodyPr wrap="square">
            <a:spAutoFit/>
          </a:bodyPr>
          <a:lstStyle/>
          <a:p>
            <a:r>
              <a:rPr lang="ja-JP" altLang="en-US" sz="1200" dirty="0">
                <a:latin typeface="Meiryo UI" panose="020B0604030504040204" pitchFamily="50" charset="-128"/>
                <a:ea typeface="Meiryo UI" panose="020B0604030504040204" pitchFamily="50" charset="-128"/>
              </a:rPr>
              <a:t>2010年以降_データの完全性の適用範囲拡大</a:t>
            </a:r>
          </a:p>
        </p:txBody>
      </p:sp>
      <p:sp>
        <p:nvSpPr>
          <p:cNvPr id="32" name="テキスト ボックス 31">
            <a:extLst>
              <a:ext uri="{FF2B5EF4-FFF2-40B4-BE49-F238E27FC236}">
                <a16:creationId xmlns:a16="http://schemas.microsoft.com/office/drawing/2014/main" id="{1C96B34F-24B5-8268-7202-D24839362CE1}"/>
              </a:ext>
            </a:extLst>
          </p:cNvPr>
          <p:cNvSpPr txBox="1"/>
          <p:nvPr/>
        </p:nvSpPr>
        <p:spPr>
          <a:xfrm>
            <a:off x="6680651" y="2539989"/>
            <a:ext cx="3019609" cy="276999"/>
          </a:xfrm>
          <a:prstGeom prst="rect">
            <a:avLst/>
          </a:prstGeom>
          <a:noFill/>
        </p:spPr>
        <p:txBody>
          <a:bodyPr wrap="square">
            <a:spAutoFit/>
          </a:bodyPr>
          <a:lstStyle/>
          <a:p>
            <a:r>
              <a:rPr lang="ja-JP" altLang="en-US" sz="1200" dirty="0">
                <a:latin typeface="Meiryo UI" panose="020B0604030504040204" pitchFamily="50" charset="-128"/>
                <a:ea typeface="Meiryo UI" panose="020B0604030504040204" pitchFamily="50" charset="-128"/>
              </a:rPr>
              <a:t>Warning letter</a:t>
            </a:r>
          </a:p>
        </p:txBody>
      </p:sp>
      <p:sp>
        <p:nvSpPr>
          <p:cNvPr id="34" name="テキスト ボックス 33">
            <a:extLst>
              <a:ext uri="{FF2B5EF4-FFF2-40B4-BE49-F238E27FC236}">
                <a16:creationId xmlns:a16="http://schemas.microsoft.com/office/drawing/2014/main" id="{4B1B9CCC-46AE-0041-69F2-BEB5F797A3FC}"/>
              </a:ext>
            </a:extLst>
          </p:cNvPr>
          <p:cNvSpPr txBox="1"/>
          <p:nvPr/>
        </p:nvSpPr>
        <p:spPr>
          <a:xfrm>
            <a:off x="7233128" y="2780565"/>
            <a:ext cx="2406172" cy="253916"/>
          </a:xfrm>
          <a:prstGeom prst="rect">
            <a:avLst/>
          </a:prstGeom>
          <a:noFill/>
        </p:spPr>
        <p:txBody>
          <a:bodyPr wrap="square">
            <a:spAutoFit/>
          </a:bodyPr>
          <a:lstStyle/>
          <a:p>
            <a:r>
              <a:rPr lang="ja-JP" altLang="en-US" sz="1050" dirty="0">
                <a:latin typeface="Meiryo UI" panose="020B0604030504040204" pitchFamily="50" charset="-128"/>
                <a:ea typeface="Meiryo UI" panose="020B0604030504040204" pitchFamily="50" charset="-128"/>
              </a:rPr>
              <a:t>2017年11月_ドイツ製薬会社</a:t>
            </a:r>
          </a:p>
        </p:txBody>
      </p:sp>
      <p:sp>
        <p:nvSpPr>
          <p:cNvPr id="36" name="テキスト ボックス 35">
            <a:extLst>
              <a:ext uri="{FF2B5EF4-FFF2-40B4-BE49-F238E27FC236}">
                <a16:creationId xmlns:a16="http://schemas.microsoft.com/office/drawing/2014/main" id="{2D26FC65-9B8F-9D24-CA6F-47C03C2289EA}"/>
              </a:ext>
            </a:extLst>
          </p:cNvPr>
          <p:cNvSpPr txBox="1"/>
          <p:nvPr/>
        </p:nvSpPr>
        <p:spPr>
          <a:xfrm>
            <a:off x="7233128" y="2988456"/>
            <a:ext cx="2406172" cy="253916"/>
          </a:xfrm>
          <a:prstGeom prst="rect">
            <a:avLst/>
          </a:prstGeom>
          <a:noFill/>
        </p:spPr>
        <p:txBody>
          <a:bodyPr wrap="square">
            <a:spAutoFit/>
          </a:bodyPr>
          <a:lstStyle/>
          <a:p>
            <a:r>
              <a:rPr lang="ja-JP" altLang="en-US" sz="1050" dirty="0">
                <a:latin typeface="Meiryo UI" panose="020B0604030504040204" pitchFamily="50" charset="-128"/>
                <a:ea typeface="Meiryo UI" panose="020B0604030504040204" pitchFamily="50" charset="-128"/>
              </a:rPr>
              <a:t>2017年11月_中国製薬会社</a:t>
            </a:r>
          </a:p>
        </p:txBody>
      </p:sp>
      <p:sp>
        <p:nvSpPr>
          <p:cNvPr id="38" name="テキスト ボックス 37">
            <a:extLst>
              <a:ext uri="{FF2B5EF4-FFF2-40B4-BE49-F238E27FC236}">
                <a16:creationId xmlns:a16="http://schemas.microsoft.com/office/drawing/2014/main" id="{C214D112-DB72-0EBC-D283-292345B4E047}"/>
              </a:ext>
            </a:extLst>
          </p:cNvPr>
          <p:cNvSpPr txBox="1"/>
          <p:nvPr/>
        </p:nvSpPr>
        <p:spPr>
          <a:xfrm>
            <a:off x="7475835" y="3224861"/>
            <a:ext cx="2163465" cy="253916"/>
          </a:xfrm>
          <a:prstGeom prst="rect">
            <a:avLst/>
          </a:prstGeom>
          <a:noFill/>
        </p:spPr>
        <p:txBody>
          <a:bodyPr wrap="square">
            <a:spAutoFit/>
          </a:bodyPr>
          <a:lstStyle/>
          <a:p>
            <a:r>
              <a:rPr lang="ja-JP" altLang="en-US" sz="1050" dirty="0">
                <a:latin typeface="Meiryo UI" panose="020B0604030504040204" pitchFamily="50" charset="-128"/>
                <a:ea typeface="Meiryo UI" panose="020B0604030504040204" pitchFamily="50" charset="-128"/>
              </a:rPr>
              <a:t>2018年10月_韓国製薬会社</a:t>
            </a:r>
          </a:p>
        </p:txBody>
      </p:sp>
      <p:sp>
        <p:nvSpPr>
          <p:cNvPr id="47" name="テキスト ボックス 46">
            <a:extLst>
              <a:ext uri="{FF2B5EF4-FFF2-40B4-BE49-F238E27FC236}">
                <a16:creationId xmlns:a16="http://schemas.microsoft.com/office/drawing/2014/main" id="{8BF1A151-650A-CD94-CCD7-155FFDD3D2AF}"/>
              </a:ext>
            </a:extLst>
          </p:cNvPr>
          <p:cNvSpPr txBox="1"/>
          <p:nvPr/>
        </p:nvSpPr>
        <p:spPr>
          <a:xfrm>
            <a:off x="90149" y="1783189"/>
            <a:ext cx="882203" cy="338554"/>
          </a:xfrm>
          <a:prstGeom prst="rect">
            <a:avLst/>
          </a:prstGeom>
          <a:noFill/>
        </p:spPr>
        <p:txBody>
          <a:bodyPr wrap="square" rtlCol="0">
            <a:spAutoFit/>
          </a:bodyPr>
          <a:lstStyle/>
          <a:p>
            <a:r>
              <a:rPr kumimoji="1" lang="en-US" altLang="ja-JP" sz="1600" dirty="0">
                <a:latin typeface="Meiryo UI" panose="020B0604030504040204" pitchFamily="50" charset="-128"/>
                <a:ea typeface="Meiryo UI" panose="020B0604030504040204" pitchFamily="50" charset="-128"/>
              </a:rPr>
              <a:t>FDA</a:t>
            </a:r>
            <a:endParaRPr kumimoji="1" lang="ja-JP" altLang="en-US" sz="1600" dirty="0">
              <a:latin typeface="Meiryo UI" panose="020B0604030504040204" pitchFamily="50" charset="-128"/>
              <a:ea typeface="Meiryo UI" panose="020B0604030504040204" pitchFamily="50" charset="-128"/>
            </a:endParaRPr>
          </a:p>
        </p:txBody>
      </p:sp>
      <p:pic>
        <p:nvPicPr>
          <p:cNvPr id="49" name="図 48">
            <a:extLst>
              <a:ext uri="{FF2B5EF4-FFF2-40B4-BE49-F238E27FC236}">
                <a16:creationId xmlns:a16="http://schemas.microsoft.com/office/drawing/2014/main" id="{B9BB8412-2CDC-0F07-D5D8-AAB37A5D14CC}"/>
              </a:ext>
            </a:extLst>
          </p:cNvPr>
          <p:cNvPicPr>
            <a:picLocks noChangeAspect="1"/>
          </p:cNvPicPr>
          <p:nvPr/>
        </p:nvPicPr>
        <p:blipFill>
          <a:blip r:embed="rId2"/>
          <a:stretch>
            <a:fillRect/>
          </a:stretch>
        </p:blipFill>
        <p:spPr>
          <a:xfrm>
            <a:off x="276943" y="1153020"/>
            <a:ext cx="9948881" cy="329537"/>
          </a:xfrm>
          <a:prstGeom prst="rect">
            <a:avLst/>
          </a:prstGeom>
        </p:spPr>
      </p:pic>
      <p:sp>
        <p:nvSpPr>
          <p:cNvPr id="2" name="タイトル 1">
            <a:extLst>
              <a:ext uri="{FF2B5EF4-FFF2-40B4-BE49-F238E27FC236}">
                <a16:creationId xmlns:a16="http://schemas.microsoft.com/office/drawing/2014/main" id="{CF3208E6-D78A-E472-94A1-FCFE453F5B30}"/>
              </a:ext>
            </a:extLst>
          </p:cNvPr>
          <p:cNvSpPr>
            <a:spLocks noGrp="1"/>
          </p:cNvSpPr>
          <p:nvPr>
            <p:ph type="title"/>
          </p:nvPr>
        </p:nvSpPr>
        <p:spPr/>
        <p:txBody>
          <a:bodyPr/>
          <a:lstStyle/>
          <a:p>
            <a:pPr fontAlgn="ctr"/>
            <a:r>
              <a:rPr lang="en-US" altLang="ja-JP" sz="2800" b="0" dirty="0"/>
              <a:t>DI</a:t>
            </a:r>
            <a:r>
              <a:rPr lang="ja-JP" altLang="en-US" sz="2800" b="0" dirty="0"/>
              <a:t>の発祥　－ガイダンス発出－</a:t>
            </a:r>
          </a:p>
        </p:txBody>
      </p:sp>
      <p:sp>
        <p:nvSpPr>
          <p:cNvPr id="4" name="四角形: 角を丸くする 3">
            <a:extLst>
              <a:ext uri="{FF2B5EF4-FFF2-40B4-BE49-F238E27FC236}">
                <a16:creationId xmlns:a16="http://schemas.microsoft.com/office/drawing/2014/main" id="{CA82CD3B-D106-0F02-E851-A9503B9103B7}"/>
              </a:ext>
            </a:extLst>
          </p:cNvPr>
          <p:cNvSpPr/>
          <p:nvPr/>
        </p:nvSpPr>
        <p:spPr>
          <a:xfrm>
            <a:off x="7356308" y="4481220"/>
            <a:ext cx="4045326" cy="875327"/>
          </a:xfrm>
          <a:prstGeom prst="roundRect">
            <a:avLst/>
          </a:prstGeom>
          <a:solidFill>
            <a:schemeClr val="accent4">
              <a:lumMod val="20000"/>
              <a:lumOff val="80000"/>
            </a:schemeClr>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ja-JP" sz="1200" dirty="0">
                <a:solidFill>
                  <a:schemeClr val="tx1"/>
                </a:solidFill>
                <a:latin typeface="Meiryo UI" panose="020B0604030504040204" pitchFamily="50" charset="-128"/>
                <a:ea typeface="Meiryo UI" panose="020B0604030504040204" pitchFamily="50" charset="-128"/>
              </a:rPr>
              <a:t>2018</a:t>
            </a:r>
            <a:r>
              <a:rPr lang="ja-JP" altLang="en-US" sz="1200" dirty="0">
                <a:solidFill>
                  <a:schemeClr val="tx1"/>
                </a:solidFill>
                <a:latin typeface="Meiryo UI" panose="020B0604030504040204" pitchFamily="50" charset="-128"/>
                <a:ea typeface="Meiryo UI" panose="020B0604030504040204" pitchFamily="50" charset="-128"/>
              </a:rPr>
              <a:t>年</a:t>
            </a:r>
            <a:r>
              <a:rPr lang="en-US" altLang="ja-JP" sz="1200" dirty="0">
                <a:solidFill>
                  <a:schemeClr val="tx1"/>
                </a:solidFill>
                <a:latin typeface="Meiryo UI" panose="020B0604030504040204" pitchFamily="50" charset="-128"/>
                <a:ea typeface="Meiryo UI" panose="020B0604030504040204" pitchFamily="50" charset="-128"/>
              </a:rPr>
              <a:t>3</a:t>
            </a:r>
            <a:r>
              <a:rPr lang="ja-JP" altLang="en-US" sz="1200" dirty="0">
                <a:solidFill>
                  <a:schemeClr val="tx1"/>
                </a:solidFill>
                <a:latin typeface="Meiryo UI" panose="020B0604030504040204" pitchFamily="50" charset="-128"/>
                <a:ea typeface="Meiryo UI" panose="020B0604030504040204" pitchFamily="50" charset="-128"/>
              </a:rPr>
              <a:t>月</a:t>
            </a:r>
            <a:r>
              <a:rPr lang="en-US" altLang="ja-JP" sz="1200" dirty="0">
                <a:solidFill>
                  <a:schemeClr val="tx1"/>
                </a:solidFill>
                <a:latin typeface="Meiryo UI" panose="020B0604030504040204" pitchFamily="50" charset="-128"/>
                <a:ea typeface="Meiryo UI" panose="020B0604030504040204" pitchFamily="50" charset="-128"/>
              </a:rPr>
              <a:t>_MHRA </a:t>
            </a:r>
            <a:r>
              <a:rPr lang="ja-JP" altLang="en-US" sz="1200" dirty="0">
                <a:solidFill>
                  <a:schemeClr val="tx1"/>
                </a:solidFill>
                <a:latin typeface="Meiryo UI" panose="020B0604030504040204" pitchFamily="50" charset="-128"/>
                <a:ea typeface="Meiryo UI" panose="020B0604030504040204" pitchFamily="50" charset="-128"/>
              </a:rPr>
              <a:t>から，</a:t>
            </a:r>
          </a:p>
          <a:p>
            <a:r>
              <a:rPr lang="en-US" altLang="ja-JP" sz="1200" dirty="0">
                <a:solidFill>
                  <a:srgbClr val="0070C0"/>
                </a:solidFill>
                <a:latin typeface="Meiryo UI" panose="020B0604030504040204" pitchFamily="50" charset="-128"/>
                <a:ea typeface="Meiryo UI" panose="020B0604030504040204" pitchFamily="50" charset="-128"/>
              </a:rPr>
              <a:t>GXP</a:t>
            </a:r>
            <a:r>
              <a:rPr lang="ja-JP" altLang="en-US" sz="1200" dirty="0">
                <a:solidFill>
                  <a:srgbClr val="0070C0"/>
                </a:solidFill>
                <a:latin typeface="Meiryo UI" panose="020B0604030504040204" pitchFamily="50" charset="-128"/>
                <a:ea typeface="Meiryo UI" panose="020B0604030504040204" pitchFamily="50" charset="-128"/>
              </a:rPr>
              <a:t>領域の</a:t>
            </a:r>
            <a:r>
              <a:rPr lang="en-US" altLang="ja-JP" sz="1200" dirty="0">
                <a:solidFill>
                  <a:srgbClr val="0070C0"/>
                </a:solidFill>
                <a:latin typeface="Meiryo UI" panose="020B0604030504040204" pitchFamily="50" charset="-128"/>
                <a:ea typeface="Meiryo UI" panose="020B0604030504040204" pitchFamily="50" charset="-128"/>
              </a:rPr>
              <a:t>DI</a:t>
            </a:r>
            <a:r>
              <a:rPr lang="ja-JP" altLang="en-US" sz="1200" dirty="0">
                <a:solidFill>
                  <a:schemeClr val="tx1"/>
                </a:solidFill>
                <a:latin typeface="Meiryo UI" panose="020B0604030504040204" pitchFamily="50" charset="-128"/>
                <a:ea typeface="Meiryo UI" panose="020B0604030504040204" pitchFamily="50" charset="-128"/>
              </a:rPr>
              <a:t>として </a:t>
            </a:r>
            <a:r>
              <a:rPr lang="en-US" altLang="ja-JP" sz="1200" dirty="0">
                <a:solidFill>
                  <a:schemeClr val="tx1"/>
                </a:solidFill>
                <a:latin typeface="Meiryo UI" panose="020B0604030504040204" pitchFamily="50" charset="-128"/>
                <a:ea typeface="Meiryo UI" panose="020B0604030504040204" pitchFamily="50" charset="-128"/>
              </a:rPr>
              <a:t>GLP</a:t>
            </a:r>
            <a:r>
              <a:rPr lang="ja-JP" altLang="en-US" sz="1200" dirty="0">
                <a:solidFill>
                  <a:schemeClr val="tx1"/>
                </a:solidFill>
                <a:latin typeface="Meiryo UI" panose="020B0604030504040204" pitchFamily="50" charset="-128"/>
                <a:ea typeface="Meiryo UI" panose="020B0604030504040204" pitchFamily="50" charset="-128"/>
              </a:rPr>
              <a:t>も含まれる形のガイダンス発出</a:t>
            </a:r>
            <a:endParaRPr lang="en-US" altLang="ja-JP" sz="1200" dirty="0">
              <a:solidFill>
                <a:schemeClr val="tx1"/>
              </a:solidFill>
              <a:latin typeface="Meiryo UI" panose="020B0604030504040204" pitchFamily="50" charset="-128"/>
              <a:ea typeface="Meiryo UI" panose="020B0604030504040204" pitchFamily="50" charset="-128"/>
            </a:endParaRPr>
          </a:p>
          <a:p>
            <a:endParaRPr lang="ja-JP" altLang="en-US" sz="400" dirty="0">
              <a:solidFill>
                <a:schemeClr val="tx1"/>
              </a:solidFill>
              <a:latin typeface="Meiryo UI" panose="020B0604030504040204" pitchFamily="50" charset="-128"/>
              <a:ea typeface="Meiryo UI" panose="020B0604030504040204" pitchFamily="50" charset="-128"/>
            </a:endParaRPr>
          </a:p>
          <a:p>
            <a:r>
              <a:rPr lang="ja-JP" altLang="en-US" sz="1100" dirty="0">
                <a:solidFill>
                  <a:schemeClr val="tx1"/>
                </a:solidFill>
                <a:latin typeface="Meiryo UI" panose="020B0604030504040204" pitchFamily="50" charset="-128"/>
                <a:ea typeface="Meiryo UI" panose="020B0604030504040204" pitchFamily="50" charset="-128"/>
              </a:rPr>
              <a:t>「</a:t>
            </a:r>
            <a:r>
              <a:rPr lang="en-US" altLang="ja-JP" sz="1100" dirty="0">
                <a:solidFill>
                  <a:schemeClr val="tx1"/>
                </a:solidFill>
                <a:latin typeface="Meiryo UI" panose="020B0604030504040204" pitchFamily="50" charset="-128"/>
                <a:ea typeface="Meiryo UI" panose="020B0604030504040204" pitchFamily="50" charset="-128"/>
              </a:rPr>
              <a:t>MHRA </a:t>
            </a:r>
            <a:r>
              <a:rPr lang="en-US" altLang="ja-JP" sz="1100" dirty="0" err="1">
                <a:solidFill>
                  <a:srgbClr val="0070C0"/>
                </a:solidFill>
                <a:latin typeface="Meiryo UI" panose="020B0604030504040204" pitchFamily="50" charset="-128"/>
                <a:ea typeface="Meiryo UI" panose="020B0604030504040204" pitchFamily="50" charset="-128"/>
              </a:rPr>
              <a:t>GxP</a:t>
            </a:r>
            <a:r>
              <a:rPr lang="en-US" altLang="ja-JP" sz="1100" dirty="0">
                <a:solidFill>
                  <a:srgbClr val="0070C0"/>
                </a:solidFill>
                <a:latin typeface="Meiryo UI" panose="020B0604030504040204" pitchFamily="50" charset="-128"/>
                <a:ea typeface="Meiryo UI" panose="020B0604030504040204" pitchFamily="50" charset="-128"/>
              </a:rPr>
              <a:t> Data Integrity </a:t>
            </a:r>
            <a:r>
              <a:rPr lang="en-US" altLang="ja-JP" sz="1100" dirty="0">
                <a:solidFill>
                  <a:schemeClr val="tx1"/>
                </a:solidFill>
                <a:latin typeface="Meiryo UI" panose="020B0604030504040204" pitchFamily="50" charset="-128"/>
                <a:ea typeface="Meiryo UI" panose="020B0604030504040204" pitchFamily="50" charset="-128"/>
              </a:rPr>
              <a:t>Definitions and Guidance for Industry</a:t>
            </a:r>
            <a:r>
              <a:rPr lang="ja-JP" altLang="en-US" sz="1100" dirty="0">
                <a:solidFill>
                  <a:schemeClr val="tx1"/>
                </a:solidFill>
                <a:latin typeface="Meiryo UI" panose="020B0604030504040204" pitchFamily="50" charset="-128"/>
                <a:ea typeface="Meiryo UI" panose="020B0604030504040204" pitchFamily="50" charset="-128"/>
              </a:rPr>
              <a:t>」</a:t>
            </a:r>
          </a:p>
        </p:txBody>
      </p:sp>
      <p:sp>
        <p:nvSpPr>
          <p:cNvPr id="5" name="四角形: 角を丸くする 4">
            <a:extLst>
              <a:ext uri="{FF2B5EF4-FFF2-40B4-BE49-F238E27FC236}">
                <a16:creationId xmlns:a16="http://schemas.microsoft.com/office/drawing/2014/main" id="{54FEAA55-062E-A0A8-29D3-9502B6AA6D51}"/>
              </a:ext>
            </a:extLst>
          </p:cNvPr>
          <p:cNvSpPr/>
          <p:nvPr/>
        </p:nvSpPr>
        <p:spPr>
          <a:xfrm>
            <a:off x="7815296" y="5410349"/>
            <a:ext cx="3767108" cy="1093662"/>
          </a:xfrm>
          <a:prstGeom prst="roundRect">
            <a:avLst/>
          </a:prstGeom>
          <a:solidFill>
            <a:schemeClr val="accent5">
              <a:lumMod val="40000"/>
              <a:lumOff val="60000"/>
            </a:schemeClr>
          </a:solidFill>
          <a:ln w="12700">
            <a:solidFill>
              <a:schemeClr val="tx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ja-JP" sz="1200" dirty="0">
                <a:solidFill>
                  <a:schemeClr val="tx1"/>
                </a:solidFill>
                <a:latin typeface="Meiryo UI" panose="020B0604030504040204" pitchFamily="50" charset="-128"/>
                <a:ea typeface="Meiryo UI" panose="020B0604030504040204" pitchFamily="50" charset="-128"/>
              </a:rPr>
              <a:t>2021</a:t>
            </a:r>
            <a:r>
              <a:rPr lang="ja-JP" altLang="en-US" sz="1200" dirty="0">
                <a:solidFill>
                  <a:schemeClr val="tx1"/>
                </a:solidFill>
                <a:latin typeface="Meiryo UI" panose="020B0604030504040204" pitchFamily="50" charset="-128"/>
                <a:ea typeface="Meiryo UI" panose="020B0604030504040204" pitchFamily="50" charset="-128"/>
              </a:rPr>
              <a:t>年</a:t>
            </a:r>
            <a:r>
              <a:rPr lang="en-US" altLang="ja-JP" sz="1200" dirty="0">
                <a:solidFill>
                  <a:schemeClr val="tx1"/>
                </a:solidFill>
                <a:latin typeface="Meiryo UI" panose="020B0604030504040204" pitchFamily="50" charset="-128"/>
                <a:ea typeface="Meiryo UI" panose="020B0604030504040204" pitchFamily="50" charset="-128"/>
              </a:rPr>
              <a:t>9</a:t>
            </a:r>
            <a:r>
              <a:rPr lang="ja-JP" altLang="en-US" sz="1200" dirty="0">
                <a:solidFill>
                  <a:schemeClr val="tx1"/>
                </a:solidFill>
                <a:latin typeface="Meiryo UI" panose="020B0604030504040204" pitchFamily="50" charset="-128"/>
                <a:ea typeface="Meiryo UI" panose="020B0604030504040204" pitchFamily="50" charset="-128"/>
              </a:rPr>
              <a:t>月</a:t>
            </a:r>
            <a:r>
              <a:rPr lang="en-US" altLang="ja-JP" sz="1200" dirty="0">
                <a:solidFill>
                  <a:schemeClr val="tx1"/>
                </a:solidFill>
                <a:latin typeface="Meiryo UI" panose="020B0604030504040204" pitchFamily="50" charset="-128"/>
                <a:ea typeface="Meiryo UI" panose="020B0604030504040204" pitchFamily="50" charset="-128"/>
              </a:rPr>
              <a:t>_OECD </a:t>
            </a:r>
            <a:r>
              <a:rPr lang="ja-JP" altLang="en-US" sz="1200" dirty="0">
                <a:solidFill>
                  <a:schemeClr val="tx1"/>
                </a:solidFill>
                <a:latin typeface="Meiryo UI" panose="020B0604030504040204" pitchFamily="50" charset="-128"/>
                <a:ea typeface="Meiryo UI" panose="020B0604030504040204" pitchFamily="50" charset="-128"/>
              </a:rPr>
              <a:t>から，</a:t>
            </a:r>
          </a:p>
          <a:p>
            <a:r>
              <a:rPr lang="en-US" altLang="ja-JP" sz="1400" dirty="0">
                <a:solidFill>
                  <a:srgbClr val="FF0000"/>
                </a:solidFill>
                <a:latin typeface="Meiryo UI" panose="020B0604030504040204" pitchFamily="50" charset="-128"/>
                <a:ea typeface="Meiryo UI" panose="020B0604030504040204" pitchFamily="50" charset="-128"/>
              </a:rPr>
              <a:t>GLP</a:t>
            </a:r>
            <a:r>
              <a:rPr lang="ja-JP" altLang="en-US" sz="1400" dirty="0">
                <a:solidFill>
                  <a:srgbClr val="FF0000"/>
                </a:solidFill>
                <a:latin typeface="Meiryo UI" panose="020B0604030504040204" pitchFamily="50" charset="-128"/>
                <a:ea typeface="Meiryo UI" panose="020B0604030504040204" pitchFamily="50" charset="-128"/>
              </a:rPr>
              <a:t>に特化</a:t>
            </a:r>
            <a:r>
              <a:rPr lang="ja-JP" altLang="en-US" sz="1200" dirty="0">
                <a:solidFill>
                  <a:schemeClr val="tx1"/>
                </a:solidFill>
                <a:latin typeface="Meiryo UI" panose="020B0604030504040204" pitchFamily="50" charset="-128"/>
                <a:ea typeface="Meiryo UI" panose="020B0604030504040204" pitchFamily="50" charset="-128"/>
              </a:rPr>
              <a:t>したガイダンス発出</a:t>
            </a:r>
            <a:endParaRPr lang="en-US" altLang="ja-JP" sz="1200" dirty="0">
              <a:solidFill>
                <a:schemeClr val="tx1"/>
              </a:solidFill>
              <a:latin typeface="Meiryo UI" panose="020B0604030504040204" pitchFamily="50" charset="-128"/>
              <a:ea typeface="Meiryo UI" panose="020B0604030504040204" pitchFamily="50" charset="-128"/>
            </a:endParaRPr>
          </a:p>
          <a:p>
            <a:endParaRPr lang="ja-JP" altLang="en-US" sz="400" dirty="0">
              <a:solidFill>
                <a:schemeClr val="tx1"/>
              </a:solidFill>
              <a:latin typeface="Meiryo UI" panose="020B0604030504040204" pitchFamily="50" charset="-128"/>
              <a:ea typeface="Meiryo UI" panose="020B0604030504040204" pitchFamily="50" charset="-128"/>
            </a:endParaRPr>
          </a:p>
          <a:p>
            <a:r>
              <a:rPr lang="ja-JP" altLang="en-US" sz="1100" dirty="0">
                <a:solidFill>
                  <a:schemeClr val="tx1"/>
                </a:solidFill>
                <a:latin typeface="Meiryo UI" panose="020B0604030504040204" pitchFamily="50" charset="-128"/>
                <a:ea typeface="Meiryo UI" panose="020B0604030504040204" pitchFamily="50" charset="-128"/>
              </a:rPr>
              <a:t>「</a:t>
            </a:r>
            <a:r>
              <a:rPr lang="en-US" altLang="ja-JP" sz="1100" dirty="0">
                <a:solidFill>
                  <a:schemeClr val="tx1"/>
                </a:solidFill>
                <a:latin typeface="Meiryo UI" panose="020B0604030504040204" pitchFamily="50" charset="-128"/>
                <a:ea typeface="Meiryo UI" panose="020B0604030504040204" pitchFamily="50" charset="-128"/>
              </a:rPr>
              <a:t>Number 22 Advisory Document of the Working Party on Good Laboratory Practice on </a:t>
            </a:r>
            <a:r>
              <a:rPr lang="en-US" altLang="ja-JP" sz="1400" dirty="0">
                <a:solidFill>
                  <a:srgbClr val="FF0000"/>
                </a:solidFill>
                <a:latin typeface="Meiryo UI" panose="020B0604030504040204" pitchFamily="50" charset="-128"/>
                <a:ea typeface="Meiryo UI" panose="020B0604030504040204" pitchFamily="50" charset="-128"/>
              </a:rPr>
              <a:t>GLP Data Integrity</a:t>
            </a:r>
            <a:r>
              <a:rPr lang="ja-JP" altLang="en-US" sz="1100" dirty="0">
                <a:solidFill>
                  <a:schemeClr val="tx1"/>
                </a:solidFill>
                <a:latin typeface="Meiryo UI" panose="020B0604030504040204" pitchFamily="50" charset="-128"/>
                <a:ea typeface="Meiryo UI" panose="020B0604030504040204" pitchFamily="50" charset="-128"/>
              </a:rPr>
              <a:t>」（</a:t>
            </a:r>
            <a:r>
              <a:rPr lang="en-US" altLang="ja-JP" sz="1100" dirty="0">
                <a:solidFill>
                  <a:schemeClr val="tx1"/>
                </a:solidFill>
                <a:latin typeface="Meiryo UI" panose="020B0604030504040204" pitchFamily="50" charset="-128"/>
                <a:ea typeface="Meiryo UI" panose="020B0604030504040204" pitchFamily="50" charset="-128"/>
              </a:rPr>
              <a:t>OECD GLP No.22</a:t>
            </a:r>
            <a:r>
              <a:rPr lang="ja-JP" altLang="en-US" sz="1100" dirty="0">
                <a:solidFill>
                  <a:schemeClr val="tx1"/>
                </a:solidFill>
                <a:latin typeface="Meiryo UI" panose="020B0604030504040204" pitchFamily="50" charset="-128"/>
                <a:ea typeface="Meiryo UI" panose="020B0604030504040204" pitchFamily="50" charset="-128"/>
              </a:rPr>
              <a:t>）</a:t>
            </a:r>
          </a:p>
        </p:txBody>
      </p:sp>
      <p:sp>
        <p:nvSpPr>
          <p:cNvPr id="6" name="矢印: ストライプ 5">
            <a:extLst>
              <a:ext uri="{FF2B5EF4-FFF2-40B4-BE49-F238E27FC236}">
                <a16:creationId xmlns:a16="http://schemas.microsoft.com/office/drawing/2014/main" id="{A954B990-137C-E9CD-1B22-C4F45775F8C6}"/>
              </a:ext>
            </a:extLst>
          </p:cNvPr>
          <p:cNvSpPr/>
          <p:nvPr/>
        </p:nvSpPr>
        <p:spPr>
          <a:xfrm>
            <a:off x="880383" y="3596896"/>
            <a:ext cx="2697698" cy="935215"/>
          </a:xfrm>
          <a:prstGeom prst="stripedRightArrow">
            <a:avLst/>
          </a:prstGeom>
          <a:solidFill>
            <a:schemeClr val="accent5">
              <a:lumMod val="20000"/>
              <a:lumOff val="80000"/>
            </a:schemeClr>
          </a:solidFill>
          <a:ln w="12700">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dirty="0">
                <a:solidFill>
                  <a:srgbClr val="0070C0"/>
                </a:solidFill>
                <a:latin typeface="Meiryo UI" panose="020B0604030504040204" pitchFamily="50" charset="-128"/>
                <a:ea typeface="Meiryo UI" panose="020B0604030504040204" pitchFamily="50" charset="-128"/>
              </a:rPr>
              <a:t>GMP</a:t>
            </a:r>
            <a:r>
              <a:rPr kumimoji="1" lang="ja-JP" altLang="en-US" sz="1600" dirty="0">
                <a:solidFill>
                  <a:schemeClr val="tx1"/>
                </a:solidFill>
                <a:latin typeface="Meiryo UI" panose="020B0604030504040204" pitchFamily="50" charset="-128"/>
                <a:ea typeface="Meiryo UI" panose="020B0604030504040204" pitchFamily="50" charset="-128"/>
              </a:rPr>
              <a:t>スキャンダル</a:t>
            </a:r>
          </a:p>
        </p:txBody>
      </p:sp>
      <p:sp>
        <p:nvSpPr>
          <p:cNvPr id="7" name="矢印: V 字型 6">
            <a:extLst>
              <a:ext uri="{FF2B5EF4-FFF2-40B4-BE49-F238E27FC236}">
                <a16:creationId xmlns:a16="http://schemas.microsoft.com/office/drawing/2014/main" id="{624E2086-5E1D-5A0A-0EA1-9CB7BD29B611}"/>
              </a:ext>
            </a:extLst>
          </p:cNvPr>
          <p:cNvSpPr/>
          <p:nvPr/>
        </p:nvSpPr>
        <p:spPr>
          <a:xfrm>
            <a:off x="3479452" y="3599360"/>
            <a:ext cx="2938544" cy="932752"/>
          </a:xfrm>
          <a:prstGeom prst="notchedRightArrow">
            <a:avLst/>
          </a:prstGeom>
          <a:solidFill>
            <a:schemeClr val="accent4">
              <a:lumMod val="20000"/>
              <a:lumOff val="80000"/>
            </a:schemeClr>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1600" dirty="0">
                <a:solidFill>
                  <a:srgbClr val="0070C0"/>
                </a:solidFill>
                <a:latin typeface="Meiryo UI" panose="020B0604030504040204" pitchFamily="50" charset="-128"/>
                <a:ea typeface="Meiryo UI" panose="020B0604030504040204" pitchFamily="50" charset="-128"/>
              </a:rPr>
              <a:t>GMP</a:t>
            </a:r>
            <a:r>
              <a:rPr lang="ja-JP" altLang="en-US" sz="1600" dirty="0">
                <a:solidFill>
                  <a:schemeClr val="tx1"/>
                </a:solidFill>
                <a:latin typeface="Meiryo UI" panose="020B0604030504040204" pitchFamily="50" charset="-128"/>
                <a:ea typeface="Meiryo UI" panose="020B0604030504040204" pitchFamily="50" charset="-128"/>
              </a:rPr>
              <a:t>ガイダンス発出</a:t>
            </a:r>
            <a:endParaRPr kumimoji="1" lang="ja-JP" altLang="en-US" sz="1600" dirty="0">
              <a:solidFill>
                <a:schemeClr val="tx1"/>
              </a:solidFill>
              <a:latin typeface="Meiryo UI" panose="020B0604030504040204" pitchFamily="50" charset="-128"/>
              <a:ea typeface="Meiryo UI" panose="020B0604030504040204" pitchFamily="50" charset="-128"/>
            </a:endParaRPr>
          </a:p>
        </p:txBody>
      </p:sp>
      <p:sp>
        <p:nvSpPr>
          <p:cNvPr id="8" name="矢印: V 字型 7">
            <a:extLst>
              <a:ext uri="{FF2B5EF4-FFF2-40B4-BE49-F238E27FC236}">
                <a16:creationId xmlns:a16="http://schemas.microsoft.com/office/drawing/2014/main" id="{10BF555D-52A3-A599-ACAE-0BD00166565B}"/>
              </a:ext>
            </a:extLst>
          </p:cNvPr>
          <p:cNvSpPr/>
          <p:nvPr/>
        </p:nvSpPr>
        <p:spPr>
          <a:xfrm>
            <a:off x="4719312" y="5391031"/>
            <a:ext cx="3052292" cy="1112980"/>
          </a:xfrm>
          <a:prstGeom prst="notchedRightArrow">
            <a:avLst/>
          </a:prstGeom>
          <a:solidFill>
            <a:schemeClr val="accent5">
              <a:lumMod val="40000"/>
              <a:lumOff val="60000"/>
            </a:schemeClr>
          </a:solidFill>
          <a:ln w="12700">
            <a:solidFill>
              <a:schemeClr val="tx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2200" dirty="0">
                <a:solidFill>
                  <a:srgbClr val="FF0000"/>
                </a:solidFill>
                <a:latin typeface="Meiryo UI" panose="020B0604030504040204" pitchFamily="50" charset="-128"/>
                <a:ea typeface="Meiryo UI" panose="020B0604030504040204" pitchFamily="50" charset="-128"/>
              </a:rPr>
              <a:t>GLP</a:t>
            </a:r>
            <a:r>
              <a:rPr lang="ja-JP" altLang="en-US" sz="2200" dirty="0">
                <a:solidFill>
                  <a:schemeClr val="tx1"/>
                </a:solidFill>
                <a:latin typeface="Meiryo UI" panose="020B0604030504040204" pitchFamily="50" charset="-128"/>
                <a:ea typeface="Meiryo UI" panose="020B0604030504040204" pitchFamily="50" charset="-128"/>
              </a:rPr>
              <a:t>ガイダンス発出</a:t>
            </a:r>
            <a:endParaRPr kumimoji="1" lang="ja-JP" altLang="en-US" sz="2200" dirty="0">
              <a:solidFill>
                <a:schemeClr val="tx1"/>
              </a:solidFill>
              <a:latin typeface="Meiryo UI" panose="020B0604030504040204" pitchFamily="50" charset="-128"/>
              <a:ea typeface="Meiryo UI" panose="020B0604030504040204" pitchFamily="50" charset="-128"/>
            </a:endParaRPr>
          </a:p>
        </p:txBody>
      </p:sp>
      <p:sp>
        <p:nvSpPr>
          <p:cNvPr id="9" name="矢印: V 字型 8">
            <a:extLst>
              <a:ext uri="{FF2B5EF4-FFF2-40B4-BE49-F238E27FC236}">
                <a16:creationId xmlns:a16="http://schemas.microsoft.com/office/drawing/2014/main" id="{88490A6E-BA42-0A59-312E-4EEA1ED3378F}"/>
              </a:ext>
            </a:extLst>
          </p:cNvPr>
          <p:cNvSpPr/>
          <p:nvPr/>
        </p:nvSpPr>
        <p:spPr>
          <a:xfrm>
            <a:off x="4684093" y="4458279"/>
            <a:ext cx="2602198" cy="932752"/>
          </a:xfrm>
          <a:prstGeom prst="notchedRightArrow">
            <a:avLst/>
          </a:prstGeom>
          <a:solidFill>
            <a:schemeClr val="accent4">
              <a:lumMod val="20000"/>
              <a:lumOff val="80000"/>
            </a:schemeClr>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1600" dirty="0">
                <a:solidFill>
                  <a:srgbClr val="0070C0"/>
                </a:solidFill>
                <a:latin typeface="Meiryo UI" panose="020B0604030504040204" pitchFamily="50" charset="-128"/>
                <a:ea typeface="Meiryo UI" panose="020B0604030504040204" pitchFamily="50" charset="-128"/>
              </a:rPr>
              <a:t>GXP</a:t>
            </a:r>
            <a:r>
              <a:rPr lang="ja-JP" altLang="en-US" sz="1600" dirty="0">
                <a:solidFill>
                  <a:schemeClr val="tx1"/>
                </a:solidFill>
                <a:latin typeface="Meiryo UI" panose="020B0604030504040204" pitchFamily="50" charset="-128"/>
                <a:ea typeface="Meiryo UI" panose="020B0604030504040204" pitchFamily="50" charset="-128"/>
              </a:rPr>
              <a:t>ガイダンス発出</a:t>
            </a:r>
            <a:endParaRPr kumimoji="1" lang="ja-JP" altLang="en-US" sz="1600" dirty="0">
              <a:solidFill>
                <a:schemeClr val="tx1"/>
              </a:solidFill>
              <a:latin typeface="Meiryo UI" panose="020B0604030504040204" pitchFamily="50" charset="-128"/>
              <a:ea typeface="Meiryo UI" panose="020B0604030504040204" pitchFamily="50" charset="-128"/>
            </a:endParaRPr>
          </a:p>
        </p:txBody>
      </p:sp>
      <p:sp>
        <p:nvSpPr>
          <p:cNvPr id="3" name="四角形: 角を丸くする 2">
            <a:extLst>
              <a:ext uri="{FF2B5EF4-FFF2-40B4-BE49-F238E27FC236}">
                <a16:creationId xmlns:a16="http://schemas.microsoft.com/office/drawing/2014/main" id="{C12DC9C1-C8FD-FA21-C80B-185459A8E837}"/>
              </a:ext>
            </a:extLst>
          </p:cNvPr>
          <p:cNvSpPr/>
          <p:nvPr/>
        </p:nvSpPr>
        <p:spPr>
          <a:xfrm>
            <a:off x="6492519" y="3689448"/>
            <a:ext cx="4762228" cy="757287"/>
          </a:xfrm>
          <a:prstGeom prst="roundRect">
            <a:avLst/>
          </a:prstGeom>
          <a:solidFill>
            <a:schemeClr val="accent4">
              <a:lumMod val="20000"/>
              <a:lumOff val="80000"/>
            </a:schemeClr>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ja-JP" sz="1200" dirty="0">
                <a:solidFill>
                  <a:schemeClr val="tx1"/>
                </a:solidFill>
                <a:latin typeface="Meiryo UI" panose="020B0604030504040204" pitchFamily="50" charset="-128"/>
                <a:ea typeface="Meiryo UI" panose="020B0604030504040204" pitchFamily="50" charset="-128"/>
              </a:rPr>
              <a:t>2015</a:t>
            </a:r>
            <a:r>
              <a:rPr lang="ja-JP" altLang="en-US" sz="1200" dirty="0">
                <a:solidFill>
                  <a:schemeClr val="tx1"/>
                </a:solidFill>
                <a:latin typeface="Meiryo UI" panose="020B0604030504040204" pitchFamily="50" charset="-128"/>
                <a:ea typeface="Meiryo UI" panose="020B0604030504040204" pitchFamily="50" charset="-128"/>
              </a:rPr>
              <a:t>年</a:t>
            </a:r>
            <a:r>
              <a:rPr lang="en-US" altLang="ja-JP" sz="1200" dirty="0">
                <a:solidFill>
                  <a:schemeClr val="tx1"/>
                </a:solidFill>
                <a:latin typeface="Meiryo UI" panose="020B0604030504040204" pitchFamily="50" charset="-128"/>
                <a:ea typeface="Meiryo UI" panose="020B0604030504040204" pitchFamily="50" charset="-128"/>
              </a:rPr>
              <a:t>3</a:t>
            </a:r>
            <a:r>
              <a:rPr lang="ja-JP" altLang="en-US" sz="1200" dirty="0">
                <a:solidFill>
                  <a:schemeClr val="tx1"/>
                </a:solidFill>
                <a:latin typeface="Meiryo UI" panose="020B0604030504040204" pitchFamily="50" charset="-128"/>
                <a:ea typeface="Meiryo UI" panose="020B0604030504040204" pitchFamily="50" charset="-128"/>
              </a:rPr>
              <a:t>月</a:t>
            </a:r>
            <a:r>
              <a:rPr lang="en-US" altLang="ja-JP" sz="1200" dirty="0">
                <a:solidFill>
                  <a:schemeClr val="tx1"/>
                </a:solidFill>
                <a:latin typeface="Meiryo UI" panose="020B0604030504040204" pitchFamily="50" charset="-128"/>
                <a:ea typeface="Meiryo UI" panose="020B0604030504040204" pitchFamily="50" charset="-128"/>
              </a:rPr>
              <a:t>_</a:t>
            </a:r>
            <a:r>
              <a:rPr lang="ja-JP" altLang="en-US" sz="1200" dirty="0">
                <a:solidFill>
                  <a:schemeClr val="tx1"/>
                </a:solidFill>
                <a:latin typeface="Meiryo UI" panose="020B0604030504040204" pitchFamily="50" charset="-128"/>
                <a:ea typeface="Meiryo UI" panose="020B0604030504040204" pitchFamily="50" charset="-128"/>
              </a:rPr>
              <a:t>英国 </a:t>
            </a:r>
            <a:r>
              <a:rPr lang="en-US" altLang="ja-JP" sz="1200" dirty="0">
                <a:solidFill>
                  <a:schemeClr val="tx1"/>
                </a:solidFill>
                <a:latin typeface="Meiryo UI" panose="020B0604030504040204" pitchFamily="50" charset="-128"/>
                <a:ea typeface="Meiryo UI" panose="020B0604030504040204" pitchFamily="50" charset="-128"/>
              </a:rPr>
              <a:t>MHRA </a:t>
            </a:r>
            <a:r>
              <a:rPr lang="ja-JP" altLang="en-US" sz="1200" dirty="0">
                <a:solidFill>
                  <a:schemeClr val="tx1"/>
                </a:solidFill>
                <a:latin typeface="Meiryo UI" panose="020B0604030504040204" pitchFamily="50" charset="-128"/>
                <a:ea typeface="Meiryo UI" panose="020B0604030504040204" pitchFamily="50" charset="-128"/>
              </a:rPr>
              <a:t>から，</a:t>
            </a:r>
          </a:p>
          <a:p>
            <a:r>
              <a:rPr lang="en-US" altLang="ja-JP" sz="1200" dirty="0">
                <a:solidFill>
                  <a:srgbClr val="0070C0"/>
                </a:solidFill>
                <a:latin typeface="Meiryo UI" panose="020B0604030504040204" pitchFamily="50" charset="-128"/>
                <a:ea typeface="Meiryo UI" panose="020B0604030504040204" pitchFamily="50" charset="-128"/>
              </a:rPr>
              <a:t>GMP</a:t>
            </a:r>
            <a:r>
              <a:rPr lang="ja-JP" altLang="en-US" sz="1200" dirty="0">
                <a:solidFill>
                  <a:srgbClr val="0070C0"/>
                </a:solidFill>
                <a:latin typeface="Meiryo UI" panose="020B0604030504040204" pitchFamily="50" charset="-128"/>
                <a:ea typeface="Meiryo UI" panose="020B0604030504040204" pitchFamily="50" charset="-128"/>
              </a:rPr>
              <a:t>領域における</a:t>
            </a:r>
            <a:r>
              <a:rPr lang="en-US" altLang="ja-JP" sz="1200" dirty="0">
                <a:solidFill>
                  <a:srgbClr val="0070C0"/>
                </a:solidFill>
                <a:latin typeface="Meiryo UI" panose="020B0604030504040204" pitchFamily="50" charset="-128"/>
                <a:ea typeface="Meiryo UI" panose="020B0604030504040204" pitchFamily="50" charset="-128"/>
              </a:rPr>
              <a:t>DI</a:t>
            </a:r>
            <a:r>
              <a:rPr lang="ja-JP" altLang="en-US" sz="1200" dirty="0">
                <a:solidFill>
                  <a:schemeClr val="tx1"/>
                </a:solidFill>
                <a:latin typeface="Meiryo UI" panose="020B0604030504040204" pitchFamily="50" charset="-128"/>
                <a:ea typeface="Meiryo UI" panose="020B0604030504040204" pitchFamily="50" charset="-128"/>
              </a:rPr>
              <a:t>に関するガイダンス発出</a:t>
            </a:r>
            <a:endParaRPr lang="en-US" altLang="ja-JP" sz="1200" dirty="0">
              <a:solidFill>
                <a:schemeClr val="tx1"/>
              </a:solidFill>
              <a:latin typeface="Meiryo UI" panose="020B0604030504040204" pitchFamily="50" charset="-128"/>
              <a:ea typeface="Meiryo UI" panose="020B0604030504040204" pitchFamily="50" charset="-128"/>
            </a:endParaRPr>
          </a:p>
          <a:p>
            <a:endParaRPr lang="ja-JP" altLang="en-US" sz="400" dirty="0">
              <a:solidFill>
                <a:schemeClr val="tx1"/>
              </a:solidFill>
              <a:latin typeface="Meiryo UI" panose="020B0604030504040204" pitchFamily="50" charset="-128"/>
              <a:ea typeface="Meiryo UI" panose="020B0604030504040204" pitchFamily="50" charset="-128"/>
            </a:endParaRPr>
          </a:p>
          <a:p>
            <a:r>
              <a:rPr lang="ja-JP" altLang="en-US" sz="1100" dirty="0">
                <a:solidFill>
                  <a:schemeClr val="tx1"/>
                </a:solidFill>
                <a:latin typeface="Meiryo UI" panose="020B0604030504040204" pitchFamily="50" charset="-128"/>
                <a:ea typeface="Meiryo UI" panose="020B0604030504040204" pitchFamily="50" charset="-128"/>
              </a:rPr>
              <a:t>「</a:t>
            </a:r>
            <a:r>
              <a:rPr lang="en-US" altLang="ja-JP" sz="1100" dirty="0">
                <a:solidFill>
                  <a:schemeClr val="tx1"/>
                </a:solidFill>
                <a:latin typeface="Meiryo UI" panose="020B0604030504040204" pitchFamily="50" charset="-128"/>
                <a:ea typeface="Meiryo UI" panose="020B0604030504040204" pitchFamily="50" charset="-128"/>
              </a:rPr>
              <a:t>MHRA </a:t>
            </a:r>
            <a:r>
              <a:rPr lang="en-US" altLang="ja-JP" sz="1100" dirty="0">
                <a:solidFill>
                  <a:srgbClr val="0070C0"/>
                </a:solidFill>
                <a:latin typeface="Meiryo UI" panose="020B0604030504040204" pitchFamily="50" charset="-128"/>
                <a:ea typeface="Meiryo UI" panose="020B0604030504040204" pitchFamily="50" charset="-128"/>
              </a:rPr>
              <a:t>GMP Data Integrity </a:t>
            </a:r>
            <a:r>
              <a:rPr lang="en-US" altLang="ja-JP" sz="1100" dirty="0">
                <a:solidFill>
                  <a:schemeClr val="tx1"/>
                </a:solidFill>
                <a:latin typeface="Meiryo UI" panose="020B0604030504040204" pitchFamily="50" charset="-128"/>
                <a:ea typeface="Meiryo UI" panose="020B0604030504040204" pitchFamily="50" charset="-128"/>
              </a:rPr>
              <a:t>Definitions and Guidance for Industry</a:t>
            </a:r>
            <a:r>
              <a:rPr lang="ja-JP" altLang="en-US" sz="1100" dirty="0">
                <a:solidFill>
                  <a:schemeClr val="tx1"/>
                </a:solidFill>
                <a:latin typeface="Meiryo UI" panose="020B0604030504040204" pitchFamily="50" charset="-128"/>
                <a:ea typeface="Meiryo UI" panose="020B0604030504040204" pitchFamily="50" charset="-128"/>
              </a:rPr>
              <a:t>」</a:t>
            </a:r>
          </a:p>
        </p:txBody>
      </p:sp>
    </p:spTree>
    <p:extLst>
      <p:ext uri="{BB962C8B-B14F-4D97-AF65-F5344CB8AC3E}">
        <p14:creationId xmlns:p14="http://schemas.microsoft.com/office/powerpoint/2010/main" val="39230602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DEC424-57A1-932C-81A6-70B47755F1A2}"/>
            </a:ext>
          </a:extLst>
        </p:cNvPr>
        <p:cNvGrpSpPr/>
        <p:nvPr/>
      </p:nvGrpSpPr>
      <p:grpSpPr>
        <a:xfrm>
          <a:off x="0" y="0"/>
          <a:ext cx="0" cy="0"/>
          <a:chOff x="0" y="0"/>
          <a:chExt cx="0" cy="0"/>
        </a:xfrm>
      </p:grpSpPr>
      <p:sp>
        <p:nvSpPr>
          <p:cNvPr id="19" name="テキスト ボックス 18">
            <a:extLst>
              <a:ext uri="{FF2B5EF4-FFF2-40B4-BE49-F238E27FC236}">
                <a16:creationId xmlns:a16="http://schemas.microsoft.com/office/drawing/2014/main" id="{64D173F4-3AC8-7B39-36B1-994872C169AC}"/>
              </a:ext>
            </a:extLst>
          </p:cNvPr>
          <p:cNvSpPr txBox="1"/>
          <p:nvPr/>
        </p:nvSpPr>
        <p:spPr>
          <a:xfrm>
            <a:off x="674264"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1990</a:t>
            </a:r>
            <a:endParaRPr kumimoji="1" lang="ja-JP" altLang="en-US" sz="1100" dirty="0">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D7B41365-C392-FD8D-3A4D-1B30CE7F35A7}"/>
              </a:ext>
            </a:extLst>
          </p:cNvPr>
          <p:cNvSpPr txBox="1"/>
          <p:nvPr/>
        </p:nvSpPr>
        <p:spPr>
          <a:xfrm>
            <a:off x="3040754"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2000</a:t>
            </a:r>
            <a:endParaRPr kumimoji="1" lang="ja-JP" altLang="en-US" sz="1100" dirty="0">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2096DDBC-61D0-54DD-BE59-B1A5B8690B92}"/>
              </a:ext>
            </a:extLst>
          </p:cNvPr>
          <p:cNvSpPr txBox="1"/>
          <p:nvPr/>
        </p:nvSpPr>
        <p:spPr>
          <a:xfrm>
            <a:off x="5407244"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2010</a:t>
            </a:r>
            <a:endParaRPr kumimoji="1" lang="ja-JP" altLang="en-US" sz="1100" dirty="0">
              <a:latin typeface="Meiryo UI" panose="020B0604030504040204" pitchFamily="50" charset="-128"/>
              <a:ea typeface="Meiryo UI" panose="020B0604030504040204" pitchFamily="50" charset="-128"/>
            </a:endParaRPr>
          </a:p>
        </p:txBody>
      </p:sp>
      <p:sp>
        <p:nvSpPr>
          <p:cNvPr id="24" name="テキスト ボックス 23">
            <a:extLst>
              <a:ext uri="{FF2B5EF4-FFF2-40B4-BE49-F238E27FC236}">
                <a16:creationId xmlns:a16="http://schemas.microsoft.com/office/drawing/2014/main" id="{59C4EB86-A060-B302-9050-6E4E5AD5CD59}"/>
              </a:ext>
            </a:extLst>
          </p:cNvPr>
          <p:cNvSpPr txBox="1"/>
          <p:nvPr/>
        </p:nvSpPr>
        <p:spPr>
          <a:xfrm>
            <a:off x="7773735"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2020</a:t>
            </a:r>
            <a:endParaRPr kumimoji="1" lang="ja-JP" altLang="en-US" sz="1100" dirty="0">
              <a:latin typeface="Meiryo UI" panose="020B0604030504040204" pitchFamily="50" charset="-128"/>
              <a:ea typeface="Meiryo UI" panose="020B0604030504040204" pitchFamily="50" charset="-128"/>
            </a:endParaRPr>
          </a:p>
        </p:txBody>
      </p:sp>
      <p:pic>
        <p:nvPicPr>
          <p:cNvPr id="49" name="図 48">
            <a:extLst>
              <a:ext uri="{FF2B5EF4-FFF2-40B4-BE49-F238E27FC236}">
                <a16:creationId xmlns:a16="http://schemas.microsoft.com/office/drawing/2014/main" id="{026F3FF9-142A-B434-BEBD-66075DC4B8BF}"/>
              </a:ext>
            </a:extLst>
          </p:cNvPr>
          <p:cNvPicPr>
            <a:picLocks noChangeAspect="1"/>
          </p:cNvPicPr>
          <p:nvPr/>
        </p:nvPicPr>
        <p:blipFill>
          <a:blip r:embed="rId2"/>
          <a:stretch>
            <a:fillRect/>
          </a:stretch>
        </p:blipFill>
        <p:spPr>
          <a:xfrm>
            <a:off x="276943" y="1153020"/>
            <a:ext cx="9948881" cy="329537"/>
          </a:xfrm>
          <a:prstGeom prst="rect">
            <a:avLst/>
          </a:prstGeom>
        </p:spPr>
      </p:pic>
      <p:sp>
        <p:nvSpPr>
          <p:cNvPr id="2" name="タイトル 1">
            <a:extLst>
              <a:ext uri="{FF2B5EF4-FFF2-40B4-BE49-F238E27FC236}">
                <a16:creationId xmlns:a16="http://schemas.microsoft.com/office/drawing/2014/main" id="{3EEDE267-8097-7E09-D15B-736EDC2D5000}"/>
              </a:ext>
            </a:extLst>
          </p:cNvPr>
          <p:cNvSpPr>
            <a:spLocks noGrp="1"/>
          </p:cNvSpPr>
          <p:nvPr>
            <p:ph type="title"/>
          </p:nvPr>
        </p:nvSpPr>
        <p:spPr/>
        <p:txBody>
          <a:bodyPr/>
          <a:lstStyle/>
          <a:p>
            <a:pPr fontAlgn="ctr"/>
            <a:r>
              <a:rPr lang="ja-JP" altLang="en-US" sz="2800" b="0" dirty="0"/>
              <a:t>日本における大手製薬企業の</a:t>
            </a:r>
            <a:r>
              <a:rPr lang="en-US" altLang="ja-JP" sz="2800" b="0" dirty="0"/>
              <a:t>DI</a:t>
            </a:r>
            <a:r>
              <a:rPr lang="ja-JP" altLang="en-US" sz="2800" b="0" dirty="0"/>
              <a:t>関連の不祥事</a:t>
            </a:r>
          </a:p>
        </p:txBody>
      </p:sp>
      <p:sp>
        <p:nvSpPr>
          <p:cNvPr id="10" name="吹き出し: 角を丸めた四角形 9">
            <a:extLst>
              <a:ext uri="{FF2B5EF4-FFF2-40B4-BE49-F238E27FC236}">
                <a16:creationId xmlns:a16="http://schemas.microsoft.com/office/drawing/2014/main" id="{08711932-3FAB-8733-461A-7CBF551A5684}"/>
              </a:ext>
            </a:extLst>
          </p:cNvPr>
          <p:cNvSpPr/>
          <p:nvPr/>
        </p:nvSpPr>
        <p:spPr>
          <a:xfrm>
            <a:off x="5407244" y="5451017"/>
            <a:ext cx="4657782" cy="1300966"/>
          </a:xfrm>
          <a:prstGeom prst="wedgeRoundRectCallout">
            <a:avLst>
              <a:gd name="adj1" fmla="val -52282"/>
              <a:gd name="adj2" fmla="val -354632"/>
              <a:gd name="adj3" fmla="val 16667"/>
            </a:avLst>
          </a:prstGeom>
          <a:gradFill>
            <a:gsLst>
              <a:gs pos="0">
                <a:schemeClr val="accent5">
                  <a:lumMod val="40000"/>
                  <a:lumOff val="60000"/>
                </a:schemeClr>
              </a:gs>
              <a:gs pos="0">
                <a:schemeClr val="accent6">
                  <a:lumMod val="20000"/>
                  <a:lumOff val="80000"/>
                </a:schemeClr>
              </a:gs>
              <a:gs pos="0">
                <a:schemeClr val="accent6">
                  <a:lumMod val="45000"/>
                  <a:lumOff val="55000"/>
                </a:schemeClr>
              </a:gs>
              <a:gs pos="100000">
                <a:schemeClr val="accent4">
                  <a:lumMod val="40000"/>
                  <a:lumOff val="60000"/>
                </a:schemeClr>
              </a:gs>
              <a:gs pos="100000">
                <a:schemeClr val="accent4">
                  <a:lumMod val="60000"/>
                  <a:lumOff val="40000"/>
                </a:schemeClr>
              </a:gs>
            </a:gsLst>
            <a:lin ang="0" scaled="1"/>
          </a:gra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kumimoji="1" lang="en-US" altLang="ja-JP" sz="1400" dirty="0">
                <a:solidFill>
                  <a:schemeClr val="tx1"/>
                </a:solidFill>
                <a:latin typeface="Meiryo UI" panose="020B0604030504040204" pitchFamily="50" charset="-128"/>
                <a:ea typeface="Meiryo UI" panose="020B0604030504040204" pitchFamily="50" charset="-128"/>
              </a:rPr>
              <a:t>2009</a:t>
            </a:r>
            <a:r>
              <a:rPr kumimoji="1" lang="ja-JP" altLang="en-US" sz="1400" dirty="0">
                <a:solidFill>
                  <a:schemeClr val="tx1"/>
                </a:solidFill>
                <a:latin typeface="Meiryo UI" panose="020B0604030504040204" pitchFamily="50" charset="-128"/>
                <a:ea typeface="Meiryo UI" panose="020B0604030504040204" pitchFamily="50" charset="-128"/>
              </a:rPr>
              <a:t>年</a:t>
            </a:r>
            <a:r>
              <a:rPr lang="en-US" altLang="ja-JP" sz="1400" dirty="0">
                <a:solidFill>
                  <a:schemeClr val="tx1"/>
                </a:solidFill>
                <a:latin typeface="Meiryo UI" panose="020B0604030504040204" pitchFamily="50" charset="-128"/>
                <a:ea typeface="Meiryo UI" panose="020B0604030504040204" pitchFamily="50" charset="-128"/>
              </a:rPr>
              <a:t>2</a:t>
            </a:r>
            <a:r>
              <a:rPr lang="ja-JP" altLang="en-US" sz="1400" dirty="0">
                <a:solidFill>
                  <a:schemeClr val="tx1"/>
                </a:solidFill>
                <a:latin typeface="Meiryo UI" panose="020B0604030504040204" pitchFamily="50" charset="-128"/>
                <a:ea typeface="Meiryo UI" panose="020B0604030504040204" pitchFamily="50" charset="-128"/>
              </a:rPr>
              <a:t>月</a:t>
            </a:r>
            <a:r>
              <a:rPr lang="en-US" altLang="ja-JP" sz="1400" dirty="0">
                <a:solidFill>
                  <a:schemeClr val="tx1"/>
                </a:solidFill>
                <a:latin typeface="Meiryo UI" panose="020B0604030504040204" pitchFamily="50" charset="-128"/>
                <a:ea typeface="Meiryo UI" panose="020B0604030504040204" pitchFamily="50" charset="-128"/>
              </a:rPr>
              <a:t>13</a:t>
            </a:r>
            <a:r>
              <a:rPr lang="ja-JP" altLang="en-US" sz="1400" dirty="0">
                <a:solidFill>
                  <a:schemeClr val="tx1"/>
                </a:solidFill>
                <a:latin typeface="Meiryo UI" panose="020B0604030504040204" pitchFamily="50" charset="-128"/>
                <a:ea typeface="Meiryo UI" panose="020B0604030504040204" pitchFamily="50" charset="-128"/>
              </a:rPr>
              <a:t>日</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r"/>
            <a:r>
              <a:rPr kumimoji="1" lang="ja-JP" altLang="en-US" sz="1400" dirty="0">
                <a:solidFill>
                  <a:schemeClr val="tx1"/>
                </a:solidFill>
                <a:latin typeface="Meiryo UI" panose="020B0604030504040204" pitchFamily="50" charset="-128"/>
                <a:ea typeface="Meiryo UI" panose="020B0604030504040204" pitchFamily="50" charset="-128"/>
              </a:rPr>
              <a:t>⇒ </a:t>
            </a:r>
            <a:r>
              <a:rPr kumimoji="1" lang="en-US" altLang="ja-JP" sz="1400" dirty="0">
                <a:solidFill>
                  <a:schemeClr val="tx1"/>
                </a:solidFill>
                <a:latin typeface="Meiryo UI" panose="020B0604030504040204" pitchFamily="50" charset="-128"/>
                <a:ea typeface="Meiryo UI" panose="020B0604030504040204" pitchFamily="50" charset="-128"/>
              </a:rPr>
              <a:t>2010</a:t>
            </a:r>
            <a:r>
              <a:rPr kumimoji="1" lang="ja-JP" altLang="en-US" sz="1400" dirty="0">
                <a:solidFill>
                  <a:schemeClr val="tx1"/>
                </a:solidFill>
                <a:latin typeface="Meiryo UI" panose="020B0604030504040204" pitchFamily="50" charset="-128"/>
                <a:ea typeface="Meiryo UI" panose="020B0604030504040204" pitchFamily="50" charset="-128"/>
              </a:rPr>
              <a:t>年</a:t>
            </a:r>
            <a:r>
              <a:rPr kumimoji="1" lang="en-US" altLang="ja-JP" sz="1400" dirty="0">
                <a:solidFill>
                  <a:schemeClr val="tx1"/>
                </a:solidFill>
                <a:latin typeface="Meiryo UI" panose="020B0604030504040204" pitchFamily="50" charset="-128"/>
                <a:ea typeface="Meiryo UI" panose="020B0604030504040204" pitchFamily="50" charset="-128"/>
              </a:rPr>
              <a:t>3</a:t>
            </a:r>
            <a:r>
              <a:rPr kumimoji="1" lang="ja-JP" altLang="en-US" sz="1400" dirty="0">
                <a:solidFill>
                  <a:schemeClr val="tx1"/>
                </a:solidFill>
                <a:latin typeface="Meiryo UI" panose="020B0604030504040204" pitchFamily="50" charset="-128"/>
                <a:ea typeface="Meiryo UI" panose="020B0604030504040204" pitchFamily="50" charset="-128"/>
              </a:rPr>
              <a:t>月発覚</a:t>
            </a: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en-US" altLang="ja-JP" sz="1400" dirty="0">
                <a:solidFill>
                  <a:schemeClr val="tx1"/>
                </a:solidFill>
                <a:latin typeface="Meiryo UI" panose="020B0604030504040204" pitchFamily="50" charset="-128"/>
                <a:ea typeface="Meiryo UI" panose="020B0604030504040204" pitchFamily="50" charset="-128"/>
              </a:rPr>
              <a:t>D</a:t>
            </a:r>
            <a:r>
              <a:rPr kumimoji="1" lang="ja-JP" altLang="en-US" sz="1400" dirty="0">
                <a:solidFill>
                  <a:schemeClr val="tx1"/>
                </a:solidFill>
                <a:latin typeface="Meiryo UI" panose="020B0604030504040204" pitchFamily="50" charset="-128"/>
                <a:ea typeface="Meiryo UI" panose="020B0604030504040204" pitchFamily="50" charset="-128"/>
              </a:rPr>
              <a:t>社：錠剤</a:t>
            </a: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　・ 原料を取り違えて製造（主成分と添加剤の</a:t>
            </a:r>
            <a:r>
              <a:rPr kumimoji="1" lang="ja-JP" altLang="en-US" sz="1400" dirty="0">
                <a:solidFill>
                  <a:srgbClr val="FF0000"/>
                </a:solidFill>
                <a:latin typeface="Meiryo UI" panose="020B0604030504040204" pitchFamily="50" charset="-128"/>
                <a:ea typeface="Meiryo UI" panose="020B0604030504040204" pitchFamily="50" charset="-128"/>
              </a:rPr>
              <a:t>混合ミス</a:t>
            </a:r>
            <a:r>
              <a:rPr kumimoji="1" lang="ja-JP" altLang="en-US" sz="1400" dirty="0">
                <a:solidFill>
                  <a:schemeClr val="tx1"/>
                </a:solidFill>
                <a:latin typeface="Meiryo UI" panose="020B0604030504040204" pitchFamily="50" charset="-128"/>
                <a:ea typeface="Meiryo UI" panose="020B0604030504040204" pitchFamily="50" charset="-128"/>
              </a:rPr>
              <a:t>）</a:t>
            </a: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a:ea typeface="Meiryo UI"/>
              </a:rPr>
              <a:t>　</a:t>
            </a:r>
            <a:r>
              <a:rPr lang="ja-JP" altLang="en-US" sz="1400" dirty="0">
                <a:solidFill>
                  <a:schemeClr val="tx1"/>
                </a:solidFill>
                <a:latin typeface="Meiryo UI"/>
                <a:ea typeface="Meiryo UI"/>
              </a:rPr>
              <a:t>・ </a:t>
            </a:r>
            <a:r>
              <a:rPr kumimoji="1" lang="ja-JP" altLang="en-US" sz="1400" dirty="0">
                <a:solidFill>
                  <a:schemeClr val="tx1"/>
                </a:solidFill>
                <a:latin typeface="Meiryo UI"/>
                <a:ea typeface="Meiryo UI"/>
              </a:rPr>
              <a:t>出荷判定試験の際にサンプルを</a:t>
            </a:r>
            <a:r>
              <a:rPr kumimoji="1" lang="ja-JP" altLang="en-US" sz="1400" dirty="0">
                <a:solidFill>
                  <a:srgbClr val="FF0000"/>
                </a:solidFill>
                <a:latin typeface="Meiryo UI"/>
                <a:ea typeface="Meiryo UI"/>
              </a:rPr>
              <a:t>意図的にすり替え</a:t>
            </a:r>
            <a:endParaRPr lang="ja-JP" altLang="en-US" sz="1400" dirty="0">
              <a:solidFill>
                <a:srgbClr val="FF0000"/>
              </a:solidFill>
              <a:latin typeface="Meiryo UI"/>
              <a:ea typeface="Meiryo UI"/>
            </a:endParaRPr>
          </a:p>
        </p:txBody>
      </p:sp>
      <p:sp>
        <p:nvSpPr>
          <p:cNvPr id="13" name="吹き出し: 角を丸めた四角形 12">
            <a:extLst>
              <a:ext uri="{FF2B5EF4-FFF2-40B4-BE49-F238E27FC236}">
                <a16:creationId xmlns:a16="http://schemas.microsoft.com/office/drawing/2014/main" id="{34364427-2362-6949-2743-F42FBE0BC551}"/>
              </a:ext>
            </a:extLst>
          </p:cNvPr>
          <p:cNvSpPr/>
          <p:nvPr/>
        </p:nvSpPr>
        <p:spPr>
          <a:xfrm>
            <a:off x="5044475" y="4229078"/>
            <a:ext cx="5106690" cy="1085287"/>
          </a:xfrm>
          <a:prstGeom prst="wedgeRoundRectCallout">
            <a:avLst>
              <a:gd name="adj1" fmla="val -49438"/>
              <a:gd name="adj2" fmla="val -301373"/>
              <a:gd name="adj3" fmla="val 16667"/>
            </a:avLst>
          </a:prstGeom>
          <a:gradFill flip="none" rotWithShape="1">
            <a:gsLst>
              <a:gs pos="0">
                <a:schemeClr val="accent5">
                  <a:lumMod val="40000"/>
                  <a:lumOff val="60000"/>
                </a:schemeClr>
              </a:gs>
              <a:gs pos="0">
                <a:schemeClr val="accent6">
                  <a:lumMod val="20000"/>
                  <a:lumOff val="80000"/>
                </a:schemeClr>
              </a:gs>
              <a:gs pos="0">
                <a:schemeClr val="accent6">
                  <a:lumMod val="45000"/>
                  <a:lumOff val="55000"/>
                </a:schemeClr>
              </a:gs>
              <a:gs pos="100000">
                <a:schemeClr val="accent4">
                  <a:lumMod val="40000"/>
                  <a:lumOff val="60000"/>
                </a:schemeClr>
              </a:gs>
              <a:gs pos="100000">
                <a:schemeClr val="accent4">
                  <a:lumMod val="60000"/>
                  <a:lumOff val="40000"/>
                </a:schemeClr>
              </a:gs>
            </a:gsLst>
            <a:lin ang="0" scaled="1"/>
            <a:tileRect/>
          </a:gra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kumimoji="1" lang="en-US" altLang="ja-JP" sz="1400" dirty="0">
                <a:solidFill>
                  <a:schemeClr val="tx1"/>
                </a:solidFill>
                <a:latin typeface="Meiryo UI" panose="020B0604030504040204" pitchFamily="50" charset="-128"/>
                <a:ea typeface="Meiryo UI" panose="020B0604030504040204" pitchFamily="50" charset="-128"/>
              </a:rPr>
              <a:t>2008</a:t>
            </a:r>
            <a:r>
              <a:rPr kumimoji="1" lang="ja-JP" altLang="en-US" sz="1400" dirty="0">
                <a:solidFill>
                  <a:schemeClr val="tx1"/>
                </a:solidFill>
                <a:latin typeface="Meiryo UI" panose="020B0604030504040204" pitchFamily="50" charset="-128"/>
                <a:ea typeface="Meiryo UI" panose="020B0604030504040204" pitchFamily="50" charset="-128"/>
              </a:rPr>
              <a:t>年</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r"/>
            <a:r>
              <a:rPr kumimoji="1" lang="ja-JP" altLang="en-US" sz="1400" dirty="0">
                <a:solidFill>
                  <a:schemeClr val="tx1"/>
                </a:solidFill>
                <a:latin typeface="Meiryo UI" panose="020B0604030504040204" pitchFamily="50" charset="-128"/>
                <a:ea typeface="Meiryo UI" panose="020B0604030504040204" pitchFamily="50" charset="-128"/>
              </a:rPr>
              <a:t>⇒ </a:t>
            </a:r>
            <a:r>
              <a:rPr kumimoji="1" lang="en-US" altLang="ja-JP" sz="1400" dirty="0">
                <a:solidFill>
                  <a:schemeClr val="tx1"/>
                </a:solidFill>
                <a:latin typeface="Meiryo UI" panose="020B0604030504040204" pitchFamily="50" charset="-128"/>
                <a:ea typeface="Meiryo UI" panose="020B0604030504040204" pitchFamily="50" charset="-128"/>
              </a:rPr>
              <a:t>2010</a:t>
            </a:r>
            <a:r>
              <a:rPr kumimoji="1" lang="ja-JP" altLang="en-US" sz="1400" dirty="0">
                <a:solidFill>
                  <a:schemeClr val="tx1"/>
                </a:solidFill>
                <a:latin typeface="Meiryo UI" panose="020B0604030504040204" pitchFamily="50" charset="-128"/>
                <a:ea typeface="Meiryo UI" panose="020B0604030504040204" pitchFamily="50" charset="-128"/>
              </a:rPr>
              <a:t>年</a:t>
            </a:r>
            <a:r>
              <a:rPr kumimoji="1" lang="en-US" altLang="ja-JP" sz="1400" dirty="0">
                <a:solidFill>
                  <a:schemeClr val="tx1"/>
                </a:solidFill>
                <a:latin typeface="Meiryo UI" panose="020B0604030504040204" pitchFamily="50" charset="-128"/>
                <a:ea typeface="Meiryo UI" panose="020B0604030504040204" pitchFamily="50" charset="-128"/>
              </a:rPr>
              <a:t>4</a:t>
            </a:r>
            <a:r>
              <a:rPr kumimoji="1" lang="ja-JP" altLang="en-US" sz="1400" dirty="0">
                <a:solidFill>
                  <a:schemeClr val="tx1"/>
                </a:solidFill>
                <a:latin typeface="Meiryo UI" panose="020B0604030504040204" pitchFamily="50" charset="-128"/>
                <a:ea typeface="Meiryo UI" panose="020B0604030504040204" pitchFamily="50" charset="-128"/>
              </a:rPr>
              <a:t>月発覚</a:t>
            </a: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en-US" altLang="ja-JP" sz="1400" dirty="0">
                <a:solidFill>
                  <a:schemeClr val="tx1"/>
                </a:solidFill>
                <a:latin typeface="Meiryo UI" panose="020B0604030504040204" pitchFamily="50" charset="-128"/>
                <a:ea typeface="Meiryo UI" panose="020B0604030504040204" pitchFamily="50" charset="-128"/>
              </a:rPr>
              <a:t>C</a:t>
            </a:r>
            <a:r>
              <a:rPr kumimoji="1" lang="ja-JP" altLang="en-US" sz="1400" dirty="0">
                <a:solidFill>
                  <a:schemeClr val="tx1"/>
                </a:solidFill>
                <a:latin typeface="Meiryo UI" panose="020B0604030504040204" pitchFamily="50" charset="-128"/>
                <a:ea typeface="Meiryo UI" panose="020B0604030504040204" pitchFamily="50" charset="-128"/>
              </a:rPr>
              <a:t>社：人血清アルブミン製剤</a:t>
            </a: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a:ea typeface="Meiryo UI"/>
              </a:rPr>
              <a:t>　・ 承認申請資料及び製造時のデータ改ざん</a:t>
            </a:r>
            <a:r>
              <a:rPr kumimoji="1" lang="ja-JP" altLang="en-US" sz="1400" dirty="0">
                <a:solidFill>
                  <a:srgbClr val="FF0000"/>
                </a:solidFill>
                <a:latin typeface="Meiryo UI"/>
                <a:ea typeface="Meiryo UI"/>
              </a:rPr>
              <a:t>（データ差し換え</a:t>
            </a:r>
            <a:r>
              <a:rPr lang="ja-JP" altLang="en-US" sz="1400" dirty="0">
                <a:solidFill>
                  <a:srgbClr val="FF0000"/>
                </a:solidFill>
                <a:latin typeface="Meiryo UI"/>
                <a:ea typeface="Meiryo UI"/>
              </a:rPr>
              <a:t>）</a:t>
            </a:r>
            <a:endParaRPr lang="en-US" altLang="ja-JP" sz="1400">
              <a:solidFill>
                <a:srgbClr val="FF0000"/>
              </a:solidFill>
              <a:latin typeface="Meiryo UI"/>
              <a:ea typeface="Meiryo UI"/>
            </a:endParaRPr>
          </a:p>
        </p:txBody>
      </p:sp>
      <p:sp>
        <p:nvSpPr>
          <p:cNvPr id="14" name="吹き出し: 角を丸めた四角形 13">
            <a:extLst>
              <a:ext uri="{FF2B5EF4-FFF2-40B4-BE49-F238E27FC236}">
                <a16:creationId xmlns:a16="http://schemas.microsoft.com/office/drawing/2014/main" id="{21456264-9A05-1265-36D9-1DBE1DBB4148}"/>
              </a:ext>
            </a:extLst>
          </p:cNvPr>
          <p:cNvSpPr/>
          <p:nvPr/>
        </p:nvSpPr>
        <p:spPr>
          <a:xfrm>
            <a:off x="4770781" y="3038878"/>
            <a:ext cx="5751169" cy="1053548"/>
          </a:xfrm>
          <a:prstGeom prst="wedgeRoundRectCallout">
            <a:avLst>
              <a:gd name="adj1" fmla="val -50311"/>
              <a:gd name="adj2" fmla="val -197745"/>
              <a:gd name="adj3" fmla="val 16667"/>
            </a:avLst>
          </a:prstGeom>
          <a:gradFill>
            <a:gsLst>
              <a:gs pos="0">
                <a:schemeClr val="accent5">
                  <a:lumMod val="40000"/>
                  <a:lumOff val="60000"/>
                </a:schemeClr>
              </a:gs>
              <a:gs pos="0">
                <a:schemeClr val="accent6">
                  <a:lumMod val="20000"/>
                  <a:lumOff val="80000"/>
                </a:schemeClr>
              </a:gs>
              <a:gs pos="0">
                <a:schemeClr val="accent6">
                  <a:lumMod val="45000"/>
                  <a:lumOff val="55000"/>
                </a:schemeClr>
              </a:gs>
              <a:gs pos="100000">
                <a:schemeClr val="accent4">
                  <a:lumMod val="40000"/>
                  <a:lumOff val="60000"/>
                </a:schemeClr>
              </a:gs>
              <a:gs pos="100000">
                <a:schemeClr val="accent4">
                  <a:lumMod val="60000"/>
                  <a:lumOff val="40000"/>
                </a:schemeClr>
              </a:gs>
            </a:gsLst>
            <a:lin ang="0" scaled="1"/>
          </a:gra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kumimoji="1" lang="en-US" altLang="ja-JP" sz="1400" dirty="0">
                <a:solidFill>
                  <a:schemeClr val="tx1"/>
                </a:solidFill>
                <a:latin typeface="Meiryo UI" panose="020B0604030504040204" pitchFamily="50" charset="-128"/>
                <a:ea typeface="Meiryo UI" panose="020B0604030504040204" pitchFamily="50" charset="-128"/>
              </a:rPr>
              <a:t>2007</a:t>
            </a:r>
            <a:r>
              <a:rPr kumimoji="1" lang="ja-JP" altLang="en-US" sz="1400" dirty="0">
                <a:solidFill>
                  <a:schemeClr val="tx1"/>
                </a:solidFill>
                <a:latin typeface="Meiryo UI" panose="020B0604030504040204" pitchFamily="50" charset="-128"/>
                <a:ea typeface="Meiryo UI" panose="020B0604030504040204" pitchFamily="50" charset="-128"/>
              </a:rPr>
              <a:t>年～</a:t>
            </a:r>
            <a:r>
              <a:rPr kumimoji="1" lang="en-US" altLang="ja-JP" sz="1400" dirty="0">
                <a:solidFill>
                  <a:schemeClr val="tx1"/>
                </a:solidFill>
                <a:latin typeface="Meiryo UI" panose="020B0604030504040204" pitchFamily="50" charset="-128"/>
                <a:ea typeface="Meiryo UI" panose="020B0604030504040204" pitchFamily="50" charset="-128"/>
              </a:rPr>
              <a:t>2010</a:t>
            </a:r>
            <a:r>
              <a:rPr kumimoji="1" lang="ja-JP" altLang="en-US" sz="1400" dirty="0">
                <a:solidFill>
                  <a:schemeClr val="tx1"/>
                </a:solidFill>
                <a:latin typeface="Meiryo UI" panose="020B0604030504040204" pitchFamily="50" charset="-128"/>
                <a:ea typeface="Meiryo UI" panose="020B0604030504040204" pitchFamily="50" charset="-128"/>
              </a:rPr>
              <a:t>年</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r"/>
            <a:r>
              <a:rPr kumimoji="1" lang="ja-JP" altLang="en-US" sz="1400" dirty="0">
                <a:solidFill>
                  <a:schemeClr val="tx1"/>
                </a:solidFill>
                <a:latin typeface="Meiryo UI" panose="020B0604030504040204" pitchFamily="50" charset="-128"/>
                <a:ea typeface="Meiryo UI" panose="020B0604030504040204" pitchFamily="50" charset="-128"/>
              </a:rPr>
              <a:t>⇒ </a:t>
            </a:r>
            <a:r>
              <a:rPr kumimoji="1" lang="en-US" altLang="ja-JP" sz="1400" dirty="0">
                <a:solidFill>
                  <a:schemeClr val="tx1"/>
                </a:solidFill>
                <a:latin typeface="Meiryo UI" panose="020B0604030504040204" pitchFamily="50" charset="-128"/>
                <a:ea typeface="Meiryo UI" panose="020B0604030504040204" pitchFamily="50" charset="-128"/>
              </a:rPr>
              <a:t>2011</a:t>
            </a:r>
            <a:r>
              <a:rPr kumimoji="1" lang="ja-JP" altLang="en-US" sz="1400" dirty="0">
                <a:solidFill>
                  <a:schemeClr val="tx1"/>
                </a:solidFill>
                <a:latin typeface="Meiryo UI" panose="020B0604030504040204" pitchFamily="50" charset="-128"/>
                <a:ea typeface="Meiryo UI" panose="020B0604030504040204" pitchFamily="50" charset="-128"/>
              </a:rPr>
              <a:t>年</a:t>
            </a:r>
            <a:r>
              <a:rPr kumimoji="1" lang="en-US" altLang="ja-JP" sz="1400" dirty="0">
                <a:solidFill>
                  <a:schemeClr val="tx1"/>
                </a:solidFill>
                <a:latin typeface="Meiryo UI" panose="020B0604030504040204" pitchFamily="50" charset="-128"/>
                <a:ea typeface="Meiryo UI" panose="020B0604030504040204" pitchFamily="50" charset="-128"/>
              </a:rPr>
              <a:t>1</a:t>
            </a:r>
            <a:r>
              <a:rPr kumimoji="1" lang="ja-JP" altLang="en-US" sz="1400" dirty="0">
                <a:solidFill>
                  <a:schemeClr val="tx1"/>
                </a:solidFill>
                <a:latin typeface="Meiryo UI" panose="020B0604030504040204" pitchFamily="50" charset="-128"/>
                <a:ea typeface="Meiryo UI" panose="020B0604030504040204" pitchFamily="50" charset="-128"/>
              </a:rPr>
              <a:t>月発覚</a:t>
            </a: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en-US" altLang="ja-JP" sz="1400" dirty="0">
                <a:solidFill>
                  <a:schemeClr val="tx1"/>
                </a:solidFill>
                <a:latin typeface="Meiryo UI" panose="020B0604030504040204" pitchFamily="50" charset="-128"/>
                <a:ea typeface="Meiryo UI" panose="020B0604030504040204" pitchFamily="50" charset="-128"/>
              </a:rPr>
              <a:t>B</a:t>
            </a:r>
            <a:r>
              <a:rPr kumimoji="1" lang="ja-JP" altLang="en-US" sz="1400" dirty="0">
                <a:solidFill>
                  <a:schemeClr val="tx1"/>
                </a:solidFill>
                <a:latin typeface="Meiryo UI" panose="020B0604030504040204" pitchFamily="50" charset="-128"/>
                <a:ea typeface="Meiryo UI" panose="020B0604030504040204" pitchFamily="50" charset="-128"/>
              </a:rPr>
              <a:t>社：注射剤</a:t>
            </a: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a:ea typeface="Meiryo UI"/>
              </a:rPr>
              <a:t>　・ 製品出荷にかかる品質試験の一部を意図的に実施せず出荷</a:t>
            </a:r>
            <a:r>
              <a:rPr kumimoji="1" lang="ja-JP" altLang="en-US" sz="1400" dirty="0">
                <a:solidFill>
                  <a:srgbClr val="FF0000"/>
                </a:solidFill>
                <a:latin typeface="Meiryo UI"/>
                <a:ea typeface="Meiryo UI"/>
              </a:rPr>
              <a:t>（未検査</a:t>
            </a:r>
            <a:r>
              <a:rPr lang="ja-JP" altLang="en-US" sz="1400" dirty="0">
                <a:solidFill>
                  <a:srgbClr val="FF0000"/>
                </a:solidFill>
                <a:latin typeface="Meiryo UI"/>
                <a:ea typeface="Meiryo UI"/>
              </a:rPr>
              <a:t>）</a:t>
            </a:r>
          </a:p>
        </p:txBody>
      </p:sp>
      <p:sp>
        <p:nvSpPr>
          <p:cNvPr id="16" name="フローチャート: 代替処理 15">
            <a:extLst>
              <a:ext uri="{FF2B5EF4-FFF2-40B4-BE49-F238E27FC236}">
                <a16:creationId xmlns:a16="http://schemas.microsoft.com/office/drawing/2014/main" id="{F7B0467B-3707-170C-A751-BB9C5C61CBE7}"/>
              </a:ext>
            </a:extLst>
          </p:cNvPr>
          <p:cNvSpPr/>
          <p:nvPr/>
        </p:nvSpPr>
        <p:spPr>
          <a:xfrm>
            <a:off x="276943" y="1754160"/>
            <a:ext cx="6647318" cy="1148066"/>
          </a:xfrm>
          <a:prstGeom prst="flowChartAlternateProcess">
            <a:avLst/>
          </a:prstGeom>
          <a:gradFill flip="none" rotWithShape="1">
            <a:gsLst>
              <a:gs pos="0">
                <a:schemeClr val="accent5">
                  <a:lumMod val="40000"/>
                  <a:lumOff val="60000"/>
                </a:schemeClr>
              </a:gs>
              <a:gs pos="20000">
                <a:schemeClr val="accent3">
                  <a:lumMod val="60000"/>
                  <a:lumOff val="40000"/>
                </a:schemeClr>
              </a:gs>
              <a:gs pos="52000">
                <a:schemeClr val="accent6">
                  <a:lumMod val="45000"/>
                  <a:lumOff val="55000"/>
                </a:schemeClr>
              </a:gs>
              <a:gs pos="89000">
                <a:schemeClr val="accent4">
                  <a:lumMod val="40000"/>
                  <a:lumOff val="60000"/>
                </a:schemeClr>
              </a:gs>
            </a:gsLst>
            <a:lin ang="0" scaled="1"/>
            <a:tileRect/>
          </a:gra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kumimoji="1" lang="en-US" altLang="ja-JP" sz="1400" dirty="0">
                <a:solidFill>
                  <a:schemeClr val="tx1"/>
                </a:solidFill>
                <a:latin typeface="Meiryo UI" panose="020B0604030504040204" pitchFamily="50" charset="-128"/>
                <a:ea typeface="Meiryo UI" panose="020B0604030504040204" pitchFamily="50" charset="-128"/>
              </a:rPr>
              <a:t>1980</a:t>
            </a:r>
            <a:r>
              <a:rPr kumimoji="1" lang="ja-JP" altLang="en-US" sz="1400" dirty="0">
                <a:solidFill>
                  <a:schemeClr val="tx1"/>
                </a:solidFill>
                <a:latin typeface="Meiryo UI" panose="020B0604030504040204" pitchFamily="50" charset="-128"/>
                <a:ea typeface="Meiryo UI" panose="020B0604030504040204" pitchFamily="50" charset="-128"/>
              </a:rPr>
              <a:t>年代～</a:t>
            </a:r>
            <a:r>
              <a:rPr kumimoji="1" lang="en-US" altLang="ja-JP" sz="1400" dirty="0">
                <a:solidFill>
                  <a:schemeClr val="tx1"/>
                </a:solidFill>
                <a:latin typeface="Meiryo UI" panose="020B0604030504040204" pitchFamily="50" charset="-128"/>
                <a:ea typeface="Meiryo UI" panose="020B0604030504040204" pitchFamily="50" charset="-128"/>
              </a:rPr>
              <a:t>2015</a:t>
            </a:r>
            <a:r>
              <a:rPr kumimoji="1" lang="ja-JP" altLang="en-US" sz="1400" dirty="0">
                <a:solidFill>
                  <a:schemeClr val="tx1"/>
                </a:solidFill>
                <a:latin typeface="Meiryo UI" panose="020B0604030504040204" pitchFamily="50" charset="-128"/>
                <a:ea typeface="Meiryo UI" panose="020B0604030504040204" pitchFamily="50" charset="-128"/>
              </a:rPr>
              <a:t>年</a:t>
            </a:r>
            <a:r>
              <a:rPr kumimoji="1" lang="en-US" altLang="ja-JP" sz="1400" dirty="0">
                <a:solidFill>
                  <a:schemeClr val="tx1"/>
                </a:solidFill>
                <a:latin typeface="Meiryo UI" panose="020B0604030504040204" pitchFamily="50" charset="-128"/>
                <a:ea typeface="Meiryo UI" panose="020B0604030504040204" pitchFamily="50" charset="-128"/>
              </a:rPr>
              <a:t>5</a:t>
            </a:r>
            <a:r>
              <a:rPr kumimoji="1" lang="ja-JP" altLang="en-US" sz="1400" dirty="0">
                <a:solidFill>
                  <a:schemeClr val="tx1"/>
                </a:solidFill>
                <a:latin typeface="Meiryo UI" panose="020B0604030504040204" pitchFamily="50" charset="-128"/>
                <a:ea typeface="Meiryo UI" panose="020B0604030504040204" pitchFamily="50" charset="-128"/>
              </a:rPr>
              <a:t>月</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r"/>
            <a:r>
              <a:rPr kumimoji="1" lang="ja-JP" altLang="en-US" sz="1400" dirty="0">
                <a:solidFill>
                  <a:schemeClr val="tx1"/>
                </a:solidFill>
                <a:latin typeface="Meiryo UI" panose="020B0604030504040204" pitchFamily="50" charset="-128"/>
                <a:ea typeface="Meiryo UI" panose="020B0604030504040204" pitchFamily="50" charset="-128"/>
              </a:rPr>
              <a:t>⇒ </a:t>
            </a:r>
            <a:r>
              <a:rPr kumimoji="1" lang="en-US" altLang="ja-JP" sz="1400" dirty="0">
                <a:solidFill>
                  <a:schemeClr val="tx1"/>
                </a:solidFill>
                <a:latin typeface="Meiryo UI" panose="020B0604030504040204" pitchFamily="50" charset="-128"/>
                <a:ea typeface="Meiryo UI" panose="020B0604030504040204" pitchFamily="50" charset="-128"/>
              </a:rPr>
              <a:t>2015</a:t>
            </a:r>
            <a:r>
              <a:rPr kumimoji="1" lang="ja-JP" altLang="en-US" sz="1400" dirty="0">
                <a:solidFill>
                  <a:schemeClr val="tx1"/>
                </a:solidFill>
                <a:latin typeface="Meiryo UI" panose="020B0604030504040204" pitchFamily="50" charset="-128"/>
                <a:ea typeface="Meiryo UI" panose="020B0604030504040204" pitchFamily="50" charset="-128"/>
              </a:rPr>
              <a:t>年</a:t>
            </a:r>
            <a:r>
              <a:rPr kumimoji="1" lang="en-US" altLang="ja-JP" sz="1400" dirty="0">
                <a:solidFill>
                  <a:schemeClr val="tx1"/>
                </a:solidFill>
                <a:latin typeface="Meiryo UI" panose="020B0604030504040204" pitchFamily="50" charset="-128"/>
                <a:ea typeface="Meiryo UI" panose="020B0604030504040204" pitchFamily="50" charset="-128"/>
              </a:rPr>
              <a:t>5</a:t>
            </a:r>
            <a:r>
              <a:rPr kumimoji="1" lang="ja-JP" altLang="en-US" sz="1400" dirty="0">
                <a:solidFill>
                  <a:schemeClr val="tx1"/>
                </a:solidFill>
                <a:latin typeface="Meiryo UI" panose="020B0604030504040204" pitchFamily="50" charset="-128"/>
                <a:ea typeface="Meiryo UI" panose="020B0604030504040204" pitchFamily="50" charset="-128"/>
              </a:rPr>
              <a:t>月発覚</a:t>
            </a: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en-US" altLang="ja-JP" sz="1400" dirty="0">
                <a:solidFill>
                  <a:schemeClr val="tx1"/>
                </a:solidFill>
                <a:latin typeface="Meiryo UI" panose="020B0604030504040204" pitchFamily="50" charset="-128"/>
                <a:ea typeface="Meiryo UI" panose="020B0604030504040204" pitchFamily="50" charset="-128"/>
              </a:rPr>
              <a:t>A</a:t>
            </a:r>
            <a:r>
              <a:rPr kumimoji="1" lang="ja-JP" altLang="en-US" sz="1400" dirty="0">
                <a:solidFill>
                  <a:schemeClr val="tx1"/>
                </a:solidFill>
                <a:latin typeface="Meiryo UI" panose="020B0604030504040204" pitchFamily="50" charset="-128"/>
                <a:ea typeface="Meiryo UI" panose="020B0604030504040204" pitchFamily="50" charset="-128"/>
              </a:rPr>
              <a:t>社：血液製剤</a:t>
            </a: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a:ea typeface="Meiryo UI"/>
              </a:rPr>
              <a:t>　・ 承認書とは異なる方法で血液製剤を製造し，虚偽の製造記録を作成して</a:t>
            </a:r>
            <a:r>
              <a:rPr kumimoji="1" lang="ja-JP" altLang="en-US" sz="1400" dirty="0">
                <a:solidFill>
                  <a:srgbClr val="FF0000"/>
                </a:solidFill>
                <a:latin typeface="Meiryo UI"/>
                <a:ea typeface="Meiryo UI"/>
              </a:rPr>
              <a:t>隠蔽</a:t>
            </a:r>
            <a:endParaRPr lang="ja-JP" altLang="en-US" sz="1400" dirty="0">
              <a:solidFill>
                <a:srgbClr val="FF0000"/>
              </a:solidFill>
              <a:latin typeface="Meiryo UI"/>
              <a:ea typeface="Meiryo UI"/>
            </a:endParaRPr>
          </a:p>
        </p:txBody>
      </p:sp>
    </p:spTree>
    <p:extLst>
      <p:ext uri="{BB962C8B-B14F-4D97-AF65-F5344CB8AC3E}">
        <p14:creationId xmlns:p14="http://schemas.microsoft.com/office/powerpoint/2010/main" val="19430615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B5BA39-3996-A59B-B1FF-0E7C23E62FA8}"/>
            </a:ext>
          </a:extLst>
        </p:cNvPr>
        <p:cNvGrpSpPr/>
        <p:nvPr/>
      </p:nvGrpSpPr>
      <p:grpSpPr>
        <a:xfrm>
          <a:off x="0" y="0"/>
          <a:ext cx="0" cy="0"/>
          <a:chOff x="0" y="0"/>
          <a:chExt cx="0" cy="0"/>
        </a:xfrm>
      </p:grpSpPr>
      <p:sp>
        <p:nvSpPr>
          <p:cNvPr id="24" name="四角形: 角を丸くする 23">
            <a:extLst>
              <a:ext uri="{FF2B5EF4-FFF2-40B4-BE49-F238E27FC236}">
                <a16:creationId xmlns:a16="http://schemas.microsoft.com/office/drawing/2014/main" id="{A88416D0-2440-E995-450C-05FD0596D98B}"/>
              </a:ext>
            </a:extLst>
          </p:cNvPr>
          <p:cNvSpPr/>
          <p:nvPr/>
        </p:nvSpPr>
        <p:spPr>
          <a:xfrm>
            <a:off x="65315" y="1150012"/>
            <a:ext cx="11803482" cy="5362157"/>
          </a:xfrm>
          <a:prstGeom prst="roundRect">
            <a:avLst/>
          </a:prstGeom>
          <a:solidFill>
            <a:schemeClr val="accent5">
              <a:lumMod val="20000"/>
              <a:lumOff val="80000"/>
            </a:schemeClr>
          </a:solidFill>
          <a:ln w="12700">
            <a:solidFill>
              <a:schemeClr val="tx2">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C7A470A6-85A8-8463-83A6-9D3E3FB39878}"/>
              </a:ext>
            </a:extLst>
          </p:cNvPr>
          <p:cNvSpPr txBox="1"/>
          <p:nvPr/>
        </p:nvSpPr>
        <p:spPr>
          <a:xfrm>
            <a:off x="335360" y="1278308"/>
            <a:ext cx="11533437" cy="3231654"/>
          </a:xfrm>
          <a:prstGeom prst="rect">
            <a:avLst/>
          </a:prstGeom>
          <a:noFill/>
        </p:spPr>
        <p:txBody>
          <a:bodyPr wrap="square" rtlCol="0">
            <a:spAutoFit/>
          </a:bodyPr>
          <a:lstStyle/>
          <a:p>
            <a:pPr algn="l"/>
            <a:r>
              <a:rPr lang="ja-JP" altLang="en-US" sz="2000" b="0" i="0" dirty="0">
                <a:solidFill>
                  <a:srgbClr val="242424"/>
                </a:solidFill>
                <a:effectLst/>
                <a:latin typeface="Meiryo UI" panose="020B0604030504040204" pitchFamily="50" charset="-128"/>
                <a:ea typeface="Meiryo UI" panose="020B0604030504040204" pitchFamily="50" charset="-128"/>
              </a:rPr>
              <a:t>医薬品の品質</a:t>
            </a:r>
            <a:endParaRPr lang="en-US" altLang="ja-JP" sz="2000" b="0" i="0" dirty="0">
              <a:solidFill>
                <a:srgbClr val="242424"/>
              </a:solidFill>
              <a:effectLst/>
              <a:latin typeface="Meiryo UI" panose="020B0604030504040204" pitchFamily="50" charset="-128"/>
              <a:ea typeface="Meiryo UI" panose="020B0604030504040204" pitchFamily="50" charset="-128"/>
            </a:endParaRPr>
          </a:p>
          <a:p>
            <a:pPr algn="l"/>
            <a:endParaRPr lang="en-US" altLang="ja-JP" sz="600" b="0" i="0" dirty="0">
              <a:solidFill>
                <a:srgbClr val="242424"/>
              </a:solidFill>
              <a:effectLst/>
              <a:latin typeface="Meiryo UI" panose="020B0604030504040204" pitchFamily="50" charset="-128"/>
              <a:ea typeface="Meiryo UI" panose="020B0604030504040204" pitchFamily="50" charset="-128"/>
            </a:endParaRPr>
          </a:p>
          <a:p>
            <a:pPr marL="285750" indent="-285750" algn="l">
              <a:buFont typeface="Wingdings" panose="05000000000000000000" pitchFamily="2" charset="2"/>
              <a:buChar char="ü"/>
            </a:pPr>
            <a:r>
              <a:rPr lang="ja-JP" altLang="en-US" sz="1600" b="0" i="0" dirty="0">
                <a:solidFill>
                  <a:srgbClr val="242424"/>
                </a:solidFill>
                <a:effectLst/>
                <a:latin typeface="Meiryo UI" panose="020B0604030504040204" pitchFamily="50" charset="-128"/>
                <a:ea typeface="Meiryo UI" panose="020B0604030504040204" pitchFamily="50" charset="-128"/>
              </a:rPr>
              <a:t>医薬品の品質は，製造や試験等の種々の</a:t>
            </a:r>
            <a:r>
              <a:rPr lang="ja-JP" altLang="en-US" sz="1600" b="0" i="0" dirty="0">
                <a:solidFill>
                  <a:srgbClr val="FF0000"/>
                </a:solidFill>
                <a:effectLst/>
                <a:latin typeface="Meiryo UI" panose="020B0604030504040204" pitchFamily="50" charset="-128"/>
                <a:ea typeface="Meiryo UI" panose="020B0604030504040204" pitchFamily="50" charset="-128"/>
              </a:rPr>
              <a:t>記録（データ）によって担保</a:t>
            </a:r>
            <a:r>
              <a:rPr lang="ja-JP" altLang="en-US" sz="1600" b="0" i="0" dirty="0">
                <a:solidFill>
                  <a:srgbClr val="242424"/>
                </a:solidFill>
                <a:effectLst/>
                <a:latin typeface="Meiryo UI" panose="020B0604030504040204" pitchFamily="50" charset="-128"/>
                <a:ea typeface="Meiryo UI" panose="020B0604030504040204" pitchFamily="50" charset="-128"/>
              </a:rPr>
              <a:t>されており，</a:t>
            </a:r>
            <a:r>
              <a:rPr lang="ja-JP" altLang="en-US" sz="1600" b="0" i="0" dirty="0">
                <a:solidFill>
                  <a:srgbClr val="FF0000"/>
                </a:solidFill>
                <a:effectLst/>
                <a:highlight>
                  <a:srgbClr val="FFFF00"/>
                </a:highlight>
                <a:latin typeface="Meiryo UI" panose="020B0604030504040204" pitchFamily="50" charset="-128"/>
                <a:ea typeface="Meiryo UI" panose="020B0604030504040204" pitchFamily="50" charset="-128"/>
              </a:rPr>
              <a:t>データの完全性･一貫性･正確性を確保する</a:t>
            </a:r>
            <a:r>
              <a:rPr lang="ja-JP" altLang="en-US" sz="1600" b="0" i="0" dirty="0">
                <a:solidFill>
                  <a:srgbClr val="242424"/>
                </a:solidFill>
                <a:effectLst/>
                <a:latin typeface="Meiryo UI" panose="020B0604030504040204" pitchFamily="50" charset="-128"/>
                <a:ea typeface="Meiryo UI" panose="020B0604030504040204" pitchFamily="50" charset="-128"/>
              </a:rPr>
              <a:t>ことは</a:t>
            </a:r>
            <a:r>
              <a:rPr lang="ja-JP" altLang="en-US" sz="1600" dirty="0">
                <a:solidFill>
                  <a:srgbClr val="242424"/>
                </a:solidFill>
                <a:latin typeface="Meiryo UI" panose="020B0604030504040204" pitchFamily="50" charset="-128"/>
                <a:ea typeface="Meiryo UI" panose="020B0604030504040204" pitchFamily="50" charset="-128"/>
              </a:rPr>
              <a:t>，</a:t>
            </a:r>
            <a:r>
              <a:rPr lang="ja-JP" altLang="en-US" sz="1600" b="0" i="0" dirty="0">
                <a:solidFill>
                  <a:srgbClr val="242424"/>
                </a:solidFill>
                <a:effectLst/>
                <a:latin typeface="Meiryo UI" panose="020B0604030504040204" pitchFamily="50" charset="-128"/>
                <a:ea typeface="Meiryo UI" panose="020B0604030504040204" pitchFamily="50" charset="-128"/>
              </a:rPr>
              <a:t>患者さんや医療機関の方々に対するコミットメントである。</a:t>
            </a:r>
            <a:endParaRPr lang="en-US" altLang="ja-JP" sz="1600" b="0" i="0" dirty="0">
              <a:solidFill>
                <a:srgbClr val="242424"/>
              </a:solidFill>
              <a:effectLst/>
              <a:latin typeface="Meiryo UI" panose="020B0604030504040204" pitchFamily="50" charset="-128"/>
              <a:ea typeface="Meiryo UI" panose="020B0604030504040204" pitchFamily="50" charset="-128"/>
            </a:endParaRPr>
          </a:p>
          <a:p>
            <a:pPr algn="l"/>
            <a:endParaRPr lang="en-US" altLang="ja-JP" sz="1600" dirty="0">
              <a:solidFill>
                <a:srgbClr val="242424"/>
              </a:solidFill>
              <a:latin typeface="Meiryo UI" panose="020B0604030504040204" pitchFamily="50" charset="-128"/>
              <a:ea typeface="Meiryo UI" panose="020B0604030504040204" pitchFamily="50" charset="-128"/>
            </a:endParaRPr>
          </a:p>
          <a:p>
            <a:pPr algn="l"/>
            <a:r>
              <a:rPr lang="ja-JP" altLang="en-US" sz="2000" b="0" i="0" dirty="0">
                <a:solidFill>
                  <a:srgbClr val="242424"/>
                </a:solidFill>
                <a:effectLst/>
                <a:latin typeface="Meiryo UI" panose="020B0604030504040204" pitchFamily="50" charset="-128"/>
                <a:ea typeface="Meiryo UI" panose="020B0604030504040204" pitchFamily="50" charset="-128"/>
              </a:rPr>
              <a:t>医薬品の承認申請</a:t>
            </a:r>
            <a:endParaRPr lang="en-US" altLang="ja-JP" sz="2000" b="0" i="0" dirty="0">
              <a:solidFill>
                <a:srgbClr val="242424"/>
              </a:solidFill>
              <a:effectLst/>
              <a:latin typeface="Meiryo UI" panose="020B0604030504040204" pitchFamily="50" charset="-128"/>
              <a:ea typeface="Meiryo UI" panose="020B0604030504040204" pitchFamily="50" charset="-128"/>
            </a:endParaRPr>
          </a:p>
          <a:p>
            <a:pPr algn="l"/>
            <a:endParaRPr lang="en-US" altLang="ja-JP" sz="600" b="0" i="0" dirty="0">
              <a:solidFill>
                <a:srgbClr val="242424"/>
              </a:solidFill>
              <a:effectLst/>
              <a:latin typeface="Meiryo UI" panose="020B0604030504040204" pitchFamily="50" charset="-128"/>
              <a:ea typeface="Meiryo UI" panose="020B0604030504040204" pitchFamily="50" charset="-128"/>
            </a:endParaRPr>
          </a:p>
          <a:p>
            <a:pPr marL="285750" indent="-285750" algn="l">
              <a:buFont typeface="Wingdings" panose="05000000000000000000" pitchFamily="2" charset="2"/>
              <a:buChar char="ü"/>
            </a:pPr>
            <a:r>
              <a:rPr lang="ja-JP" altLang="en-US" sz="1600" b="0" i="0" dirty="0">
                <a:solidFill>
                  <a:srgbClr val="242424"/>
                </a:solidFill>
                <a:effectLst/>
                <a:latin typeface="Meiryo UI" panose="020B0604030504040204" pitchFamily="50" charset="-128"/>
                <a:ea typeface="Meiryo UI" panose="020B0604030504040204" pitchFamily="50" charset="-128"/>
              </a:rPr>
              <a:t>医薬品の製造･販売にかかる意思決定は，</a:t>
            </a:r>
            <a:r>
              <a:rPr lang="ja-JP" altLang="en-US" sz="1600" b="0" i="0" dirty="0">
                <a:solidFill>
                  <a:srgbClr val="FF0000"/>
                </a:solidFill>
                <a:effectLst/>
                <a:latin typeface="Meiryo UI" panose="020B0604030504040204" pitchFamily="50" charset="-128"/>
                <a:ea typeface="Meiryo UI" panose="020B0604030504040204" pitchFamily="50" charset="-128"/>
              </a:rPr>
              <a:t>すべてデータに基づいている</a:t>
            </a:r>
            <a:r>
              <a:rPr lang="ja-JP" altLang="en-US" sz="1600" b="0" i="0" dirty="0">
                <a:solidFill>
                  <a:srgbClr val="242424"/>
                </a:solidFill>
                <a:effectLst/>
                <a:latin typeface="Meiryo UI" panose="020B0604030504040204" pitchFamily="50" charset="-128"/>
                <a:ea typeface="Meiryo UI" panose="020B0604030504040204" pitchFamily="50" charset="-128"/>
              </a:rPr>
              <a:t>。</a:t>
            </a:r>
            <a:endParaRPr lang="en-US" altLang="ja-JP" sz="1600" b="0" i="0" dirty="0">
              <a:solidFill>
                <a:srgbClr val="242424"/>
              </a:solidFill>
              <a:effectLst/>
              <a:latin typeface="Meiryo UI" panose="020B0604030504040204" pitchFamily="50" charset="-128"/>
              <a:ea typeface="Meiryo UI" panose="020B0604030504040204" pitchFamily="50" charset="-128"/>
            </a:endParaRPr>
          </a:p>
          <a:p>
            <a:pPr algn="l"/>
            <a:endParaRPr lang="en-US" altLang="ja-JP" sz="400" dirty="0">
              <a:solidFill>
                <a:srgbClr val="242424"/>
              </a:solidFill>
              <a:latin typeface="Meiryo UI" panose="020B0604030504040204" pitchFamily="50" charset="-128"/>
              <a:ea typeface="Meiryo UI" panose="020B0604030504040204" pitchFamily="50" charset="-128"/>
            </a:endParaRPr>
          </a:p>
          <a:p>
            <a:pPr marL="285750" indent="-285750" algn="l">
              <a:buFont typeface="Arial" panose="020B0604020202020204" pitchFamily="34" charset="0"/>
              <a:buChar char="•"/>
            </a:pPr>
            <a:r>
              <a:rPr lang="ja-JP" altLang="en-US" sz="1600" b="0" i="0" dirty="0">
                <a:solidFill>
                  <a:srgbClr val="242424"/>
                </a:solidFill>
                <a:effectLst/>
                <a:latin typeface="Meiryo UI" panose="020B0604030504040204" pitchFamily="50" charset="-128"/>
                <a:ea typeface="Meiryo UI" panose="020B0604030504040204" pitchFamily="50" charset="-128"/>
              </a:rPr>
              <a:t>もしデータが無ければ，あるいは，正しくなければ</a:t>
            </a:r>
            <a:r>
              <a:rPr lang="en-US" altLang="ja-JP" sz="1600" b="0" i="0" dirty="0">
                <a:solidFill>
                  <a:srgbClr val="242424"/>
                </a:solidFill>
                <a:effectLst/>
                <a:latin typeface="Meiryo UI" panose="020B0604030504040204" pitchFamily="50" charset="-128"/>
                <a:ea typeface="Meiryo UI" panose="020B0604030504040204" pitchFamily="50" charset="-128"/>
              </a:rPr>
              <a:t>｢</a:t>
            </a:r>
            <a:r>
              <a:rPr lang="ja-JP" altLang="en-US" sz="1600" b="0" i="0" dirty="0">
                <a:solidFill>
                  <a:srgbClr val="242424"/>
                </a:solidFill>
                <a:effectLst/>
                <a:latin typeface="Meiryo UI" panose="020B0604030504040204" pitchFamily="50" charset="-128"/>
                <a:ea typeface="Meiryo UI" panose="020B0604030504040204" pitchFamily="50" charset="-128"/>
              </a:rPr>
              <a:t>実施していない</a:t>
            </a:r>
            <a:r>
              <a:rPr lang="en-US" altLang="ja-JP" sz="1600" b="0" i="0" dirty="0">
                <a:solidFill>
                  <a:srgbClr val="242424"/>
                </a:solidFill>
                <a:effectLst/>
                <a:latin typeface="Meiryo UI" panose="020B0604030504040204" pitchFamily="50" charset="-128"/>
                <a:ea typeface="Meiryo UI" panose="020B0604030504040204" pitchFamily="50" charset="-128"/>
              </a:rPr>
              <a:t>｣</a:t>
            </a:r>
            <a:r>
              <a:rPr lang="ja-JP" altLang="en-US" sz="1600" b="0" i="0" dirty="0">
                <a:solidFill>
                  <a:srgbClr val="242424"/>
                </a:solidFill>
                <a:effectLst/>
                <a:latin typeface="Meiryo UI" panose="020B0604030504040204" pitchFamily="50" charset="-128"/>
                <a:ea typeface="Meiryo UI" panose="020B0604030504040204" pitchFamily="50" charset="-128"/>
              </a:rPr>
              <a:t>ことと同じになる。</a:t>
            </a:r>
            <a:r>
              <a:rPr lang="ja-JP" altLang="en-US" sz="1600" b="0" i="0" dirty="0">
                <a:solidFill>
                  <a:srgbClr val="FF0000"/>
                </a:solidFill>
                <a:effectLst/>
                <a:latin typeface="Meiryo UI" panose="020B0604030504040204" pitchFamily="50" charset="-128"/>
                <a:ea typeface="Meiryo UI" panose="020B0604030504040204" pitchFamily="50" charset="-128"/>
              </a:rPr>
              <a:t>結果をリアルタイムで紙に手書きしたり，コンピュータ等に入力した</a:t>
            </a:r>
            <a:r>
              <a:rPr lang="ja-JP" altLang="en-US" sz="1600" dirty="0">
                <a:solidFill>
                  <a:srgbClr val="FF0000"/>
                </a:solidFill>
                <a:latin typeface="Meiryo UI" panose="020B0604030504040204" pitchFamily="50" charset="-128"/>
                <a:ea typeface="Meiryo UI" panose="020B0604030504040204" pitchFamily="50" charset="-128"/>
              </a:rPr>
              <a:t>も</a:t>
            </a:r>
            <a:r>
              <a:rPr lang="ja-JP" altLang="en-US" sz="1600" b="0" i="0" dirty="0">
                <a:solidFill>
                  <a:srgbClr val="FF0000"/>
                </a:solidFill>
                <a:effectLst/>
                <a:latin typeface="Meiryo UI" panose="020B0604030504040204" pitchFamily="50" charset="-128"/>
                <a:ea typeface="Meiryo UI" panose="020B0604030504040204" pitchFamily="50" charset="-128"/>
              </a:rPr>
              <a:t>の</a:t>
            </a:r>
            <a:r>
              <a:rPr lang="ja-JP" altLang="en-US" sz="1600" b="0" i="0" dirty="0">
                <a:solidFill>
                  <a:srgbClr val="242424"/>
                </a:solidFill>
                <a:effectLst/>
                <a:latin typeface="Meiryo UI" panose="020B0604030504040204" pitchFamily="50" charset="-128"/>
                <a:ea typeface="Meiryo UI" panose="020B0604030504040204" pitchFamily="50" charset="-128"/>
              </a:rPr>
              <a:t>････ これが</a:t>
            </a:r>
            <a:r>
              <a:rPr lang="ja-JP" altLang="en-US" sz="1600" dirty="0">
                <a:solidFill>
                  <a:srgbClr val="242424"/>
                </a:solidFill>
                <a:latin typeface="Meiryo UI" panose="020B0604030504040204" pitchFamily="50" charset="-128"/>
                <a:ea typeface="Meiryo UI" panose="020B0604030504040204" pitchFamily="50" charset="-128"/>
              </a:rPr>
              <a:t>，</a:t>
            </a:r>
            <a:r>
              <a:rPr lang="ja-JP" altLang="en-US" sz="1600" b="0" i="0" dirty="0">
                <a:solidFill>
                  <a:srgbClr val="242424"/>
                </a:solidFill>
                <a:effectLst/>
                <a:latin typeface="Meiryo UI" panose="020B0604030504040204" pitchFamily="50" charset="-128"/>
                <a:ea typeface="Meiryo UI" panose="020B0604030504040204" pitchFamily="50" charset="-128"/>
              </a:rPr>
              <a:t>患者さんや医療機関の方々に対するコミットメントを着実に履行するため，そして信頼に応えるために必要なものである。</a:t>
            </a:r>
            <a:endParaRPr lang="en-US" altLang="ja-JP" sz="1600" b="0" i="0" dirty="0">
              <a:solidFill>
                <a:srgbClr val="242424"/>
              </a:solidFill>
              <a:effectLst/>
              <a:latin typeface="Meiryo UI" panose="020B0604030504040204" pitchFamily="50" charset="-128"/>
              <a:ea typeface="Meiryo UI" panose="020B0604030504040204" pitchFamily="50" charset="-128"/>
            </a:endParaRPr>
          </a:p>
          <a:p>
            <a:pPr algn="l"/>
            <a:endParaRPr lang="ja-JP" altLang="en-US" sz="400" b="0" i="0" dirty="0">
              <a:solidFill>
                <a:srgbClr val="242424"/>
              </a:solidFill>
              <a:effectLst/>
              <a:latin typeface="Meiryo UI" panose="020B0604030504040204" pitchFamily="50" charset="-128"/>
              <a:ea typeface="Meiryo UI" panose="020B0604030504040204" pitchFamily="50" charset="-128"/>
            </a:endParaRPr>
          </a:p>
          <a:p>
            <a:pPr marL="285750" indent="-285750" algn="l">
              <a:buFont typeface="Arial" panose="020B0604020202020204" pitchFamily="34" charset="0"/>
              <a:buChar char="•"/>
            </a:pPr>
            <a:r>
              <a:rPr lang="ja-JP" altLang="en-US" sz="1600" b="0" i="0" dirty="0">
                <a:solidFill>
                  <a:srgbClr val="242424"/>
                </a:solidFill>
                <a:effectLst/>
                <a:latin typeface="Meiryo UI" panose="020B0604030504040204" pitchFamily="50" charset="-128"/>
                <a:ea typeface="Meiryo UI" panose="020B0604030504040204" pitchFamily="50" charset="-128"/>
              </a:rPr>
              <a:t>もし申請（査察）等で提出したデータが間違っていたり，あるいは，データが不正に作成されたものであると，有効性及び安全性に問題がある医薬品が承認され市場に流通し，製薬企業はもちろん，規制当局ひいては患者さんや医療機関の方々にとって大問題となる。</a:t>
            </a:r>
          </a:p>
        </p:txBody>
      </p:sp>
      <p:sp>
        <p:nvSpPr>
          <p:cNvPr id="17" name="矢印: 下 16">
            <a:extLst>
              <a:ext uri="{FF2B5EF4-FFF2-40B4-BE49-F238E27FC236}">
                <a16:creationId xmlns:a16="http://schemas.microsoft.com/office/drawing/2014/main" id="{D2A32D31-47DA-6FAF-3C48-C703F027A14C}"/>
              </a:ext>
            </a:extLst>
          </p:cNvPr>
          <p:cNvSpPr/>
          <p:nvPr/>
        </p:nvSpPr>
        <p:spPr>
          <a:xfrm>
            <a:off x="5112985" y="4565223"/>
            <a:ext cx="1972251" cy="945311"/>
          </a:xfrm>
          <a:prstGeom prst="downArrow">
            <a:avLst/>
          </a:prstGeom>
          <a:solidFill>
            <a:srgbClr val="0070C0"/>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a:extLst>
              <a:ext uri="{FF2B5EF4-FFF2-40B4-BE49-F238E27FC236}">
                <a16:creationId xmlns:a16="http://schemas.microsoft.com/office/drawing/2014/main" id="{4F4871C5-0C64-926B-44E1-9DD387E9FE9E}"/>
              </a:ext>
            </a:extLst>
          </p:cNvPr>
          <p:cNvSpPr txBox="1"/>
          <p:nvPr/>
        </p:nvSpPr>
        <p:spPr>
          <a:xfrm>
            <a:off x="489558" y="5535699"/>
            <a:ext cx="11150933" cy="830997"/>
          </a:xfrm>
          <a:prstGeom prst="rect">
            <a:avLst/>
          </a:prstGeom>
          <a:noFill/>
        </p:spPr>
        <p:txBody>
          <a:bodyPr wrap="square" rtlCol="0">
            <a:spAutoFit/>
          </a:bodyPr>
          <a:lstStyle/>
          <a:p>
            <a:r>
              <a:rPr lang="ja-JP" altLang="en-US" sz="2000" b="0" i="0" dirty="0">
                <a:solidFill>
                  <a:srgbClr val="242424"/>
                </a:solidFill>
                <a:effectLst/>
                <a:latin typeface="Meiryo UI" panose="020B0604030504040204" pitchFamily="50" charset="-128"/>
                <a:ea typeface="Meiryo UI" panose="020B0604030504040204" pitchFamily="50" charset="-128"/>
              </a:rPr>
              <a:t>だからこそ</a:t>
            </a:r>
            <a:r>
              <a:rPr lang="ja-JP" altLang="en-US" sz="2000" dirty="0">
                <a:solidFill>
                  <a:srgbClr val="242424"/>
                </a:solidFill>
                <a:latin typeface="Meiryo UI" panose="020B0604030504040204" pitchFamily="50" charset="-128"/>
                <a:ea typeface="Meiryo UI" panose="020B0604030504040204" pitchFamily="50" charset="-128"/>
              </a:rPr>
              <a:t>，</a:t>
            </a:r>
            <a:r>
              <a:rPr lang="ja-JP" altLang="en-US" sz="2000" b="0" i="0" dirty="0">
                <a:solidFill>
                  <a:srgbClr val="242424"/>
                </a:solidFill>
                <a:effectLst/>
                <a:latin typeface="Meiryo UI" panose="020B0604030504040204" pitchFamily="50" charset="-128"/>
                <a:ea typeface="Meiryo UI" panose="020B0604030504040204" pitchFamily="50" charset="-128"/>
              </a:rPr>
              <a:t>私たちは</a:t>
            </a:r>
            <a:r>
              <a:rPr lang="en-US" altLang="ja-JP" sz="2000" b="0" i="0" dirty="0">
                <a:solidFill>
                  <a:srgbClr val="242424"/>
                </a:solidFill>
                <a:effectLst/>
                <a:latin typeface="Meiryo UI" panose="020B0604030504040204" pitchFamily="50" charset="-128"/>
                <a:ea typeface="Meiryo UI" panose="020B0604030504040204" pitchFamily="50" charset="-128"/>
              </a:rPr>
              <a:t>GLP</a:t>
            </a:r>
            <a:r>
              <a:rPr lang="ja-JP" altLang="en-US" sz="2000" b="0" i="0" dirty="0">
                <a:solidFill>
                  <a:srgbClr val="242424"/>
                </a:solidFill>
                <a:effectLst/>
                <a:latin typeface="Meiryo UI" panose="020B0604030504040204" pitchFamily="50" charset="-128"/>
                <a:ea typeface="Meiryo UI" panose="020B0604030504040204" pitchFamily="50" charset="-128"/>
              </a:rPr>
              <a:t>組織を作り，正しくデータを残すために</a:t>
            </a:r>
            <a:r>
              <a:rPr lang="ja-JP" altLang="en-US" sz="2400" b="0" i="0" dirty="0">
                <a:solidFill>
                  <a:srgbClr val="FF0000"/>
                </a:solidFill>
                <a:effectLst/>
                <a:latin typeface="Meiryo UI" panose="020B0604030504040204" pitchFamily="50" charset="-128"/>
                <a:ea typeface="Meiryo UI" panose="020B0604030504040204" pitchFamily="50" charset="-128"/>
              </a:rPr>
              <a:t>会社側（経営陣）と全</a:t>
            </a:r>
            <a:r>
              <a:rPr lang="en-US" altLang="ja-JP" sz="2400" b="0" i="0" dirty="0">
                <a:solidFill>
                  <a:srgbClr val="FF0000"/>
                </a:solidFill>
                <a:effectLst/>
                <a:latin typeface="Meiryo UI" panose="020B0604030504040204" pitchFamily="50" charset="-128"/>
                <a:ea typeface="Meiryo UI" panose="020B0604030504040204" pitchFamily="50" charset="-128"/>
              </a:rPr>
              <a:t>GLP</a:t>
            </a:r>
            <a:r>
              <a:rPr lang="ja-JP" altLang="en-US" sz="2400" b="0" i="0" dirty="0">
                <a:solidFill>
                  <a:srgbClr val="FF0000"/>
                </a:solidFill>
                <a:effectLst/>
                <a:latin typeface="Meiryo UI" panose="020B0604030504040204" pitchFamily="50" charset="-128"/>
                <a:ea typeface="Meiryo UI" panose="020B0604030504040204" pitchFamily="50" charset="-128"/>
              </a:rPr>
              <a:t>職員が協力して</a:t>
            </a:r>
            <a:r>
              <a:rPr lang="en-US" altLang="ja-JP" sz="2400" b="0" i="0" dirty="0">
                <a:solidFill>
                  <a:srgbClr val="FF0000"/>
                </a:solidFill>
                <a:effectLst/>
                <a:latin typeface="Meiryo UI" panose="020B0604030504040204" pitchFamily="50" charset="-128"/>
                <a:ea typeface="Meiryo UI" panose="020B0604030504040204" pitchFamily="50" charset="-128"/>
              </a:rPr>
              <a:t>DI</a:t>
            </a:r>
            <a:r>
              <a:rPr lang="ja-JP" altLang="en-US" sz="2400" b="0" i="0" dirty="0">
                <a:solidFill>
                  <a:srgbClr val="FF0000"/>
                </a:solidFill>
                <a:effectLst/>
                <a:latin typeface="Meiryo UI" panose="020B0604030504040204" pitchFamily="50" charset="-128"/>
                <a:ea typeface="Meiryo UI" panose="020B0604030504040204" pitchFamily="50" charset="-128"/>
              </a:rPr>
              <a:t>の確保を推進</a:t>
            </a:r>
            <a:r>
              <a:rPr lang="ja-JP" altLang="en-US" sz="2000" b="0" i="0" dirty="0">
                <a:solidFill>
                  <a:srgbClr val="242424"/>
                </a:solidFill>
                <a:effectLst/>
                <a:latin typeface="Meiryo UI" panose="020B0604030504040204" pitchFamily="50" charset="-128"/>
                <a:ea typeface="Meiryo UI" panose="020B0604030504040204" pitchFamily="50" charset="-128"/>
              </a:rPr>
              <a:t>し，試験データの品質を保証していかなければならない。</a:t>
            </a:r>
            <a:endParaRPr lang="en-US" altLang="ja-JP" sz="2000" dirty="0">
              <a:latin typeface="Meiryo UI" panose="020B0604030504040204" pitchFamily="50" charset="-128"/>
              <a:ea typeface="Meiryo UI" panose="020B0604030504040204" pitchFamily="50" charset="-128"/>
            </a:endParaRPr>
          </a:p>
        </p:txBody>
      </p:sp>
      <p:pic>
        <p:nvPicPr>
          <p:cNvPr id="11" name="図 10">
            <a:extLst>
              <a:ext uri="{FF2B5EF4-FFF2-40B4-BE49-F238E27FC236}">
                <a16:creationId xmlns:a16="http://schemas.microsoft.com/office/drawing/2014/main" id="{989F07A6-F9BB-E3F7-7228-12C30703C4C7}"/>
              </a:ext>
            </a:extLst>
          </p:cNvPr>
          <p:cNvPicPr>
            <a:picLocks noChangeAspect="1"/>
          </p:cNvPicPr>
          <p:nvPr/>
        </p:nvPicPr>
        <p:blipFill>
          <a:blip r:embed="rId2"/>
          <a:stretch>
            <a:fillRect/>
          </a:stretch>
        </p:blipFill>
        <p:spPr>
          <a:xfrm>
            <a:off x="8071633" y="2267476"/>
            <a:ext cx="810665" cy="810665"/>
          </a:xfrm>
          <a:prstGeom prst="rect">
            <a:avLst/>
          </a:prstGeom>
        </p:spPr>
      </p:pic>
      <p:pic>
        <p:nvPicPr>
          <p:cNvPr id="22" name="図 21">
            <a:extLst>
              <a:ext uri="{FF2B5EF4-FFF2-40B4-BE49-F238E27FC236}">
                <a16:creationId xmlns:a16="http://schemas.microsoft.com/office/drawing/2014/main" id="{6F16C3C2-4A8A-DA6E-5425-F4CBAC357A0F}"/>
              </a:ext>
            </a:extLst>
          </p:cNvPr>
          <p:cNvPicPr>
            <a:picLocks noChangeAspect="1"/>
          </p:cNvPicPr>
          <p:nvPr/>
        </p:nvPicPr>
        <p:blipFill>
          <a:blip r:embed="rId3"/>
          <a:stretch>
            <a:fillRect/>
          </a:stretch>
        </p:blipFill>
        <p:spPr>
          <a:xfrm>
            <a:off x="9123193" y="2184331"/>
            <a:ext cx="1304779" cy="976953"/>
          </a:xfrm>
          <a:prstGeom prst="rect">
            <a:avLst/>
          </a:prstGeom>
        </p:spPr>
      </p:pic>
      <p:pic>
        <p:nvPicPr>
          <p:cNvPr id="27" name="図 26">
            <a:extLst>
              <a:ext uri="{FF2B5EF4-FFF2-40B4-BE49-F238E27FC236}">
                <a16:creationId xmlns:a16="http://schemas.microsoft.com/office/drawing/2014/main" id="{33AE3E7B-A11A-93E9-6594-ED0E161A12BC}"/>
              </a:ext>
            </a:extLst>
          </p:cNvPr>
          <p:cNvPicPr>
            <a:picLocks noChangeAspect="1"/>
          </p:cNvPicPr>
          <p:nvPr/>
        </p:nvPicPr>
        <p:blipFill>
          <a:blip r:embed="rId4"/>
          <a:stretch>
            <a:fillRect/>
          </a:stretch>
        </p:blipFill>
        <p:spPr>
          <a:xfrm>
            <a:off x="10668867" y="2225107"/>
            <a:ext cx="1002599" cy="936177"/>
          </a:xfrm>
          <a:prstGeom prst="rect">
            <a:avLst/>
          </a:prstGeom>
        </p:spPr>
      </p:pic>
      <p:pic>
        <p:nvPicPr>
          <p:cNvPr id="28" name="図 27">
            <a:extLst>
              <a:ext uri="{FF2B5EF4-FFF2-40B4-BE49-F238E27FC236}">
                <a16:creationId xmlns:a16="http://schemas.microsoft.com/office/drawing/2014/main" id="{3A8101DD-A5DB-926E-B70B-D6E67E7151A5}"/>
              </a:ext>
            </a:extLst>
          </p:cNvPr>
          <p:cNvPicPr>
            <a:picLocks noChangeAspect="1"/>
          </p:cNvPicPr>
          <p:nvPr/>
        </p:nvPicPr>
        <p:blipFill>
          <a:blip r:embed="rId5"/>
          <a:stretch>
            <a:fillRect/>
          </a:stretch>
        </p:blipFill>
        <p:spPr>
          <a:xfrm flipH="1">
            <a:off x="5732711" y="4641745"/>
            <a:ext cx="698398" cy="698398"/>
          </a:xfrm>
          <a:prstGeom prst="rect">
            <a:avLst/>
          </a:prstGeom>
        </p:spPr>
      </p:pic>
      <p:pic>
        <p:nvPicPr>
          <p:cNvPr id="30" name="図 29">
            <a:extLst>
              <a:ext uri="{FF2B5EF4-FFF2-40B4-BE49-F238E27FC236}">
                <a16:creationId xmlns:a16="http://schemas.microsoft.com/office/drawing/2014/main" id="{A0EAC49A-5412-1126-9ACA-46CFB3D3F7B9}"/>
              </a:ext>
            </a:extLst>
          </p:cNvPr>
          <p:cNvPicPr>
            <a:picLocks noChangeAspect="1"/>
          </p:cNvPicPr>
          <p:nvPr/>
        </p:nvPicPr>
        <p:blipFill>
          <a:blip r:embed="rId6"/>
          <a:stretch>
            <a:fillRect/>
          </a:stretch>
        </p:blipFill>
        <p:spPr>
          <a:xfrm>
            <a:off x="4100340" y="4594385"/>
            <a:ext cx="802722" cy="886985"/>
          </a:xfrm>
          <a:prstGeom prst="rect">
            <a:avLst/>
          </a:prstGeom>
        </p:spPr>
      </p:pic>
      <p:pic>
        <p:nvPicPr>
          <p:cNvPr id="31" name="図 30">
            <a:extLst>
              <a:ext uri="{FF2B5EF4-FFF2-40B4-BE49-F238E27FC236}">
                <a16:creationId xmlns:a16="http://schemas.microsoft.com/office/drawing/2014/main" id="{C7FA7CA5-7B42-DBDF-21C5-E15B2B57A71D}"/>
              </a:ext>
            </a:extLst>
          </p:cNvPr>
          <p:cNvPicPr>
            <a:picLocks noChangeAspect="1"/>
          </p:cNvPicPr>
          <p:nvPr/>
        </p:nvPicPr>
        <p:blipFill>
          <a:blip r:embed="rId7"/>
          <a:stretch>
            <a:fillRect/>
          </a:stretch>
        </p:blipFill>
        <p:spPr>
          <a:xfrm>
            <a:off x="7355282" y="4565223"/>
            <a:ext cx="1232561" cy="693315"/>
          </a:xfrm>
          <a:prstGeom prst="rect">
            <a:avLst/>
          </a:prstGeom>
        </p:spPr>
      </p:pic>
      <p:sp>
        <p:nvSpPr>
          <p:cNvPr id="3" name="四角形: 角を丸くする 2">
            <a:extLst>
              <a:ext uri="{FF2B5EF4-FFF2-40B4-BE49-F238E27FC236}">
                <a16:creationId xmlns:a16="http://schemas.microsoft.com/office/drawing/2014/main" id="{87797594-D203-9838-13E3-661B86A5355C}"/>
              </a:ext>
            </a:extLst>
          </p:cNvPr>
          <p:cNvSpPr/>
          <p:nvPr/>
        </p:nvSpPr>
        <p:spPr>
          <a:xfrm>
            <a:off x="8057581" y="5290544"/>
            <a:ext cx="778885" cy="190826"/>
          </a:xfrm>
          <a:prstGeom prst="round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800" dirty="0">
                <a:solidFill>
                  <a:schemeClr val="tx2"/>
                </a:solidFill>
                <a:latin typeface="ADLaM Display" panose="02010000000000000000" pitchFamily="2" charset="0"/>
                <a:ea typeface="Meiryo UI" panose="020B0604030504040204" pitchFamily="50" charset="-128"/>
                <a:cs typeface="ADLaM Display" panose="02010000000000000000" pitchFamily="2" charset="0"/>
              </a:rPr>
              <a:t>Laboratory</a:t>
            </a:r>
            <a:endParaRPr kumimoji="1" lang="ja-JP" altLang="en-US" sz="800" dirty="0">
              <a:solidFill>
                <a:schemeClr val="tx2"/>
              </a:solidFill>
              <a:latin typeface="ADLaM Display" panose="02010000000000000000" pitchFamily="2" charset="0"/>
              <a:ea typeface="Meiryo UI" panose="020B0604030504040204" pitchFamily="50" charset="-128"/>
              <a:cs typeface="ADLaM Display" panose="02010000000000000000" pitchFamily="2" charset="0"/>
            </a:endParaRPr>
          </a:p>
        </p:txBody>
      </p:sp>
      <p:sp>
        <p:nvSpPr>
          <p:cNvPr id="5" name="タイトル 4">
            <a:extLst>
              <a:ext uri="{FF2B5EF4-FFF2-40B4-BE49-F238E27FC236}">
                <a16:creationId xmlns:a16="http://schemas.microsoft.com/office/drawing/2014/main" id="{C8CE01CF-E9AB-BBB9-923D-D51724C1EF76}"/>
              </a:ext>
            </a:extLst>
          </p:cNvPr>
          <p:cNvSpPr>
            <a:spLocks noGrp="1"/>
          </p:cNvSpPr>
          <p:nvPr>
            <p:ph type="title"/>
          </p:nvPr>
        </p:nvSpPr>
        <p:spPr/>
        <p:txBody>
          <a:bodyPr/>
          <a:lstStyle/>
          <a:p>
            <a:r>
              <a:rPr lang="ja-JP" altLang="en-US" sz="2800" b="0" dirty="0">
                <a:latin typeface="メイリオ" panose="020B0604030504040204" pitchFamily="50" charset="-128"/>
                <a:ea typeface="メイリオ" panose="020B0604030504040204" pitchFamily="50" charset="-128"/>
              </a:rPr>
              <a:t>なぜ</a:t>
            </a:r>
            <a:r>
              <a:rPr lang="en-US" altLang="ja-JP" sz="2800" b="0" dirty="0">
                <a:latin typeface="メイリオ" panose="020B0604030504040204" pitchFamily="50" charset="-128"/>
                <a:ea typeface="メイリオ" panose="020B0604030504040204" pitchFamily="50" charset="-128"/>
              </a:rPr>
              <a:t>DI</a:t>
            </a:r>
            <a:r>
              <a:rPr lang="ja-JP" altLang="en-US" sz="2800" b="0" dirty="0">
                <a:latin typeface="メイリオ" panose="020B0604030504040204" pitchFamily="50" charset="-128"/>
                <a:ea typeface="メイリオ" panose="020B0604030504040204" pitchFamily="50" charset="-128"/>
              </a:rPr>
              <a:t>は必要なのか？</a:t>
            </a:r>
            <a:endParaRPr lang="ja-JP" altLang="en-US" sz="2800" b="0" dirty="0"/>
          </a:p>
        </p:txBody>
      </p:sp>
    </p:spTree>
    <p:extLst>
      <p:ext uri="{BB962C8B-B14F-4D97-AF65-F5344CB8AC3E}">
        <p14:creationId xmlns:p14="http://schemas.microsoft.com/office/powerpoint/2010/main" val="21367908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58145E-5494-4BF1-DD1F-6A1CAF6B3E77}"/>
            </a:ext>
          </a:extLst>
        </p:cNvPr>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B1272153-71E0-B44C-1A3E-A8DA6E296F5D}"/>
              </a:ext>
            </a:extLst>
          </p:cNvPr>
          <p:cNvSpPr>
            <a:spLocks noGrp="1"/>
          </p:cNvSpPr>
          <p:nvPr>
            <p:ph idx="1"/>
          </p:nvPr>
        </p:nvSpPr>
        <p:spPr>
          <a:xfrm>
            <a:off x="2044342" y="1968656"/>
            <a:ext cx="8103316" cy="2920687"/>
          </a:xfrm>
        </p:spPr>
        <p:txBody>
          <a:bodyPr>
            <a:noAutofit/>
          </a:bodyPr>
          <a:lstStyle/>
          <a:p>
            <a:pPr marL="457200" indent="-457200">
              <a:lnSpc>
                <a:spcPct val="150000"/>
              </a:lnSpc>
              <a:buAutoNum type="arabicPeriod"/>
            </a:pPr>
            <a:r>
              <a:rPr kumimoji="1" lang="en-US" altLang="ja-JP" sz="4000" dirty="0"/>
              <a:t>DI</a:t>
            </a:r>
            <a:r>
              <a:rPr kumimoji="1" lang="ja-JP" altLang="en-US" sz="4000" dirty="0"/>
              <a:t>対応機器への移行について</a:t>
            </a:r>
            <a:endParaRPr lang="en-US" altLang="ja-JP" sz="4000" dirty="0"/>
          </a:p>
          <a:p>
            <a:pPr marL="457200" indent="-457200">
              <a:lnSpc>
                <a:spcPct val="150000"/>
              </a:lnSpc>
              <a:buAutoNum type="arabicPeriod"/>
            </a:pPr>
            <a:r>
              <a:rPr kumimoji="1" lang="ja-JP" altLang="en-US" sz="4000" dirty="0"/>
              <a:t>秤量値等の自動記録</a:t>
            </a:r>
            <a:r>
              <a:rPr lang="ja-JP" altLang="en-US" sz="4000" dirty="0"/>
              <a:t>化</a:t>
            </a:r>
            <a:endParaRPr lang="en-US" altLang="ja-JP" sz="4000" dirty="0"/>
          </a:p>
          <a:p>
            <a:pPr marL="457200" indent="-457200">
              <a:lnSpc>
                <a:spcPct val="150000"/>
              </a:lnSpc>
              <a:buAutoNum type="arabicPeriod"/>
            </a:pPr>
            <a:r>
              <a:rPr kumimoji="1" lang="ja-JP" altLang="en-US" sz="4000" dirty="0"/>
              <a:t>ブランクワークシートの管理</a:t>
            </a:r>
          </a:p>
        </p:txBody>
      </p:sp>
      <p:sp>
        <p:nvSpPr>
          <p:cNvPr id="11" name="タイトル 1">
            <a:extLst>
              <a:ext uri="{FF2B5EF4-FFF2-40B4-BE49-F238E27FC236}">
                <a16:creationId xmlns:a16="http://schemas.microsoft.com/office/drawing/2014/main" id="{D43E2222-6DB5-DB34-9EAC-509B131ABEC1}"/>
              </a:ext>
            </a:extLst>
          </p:cNvPr>
          <p:cNvSpPr>
            <a:spLocks noGrp="1"/>
          </p:cNvSpPr>
          <p:nvPr>
            <p:ph type="title"/>
          </p:nvPr>
        </p:nvSpPr>
        <p:spPr>
          <a:xfrm>
            <a:off x="335359" y="91661"/>
            <a:ext cx="11521280" cy="733152"/>
          </a:xfrm>
        </p:spPr>
        <p:txBody>
          <a:bodyPr/>
          <a:lstStyle/>
          <a:p>
            <a:r>
              <a:rPr lang="en-US" altLang="ja-JP" sz="2800" b="0" dirty="0">
                <a:latin typeface="メイリオ"/>
                <a:ea typeface="メイリオ"/>
              </a:rPr>
              <a:t>DI</a:t>
            </a:r>
            <a:r>
              <a:rPr lang="ja-JP" altLang="en-US" sz="2800" b="0" dirty="0">
                <a:latin typeface="メイリオ"/>
                <a:ea typeface="メイリオ"/>
              </a:rPr>
              <a:t>で優先的に対応が要求される事項</a:t>
            </a:r>
            <a:r>
              <a:rPr lang="ja-JP" altLang="en-US" sz="2400" b="0" dirty="0">
                <a:latin typeface="メイリオ"/>
                <a:ea typeface="メイリオ"/>
              </a:rPr>
              <a:t>（令和</a:t>
            </a:r>
            <a:r>
              <a:rPr lang="en-US" altLang="ja-JP" sz="2400" b="0" dirty="0">
                <a:latin typeface="メイリオ"/>
                <a:ea typeface="メイリオ"/>
              </a:rPr>
              <a:t>7</a:t>
            </a:r>
            <a:r>
              <a:rPr lang="ja-JP" altLang="en-US" sz="2400" b="0" dirty="0">
                <a:latin typeface="メイリオ"/>
                <a:ea typeface="メイリオ"/>
              </a:rPr>
              <a:t>年度_第</a:t>
            </a:r>
            <a:r>
              <a:rPr lang="en-US" altLang="ja-JP" sz="2400" b="0" dirty="0">
                <a:latin typeface="メイリオ"/>
                <a:ea typeface="メイリオ"/>
              </a:rPr>
              <a:t>30</a:t>
            </a:r>
            <a:r>
              <a:rPr lang="ja-JP" altLang="en-US" sz="2400" b="0" dirty="0">
                <a:latin typeface="メイリオ"/>
                <a:ea typeface="メイリオ"/>
              </a:rPr>
              <a:t>回GLP研修会)</a:t>
            </a:r>
            <a:endParaRPr lang="ja-JP" altLang="en-US" sz="2400" b="0" dirty="0"/>
          </a:p>
        </p:txBody>
      </p:sp>
    </p:spTree>
    <p:extLst>
      <p:ext uri="{BB962C8B-B14F-4D97-AF65-F5344CB8AC3E}">
        <p14:creationId xmlns:p14="http://schemas.microsoft.com/office/powerpoint/2010/main" val="8422538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A2BE79-CBB5-A54D-E5DA-93E4FA0BF7DF}"/>
            </a:ext>
          </a:extLst>
        </p:cNvPr>
        <p:cNvGrpSpPr/>
        <p:nvPr/>
      </p:nvGrpSpPr>
      <p:grpSpPr>
        <a:xfrm>
          <a:off x="0" y="0"/>
          <a:ext cx="0" cy="0"/>
          <a:chOff x="0" y="0"/>
          <a:chExt cx="0" cy="0"/>
        </a:xfrm>
      </p:grpSpPr>
      <p:sp>
        <p:nvSpPr>
          <p:cNvPr id="6" name="タイトル 1">
            <a:extLst>
              <a:ext uri="{FF2B5EF4-FFF2-40B4-BE49-F238E27FC236}">
                <a16:creationId xmlns:a16="http://schemas.microsoft.com/office/drawing/2014/main" id="{D12A9298-9678-0CA3-48D5-DDE1FAB474C8}"/>
              </a:ext>
            </a:extLst>
          </p:cNvPr>
          <p:cNvSpPr>
            <a:spLocks noGrp="1"/>
          </p:cNvSpPr>
          <p:nvPr>
            <p:ph type="title"/>
          </p:nvPr>
        </p:nvSpPr>
        <p:spPr>
          <a:xfrm>
            <a:off x="335359" y="91660"/>
            <a:ext cx="11521280" cy="733152"/>
          </a:xfrm>
        </p:spPr>
        <p:txBody>
          <a:bodyPr/>
          <a:lstStyle/>
          <a:p>
            <a:pPr marL="12700" indent="-12700"/>
            <a:r>
              <a:rPr kumimoji="1" lang="en-US" altLang="ja-JP" sz="2800" b="0" dirty="0"/>
              <a:t>1.</a:t>
            </a:r>
            <a:r>
              <a:rPr kumimoji="1" lang="ja-JP" altLang="en-US" sz="2800" b="0" dirty="0"/>
              <a:t> </a:t>
            </a:r>
            <a:r>
              <a:rPr kumimoji="1" lang="en-US" altLang="ja-JP" sz="2800" b="0" dirty="0"/>
              <a:t>DI</a:t>
            </a:r>
            <a:r>
              <a:rPr kumimoji="1" lang="ja-JP" altLang="en-US" sz="2800" b="0" dirty="0"/>
              <a:t>対応機器への移行について</a:t>
            </a:r>
            <a:endParaRPr kumimoji="1" lang="ja-JP" altLang="en-US" sz="2400" b="0" dirty="0">
              <a:highlight>
                <a:srgbClr val="FFFF00"/>
              </a:highlight>
            </a:endParaRPr>
          </a:p>
        </p:txBody>
      </p:sp>
      <p:sp>
        <p:nvSpPr>
          <p:cNvPr id="2" name="コンテンツ プレースホルダー 2">
            <a:extLst>
              <a:ext uri="{FF2B5EF4-FFF2-40B4-BE49-F238E27FC236}">
                <a16:creationId xmlns:a16="http://schemas.microsoft.com/office/drawing/2014/main" id="{29DF2131-35EE-509D-9E69-D80218621968}"/>
              </a:ext>
            </a:extLst>
          </p:cNvPr>
          <p:cNvSpPr>
            <a:spLocks noGrp="1"/>
          </p:cNvSpPr>
          <p:nvPr>
            <p:ph idx="1"/>
          </p:nvPr>
        </p:nvSpPr>
        <p:spPr>
          <a:xfrm>
            <a:off x="281608" y="1600065"/>
            <a:ext cx="11628783" cy="3541779"/>
          </a:xfrm>
        </p:spPr>
        <p:txBody>
          <a:bodyPr>
            <a:noAutofit/>
          </a:bodyPr>
          <a:lstStyle/>
          <a:p>
            <a:pPr marL="0" indent="0">
              <a:lnSpc>
                <a:spcPct val="120000"/>
              </a:lnSpc>
              <a:buNone/>
            </a:pPr>
            <a:r>
              <a:rPr lang="ja-JP" altLang="en-US" sz="2400" u="sng" dirty="0">
                <a:latin typeface="Meiryo UI" panose="020B0604030504040204" pitchFamily="50" charset="-128"/>
                <a:ea typeface="Meiryo UI" panose="020B0604030504040204" pitchFamily="50" charset="-128"/>
              </a:rPr>
              <a:t>今後求められる事項：</a:t>
            </a:r>
            <a:endParaRPr lang="en-US" altLang="ja-JP" sz="2400" u="sng" dirty="0">
              <a:latin typeface="Meiryo UI" panose="020B0604030504040204" pitchFamily="50" charset="-128"/>
              <a:ea typeface="Meiryo UI" panose="020B0604030504040204" pitchFamily="50" charset="-128"/>
            </a:endParaRPr>
          </a:p>
          <a:p>
            <a:pPr marL="0" indent="0">
              <a:lnSpc>
                <a:spcPct val="120000"/>
              </a:lnSpc>
              <a:buNone/>
            </a:pPr>
            <a:endParaRPr kumimoji="1" lang="en-US" altLang="ja-JP" sz="1400" dirty="0">
              <a:solidFill>
                <a:srgbClr val="FF0000"/>
              </a:solidFill>
              <a:latin typeface="Meiryo UI" panose="020B0604030504040204" pitchFamily="50" charset="-128"/>
              <a:ea typeface="Meiryo UI" panose="020B0604030504040204" pitchFamily="50" charset="-128"/>
            </a:endParaRPr>
          </a:p>
          <a:p>
            <a:pPr marL="0" indent="0">
              <a:lnSpc>
                <a:spcPct val="120000"/>
              </a:lnSpc>
              <a:buNone/>
            </a:pPr>
            <a:r>
              <a:rPr kumimoji="1" lang="en-US" altLang="ja-JP" sz="2400" dirty="0">
                <a:latin typeface="Meiryo UI" panose="020B0604030504040204" pitchFamily="50" charset="-128"/>
                <a:ea typeface="Meiryo UI" panose="020B0604030504040204" pitchFamily="50" charset="-128"/>
              </a:rPr>
              <a:t>GLP</a:t>
            </a:r>
            <a:r>
              <a:rPr kumimoji="1" lang="ja-JP" altLang="en-US" sz="2400" dirty="0">
                <a:latin typeface="Meiryo UI" panose="020B0604030504040204" pitchFamily="50" charset="-128"/>
                <a:ea typeface="Meiryo UI" panose="020B0604030504040204" pitchFamily="50" charset="-128"/>
              </a:rPr>
              <a:t>環境下で使用される機器若しくはコンピュータシステムのうち，最初に取得されるデータが電子である場合には，</a:t>
            </a:r>
            <a:endParaRPr kumimoji="1" lang="en-US" altLang="ja-JP" sz="2400" dirty="0">
              <a:latin typeface="Meiryo UI" panose="020B0604030504040204" pitchFamily="50" charset="-128"/>
              <a:ea typeface="Meiryo UI" panose="020B0604030504040204" pitchFamily="50" charset="-128"/>
            </a:endParaRPr>
          </a:p>
          <a:p>
            <a:pPr marL="0" indent="0">
              <a:lnSpc>
                <a:spcPct val="120000"/>
              </a:lnSpc>
              <a:buNone/>
            </a:pPr>
            <a:endParaRPr kumimoji="1" lang="en-US" altLang="ja-JP" sz="1400" dirty="0">
              <a:latin typeface="Meiryo UI" panose="020B0604030504040204" pitchFamily="50" charset="-128"/>
              <a:ea typeface="Meiryo UI" panose="020B0604030504040204" pitchFamily="50" charset="-128"/>
            </a:endParaRPr>
          </a:p>
          <a:p>
            <a:pPr lvl="1">
              <a:lnSpc>
                <a:spcPct val="120000"/>
              </a:lnSpc>
              <a:buNone/>
            </a:pPr>
            <a:r>
              <a:rPr kumimoji="1" lang="en-US" altLang="ja-JP" b="0" dirty="0">
                <a:solidFill>
                  <a:srgbClr val="FF0000"/>
                </a:solidFill>
                <a:latin typeface="Meiryo UI" panose="020B0604030504040204" pitchFamily="50" charset="-128"/>
                <a:ea typeface="Meiryo UI" panose="020B0604030504040204" pitchFamily="50" charset="-128"/>
              </a:rPr>
              <a:t>1) </a:t>
            </a:r>
            <a:r>
              <a:rPr kumimoji="1" lang="ja-JP" altLang="en-US" b="0" dirty="0">
                <a:solidFill>
                  <a:srgbClr val="FF0000"/>
                </a:solidFill>
                <a:latin typeface="Meiryo UI" panose="020B0604030504040204" pitchFamily="50" charset="-128"/>
                <a:ea typeface="Meiryo UI" panose="020B0604030504040204" pitchFamily="50" charset="-128"/>
              </a:rPr>
              <a:t>自動的に監査証跡が取得されること</a:t>
            </a:r>
            <a:endParaRPr kumimoji="1" lang="en-US" altLang="ja-JP" b="0" dirty="0">
              <a:solidFill>
                <a:srgbClr val="FF0000"/>
              </a:solidFill>
              <a:latin typeface="Meiryo UI" panose="020B0604030504040204" pitchFamily="50" charset="-128"/>
              <a:ea typeface="Meiryo UI" panose="020B0604030504040204" pitchFamily="50" charset="-128"/>
            </a:endParaRPr>
          </a:p>
          <a:p>
            <a:pPr>
              <a:lnSpc>
                <a:spcPct val="120000"/>
              </a:lnSpc>
            </a:pPr>
            <a:endParaRPr kumimoji="1" lang="en-US" altLang="ja-JP" sz="800" dirty="0">
              <a:solidFill>
                <a:srgbClr val="FF0000"/>
              </a:solidFill>
              <a:latin typeface="Meiryo UI" panose="020B0604030504040204" pitchFamily="50" charset="-128"/>
              <a:ea typeface="Meiryo UI" panose="020B0604030504040204" pitchFamily="50" charset="-128"/>
            </a:endParaRPr>
          </a:p>
          <a:p>
            <a:pPr marL="0" indent="0">
              <a:lnSpc>
                <a:spcPct val="120000"/>
              </a:lnSpc>
              <a:buNone/>
            </a:pPr>
            <a:r>
              <a:rPr kumimoji="1" lang="en-US" altLang="ja-JP" sz="2400" dirty="0">
                <a:solidFill>
                  <a:srgbClr val="FF0000"/>
                </a:solidFill>
                <a:latin typeface="Meiryo UI" panose="020B0604030504040204" pitchFamily="50" charset="-128"/>
                <a:ea typeface="Meiryo UI" panose="020B0604030504040204" pitchFamily="50" charset="-128"/>
              </a:rPr>
              <a:t>2) </a:t>
            </a:r>
            <a:r>
              <a:rPr kumimoji="1" lang="ja-JP" altLang="en-US" sz="2400" dirty="0">
                <a:solidFill>
                  <a:srgbClr val="FF0000"/>
                </a:solidFill>
                <a:latin typeface="Meiryo UI" panose="020B0604030504040204" pitchFamily="50" charset="-128"/>
                <a:ea typeface="Meiryo UI" panose="020B0604030504040204" pitchFamily="50" charset="-128"/>
              </a:rPr>
              <a:t>データは紙に定義変更することなく電子的に保存すること（すなわち動的→静的への定義</a:t>
            </a:r>
            <a:endParaRPr kumimoji="1" lang="en-US" altLang="ja-JP" sz="2400" dirty="0">
              <a:solidFill>
                <a:srgbClr val="FF0000"/>
              </a:solidFill>
              <a:latin typeface="Meiryo UI" panose="020B0604030504040204" pitchFamily="50" charset="-128"/>
              <a:ea typeface="Meiryo UI" panose="020B0604030504040204" pitchFamily="50" charset="-128"/>
            </a:endParaRPr>
          </a:p>
          <a:p>
            <a:pPr marL="0" indent="0">
              <a:lnSpc>
                <a:spcPct val="120000"/>
              </a:lnSpc>
              <a:buNone/>
            </a:pPr>
            <a:r>
              <a:rPr kumimoji="1" lang="en-US" altLang="ja-JP" sz="2400" dirty="0">
                <a:solidFill>
                  <a:srgbClr val="FF0000"/>
                </a:solidFill>
                <a:latin typeface="Meiryo UI" panose="020B0604030504040204" pitchFamily="50" charset="-128"/>
                <a:ea typeface="Meiryo UI" panose="020B0604030504040204" pitchFamily="50" charset="-128"/>
              </a:rPr>
              <a:t>    </a:t>
            </a:r>
            <a:r>
              <a:rPr kumimoji="1" lang="ja-JP" altLang="en-US" sz="2400" dirty="0">
                <a:solidFill>
                  <a:srgbClr val="FF0000"/>
                </a:solidFill>
                <a:latin typeface="Meiryo UI" panose="020B0604030504040204" pitchFamily="50" charset="-128"/>
                <a:ea typeface="Meiryo UI" panose="020B0604030504040204" pitchFamily="50" charset="-128"/>
              </a:rPr>
              <a:t>変更をしないこと）</a:t>
            </a:r>
          </a:p>
        </p:txBody>
      </p:sp>
    </p:spTree>
    <p:extLst>
      <p:ext uri="{BB962C8B-B14F-4D97-AF65-F5344CB8AC3E}">
        <p14:creationId xmlns:p14="http://schemas.microsoft.com/office/powerpoint/2010/main" val="20818225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410C9E-E594-57FD-CC7F-92623157A314}"/>
            </a:ext>
          </a:extLst>
        </p:cNvPr>
        <p:cNvGrpSpPr/>
        <p:nvPr/>
      </p:nvGrpSpPr>
      <p:grpSpPr>
        <a:xfrm>
          <a:off x="0" y="0"/>
          <a:ext cx="0" cy="0"/>
          <a:chOff x="0" y="0"/>
          <a:chExt cx="0" cy="0"/>
        </a:xfrm>
      </p:grpSpPr>
      <p:sp>
        <p:nvSpPr>
          <p:cNvPr id="6" name="タイトル 1">
            <a:extLst>
              <a:ext uri="{FF2B5EF4-FFF2-40B4-BE49-F238E27FC236}">
                <a16:creationId xmlns:a16="http://schemas.microsoft.com/office/drawing/2014/main" id="{4E5FF8F0-57DE-D2B1-9A6E-36F02E54687F}"/>
              </a:ext>
            </a:extLst>
          </p:cNvPr>
          <p:cNvSpPr>
            <a:spLocks noGrp="1"/>
          </p:cNvSpPr>
          <p:nvPr>
            <p:ph type="title"/>
          </p:nvPr>
        </p:nvSpPr>
        <p:spPr>
          <a:xfrm>
            <a:off x="335360" y="91661"/>
            <a:ext cx="11521280" cy="733152"/>
          </a:xfrm>
        </p:spPr>
        <p:txBody>
          <a:bodyPr/>
          <a:lstStyle/>
          <a:p>
            <a:pPr marL="12700" indent="-12700"/>
            <a:r>
              <a:rPr kumimoji="1" lang="en-US" altLang="ja-JP" sz="2800" b="0" dirty="0"/>
              <a:t>1.</a:t>
            </a:r>
            <a:r>
              <a:rPr kumimoji="1" lang="ja-JP" altLang="en-US" sz="2800" b="0" dirty="0"/>
              <a:t> </a:t>
            </a:r>
            <a:r>
              <a:rPr kumimoji="1" lang="en-US" altLang="ja-JP" sz="2800" b="0" dirty="0"/>
              <a:t>DI</a:t>
            </a:r>
            <a:r>
              <a:rPr kumimoji="1" lang="ja-JP" altLang="en-US" sz="2800" b="0" dirty="0"/>
              <a:t>対応機器への移行について</a:t>
            </a:r>
            <a:endParaRPr kumimoji="1" lang="ja-JP" altLang="en-US" sz="2400" b="0" dirty="0">
              <a:highlight>
                <a:srgbClr val="FFFF00"/>
              </a:highlight>
            </a:endParaRPr>
          </a:p>
        </p:txBody>
      </p:sp>
      <p:sp>
        <p:nvSpPr>
          <p:cNvPr id="9" name="テキスト ボックス 8">
            <a:extLst>
              <a:ext uri="{FF2B5EF4-FFF2-40B4-BE49-F238E27FC236}">
                <a16:creationId xmlns:a16="http://schemas.microsoft.com/office/drawing/2014/main" id="{FC813E3C-2062-BD0C-44F5-85661E6FB1AB}"/>
              </a:ext>
            </a:extLst>
          </p:cNvPr>
          <p:cNvSpPr txBox="1"/>
          <p:nvPr/>
        </p:nvSpPr>
        <p:spPr>
          <a:xfrm>
            <a:off x="273745" y="1398103"/>
            <a:ext cx="11644510" cy="4708981"/>
          </a:xfrm>
          <a:prstGeom prst="rect">
            <a:avLst/>
          </a:prstGeom>
          <a:noFill/>
        </p:spPr>
        <p:txBody>
          <a:bodyPr wrap="square">
            <a:spAutoFit/>
          </a:bodyPr>
          <a:lstStyle/>
          <a:p>
            <a:r>
              <a:rPr lang="en-US" altLang="ja-JP" sz="2400" dirty="0">
                <a:latin typeface="メイリオ" panose="020B0604030504040204" pitchFamily="50" charset="-128"/>
                <a:ea typeface="メイリオ" panose="020B0604030504040204" pitchFamily="50" charset="-128"/>
              </a:rPr>
              <a:t>DI</a:t>
            </a:r>
            <a:r>
              <a:rPr lang="ja-JP" altLang="en-US" sz="2400" dirty="0">
                <a:latin typeface="メイリオ" panose="020B0604030504040204" pitchFamily="50" charset="-128"/>
                <a:ea typeface="メイリオ" panose="020B0604030504040204" pitchFamily="50" charset="-128"/>
              </a:rPr>
              <a:t>対応が困難な場合の措置</a:t>
            </a:r>
            <a:endParaRPr lang="en-US" altLang="ja-JP" sz="2400" dirty="0">
              <a:latin typeface="メイリオ" panose="020B0604030504040204" pitchFamily="50" charset="-128"/>
              <a:ea typeface="メイリオ" panose="020B0604030504040204" pitchFamily="50" charset="-128"/>
            </a:endParaRPr>
          </a:p>
          <a:p>
            <a:endParaRPr lang="en-US" altLang="ja-JP" sz="1200" dirty="0">
              <a:latin typeface="メイリオ" panose="020B0604030504040204" pitchFamily="50" charset="-128"/>
              <a:ea typeface="メイリオ" panose="020B0604030504040204" pitchFamily="50" charset="-128"/>
            </a:endParaRPr>
          </a:p>
          <a:p>
            <a:r>
              <a:rPr lang="ja-JP" altLang="en-US" sz="2000" dirty="0">
                <a:latin typeface="メイリオ" panose="020B0604030504040204" pitchFamily="50" charset="-128"/>
                <a:ea typeface="メイリオ" panose="020B0604030504040204" pitchFamily="50" charset="-128"/>
              </a:rPr>
              <a:t>リスク評価の結果，特定されたリスクが測定機器等に付属する機能では解消できない場合には，その</a:t>
            </a:r>
            <a:r>
              <a:rPr lang="ja-JP" altLang="en-US" sz="2000" dirty="0">
                <a:solidFill>
                  <a:schemeClr val="accent1"/>
                </a:solidFill>
                <a:latin typeface="メイリオ" panose="020B0604030504040204" pitchFamily="50" charset="-128"/>
                <a:ea typeface="メイリオ" panose="020B0604030504040204" pitchFamily="50" charset="-128"/>
              </a:rPr>
              <a:t>リスクの程度やデータの重要度に応じて</a:t>
            </a:r>
            <a:r>
              <a:rPr lang="ja-JP" altLang="en-US" sz="2000" dirty="0">
                <a:latin typeface="メイリオ" panose="020B0604030504040204" pitchFamily="50" charset="-128"/>
                <a:ea typeface="メイリオ" panose="020B0604030504040204" pitchFamily="50" charset="-128"/>
              </a:rPr>
              <a:t>，何らかの措置が必要である。以下に，その措置の一例を示す。</a:t>
            </a:r>
            <a:endParaRPr lang="en-US" altLang="ja-JP" sz="2000" dirty="0">
              <a:latin typeface="メイリオ" panose="020B0604030504040204" pitchFamily="50" charset="-128"/>
              <a:ea typeface="メイリオ" panose="020B0604030504040204" pitchFamily="50" charset="-128"/>
            </a:endParaRPr>
          </a:p>
          <a:p>
            <a:endParaRPr lang="en-US" altLang="ja-JP" sz="1600" dirty="0">
              <a:latin typeface="メイリオ" panose="020B0604030504040204" pitchFamily="50" charset="-128"/>
              <a:ea typeface="メイリオ" panose="020B0604030504040204" pitchFamily="50" charset="-128"/>
            </a:endParaRPr>
          </a:p>
          <a:p>
            <a:r>
              <a:rPr lang="ja-JP" altLang="en-US" sz="2000" dirty="0">
                <a:solidFill>
                  <a:srgbClr val="FF0000"/>
                </a:solidFill>
                <a:latin typeface="メイリオ" panose="020B0604030504040204" pitchFamily="50" charset="-128"/>
                <a:ea typeface="メイリオ" panose="020B0604030504040204" pitchFamily="50" charset="-128"/>
              </a:rPr>
              <a:t>生データを打ち出した紙でしか残せない場合</a:t>
            </a:r>
            <a:endParaRPr lang="en-US" altLang="ja-JP" sz="2000" dirty="0">
              <a:solidFill>
                <a:srgbClr val="FF0000"/>
              </a:solidFill>
              <a:latin typeface="メイリオ" panose="020B0604030504040204" pitchFamily="50" charset="-128"/>
              <a:ea typeface="メイリオ" panose="020B0604030504040204" pitchFamily="50" charset="-128"/>
            </a:endParaRPr>
          </a:p>
          <a:p>
            <a:endParaRPr lang="ja-JP" altLang="en-US" sz="800" dirty="0">
              <a:solidFill>
                <a:srgbClr val="FF0000"/>
              </a:solidFill>
              <a:latin typeface="メイリオ" panose="020B0604030504040204" pitchFamily="50" charset="-128"/>
              <a:ea typeface="メイリオ" panose="020B0604030504040204" pitchFamily="50" charset="-128"/>
            </a:endParaRPr>
          </a:p>
          <a:p>
            <a:r>
              <a:rPr lang="ja-JP" altLang="en-US" sz="2000" dirty="0">
                <a:latin typeface="メイリオ" panose="020B0604030504040204" pitchFamily="50" charset="-128"/>
                <a:ea typeface="メイリオ" panose="020B0604030504040204" pitchFamily="50" charset="-128"/>
              </a:rPr>
              <a:t>生データ取得時は作業者を</a:t>
            </a:r>
            <a:r>
              <a:rPr lang="en-US" altLang="ja-JP" sz="2000" dirty="0">
                <a:latin typeface="メイリオ" panose="020B0604030504040204" pitchFamily="50" charset="-128"/>
                <a:ea typeface="メイリオ" panose="020B0604030504040204" pitchFamily="50" charset="-128"/>
              </a:rPr>
              <a:t>1</a:t>
            </a:r>
            <a:r>
              <a:rPr lang="ja-JP" altLang="en-US" sz="2000" dirty="0">
                <a:latin typeface="メイリオ" panose="020B0604030504040204" pitchFamily="50" charset="-128"/>
                <a:ea typeface="メイリオ" panose="020B0604030504040204" pitchFamily="50" charset="-128"/>
              </a:rPr>
              <a:t>人にせず，必ず</a:t>
            </a:r>
            <a:r>
              <a:rPr lang="en-US" altLang="ja-JP" sz="2000" dirty="0">
                <a:latin typeface="メイリオ" panose="020B0604030504040204" pitchFamily="50" charset="-128"/>
                <a:ea typeface="メイリオ" panose="020B0604030504040204" pitchFamily="50" charset="-128"/>
              </a:rPr>
              <a:t>2</a:t>
            </a:r>
            <a:r>
              <a:rPr lang="ja-JP" altLang="en-US" sz="2000" dirty="0">
                <a:latin typeface="メイリオ" panose="020B0604030504040204" pitchFamily="50" charset="-128"/>
                <a:ea typeface="メイリオ" panose="020B0604030504040204" pitchFamily="50" charset="-128"/>
              </a:rPr>
              <a:t>名以上の体制にするとともに，生データに当該２名の署名を残す。</a:t>
            </a:r>
            <a:endParaRPr lang="en-US" altLang="ja-JP" sz="2000" dirty="0">
              <a:latin typeface="メイリオ" panose="020B0604030504040204" pitchFamily="50" charset="-128"/>
              <a:ea typeface="メイリオ" panose="020B0604030504040204" pitchFamily="50" charset="-128"/>
            </a:endParaRPr>
          </a:p>
          <a:p>
            <a:endParaRPr lang="ja-JP" altLang="en-US" sz="1200" dirty="0">
              <a:latin typeface="メイリオ" panose="020B0604030504040204" pitchFamily="50" charset="-128"/>
              <a:ea typeface="メイリオ" panose="020B0604030504040204" pitchFamily="50" charset="-128"/>
            </a:endParaRPr>
          </a:p>
          <a:p>
            <a:r>
              <a:rPr lang="ja-JP" altLang="en-US" sz="2000" dirty="0">
                <a:solidFill>
                  <a:srgbClr val="FF0000"/>
                </a:solidFill>
                <a:latin typeface="メイリオ" panose="020B0604030504040204" pitchFamily="50" charset="-128"/>
                <a:ea typeface="メイリオ" panose="020B0604030504040204" pitchFamily="50" charset="-128"/>
              </a:rPr>
              <a:t>生データを電子ファイルとして残せるが，監査証跡がない場合</a:t>
            </a:r>
            <a:endParaRPr lang="en-US" altLang="ja-JP" sz="2000" dirty="0">
              <a:solidFill>
                <a:srgbClr val="FF0000"/>
              </a:solidFill>
              <a:latin typeface="メイリオ" panose="020B0604030504040204" pitchFamily="50" charset="-128"/>
              <a:ea typeface="メイリオ" panose="020B0604030504040204" pitchFamily="50" charset="-128"/>
            </a:endParaRPr>
          </a:p>
          <a:p>
            <a:endParaRPr lang="ja-JP" altLang="en-US" sz="800" dirty="0">
              <a:solidFill>
                <a:srgbClr val="FF0000"/>
              </a:solidFill>
              <a:latin typeface="メイリオ" panose="020B0604030504040204" pitchFamily="50" charset="-128"/>
              <a:ea typeface="メイリオ" panose="020B0604030504040204" pitchFamily="50" charset="-128"/>
            </a:endParaRPr>
          </a:p>
          <a:p>
            <a:pPr marL="342900" indent="-342900">
              <a:buFont typeface="Wingdings" panose="05000000000000000000" pitchFamily="2" charset="2"/>
              <a:buChar char="l"/>
            </a:pPr>
            <a:r>
              <a:rPr lang="ja-JP" altLang="en-US" sz="2000" dirty="0">
                <a:latin typeface="メイリオ" panose="020B0604030504040204" pitchFamily="50" charset="-128"/>
                <a:ea typeface="メイリオ" panose="020B0604030504040204" pitchFamily="50" charset="-128"/>
              </a:rPr>
              <a:t>厳重なアクセス制限を付与する。</a:t>
            </a:r>
          </a:p>
          <a:p>
            <a:pPr marL="342900" indent="-342900">
              <a:buFont typeface="Wingdings" panose="05000000000000000000" pitchFamily="2" charset="2"/>
              <a:buChar char="l"/>
            </a:pPr>
            <a:r>
              <a:rPr lang="ja-JP" altLang="en-US" sz="2000" dirty="0">
                <a:latin typeface="メイリオ" panose="020B0604030504040204" pitchFamily="50" charset="-128"/>
                <a:ea typeface="メイリオ" panose="020B0604030504040204" pitchFamily="50" charset="-128"/>
              </a:rPr>
              <a:t>生データの</a:t>
            </a:r>
            <a:r>
              <a:rPr lang="en-US" altLang="ja-JP" sz="2000" dirty="0">
                <a:latin typeface="メイリオ" panose="020B0604030504040204" pitchFamily="50" charset="-128"/>
                <a:ea typeface="メイリオ" panose="020B0604030504040204" pitchFamily="50" charset="-128"/>
              </a:rPr>
              <a:t>『</a:t>
            </a:r>
            <a:r>
              <a:rPr lang="ja-JP" altLang="en-US" sz="2000" dirty="0">
                <a:latin typeface="メイリオ" panose="020B0604030504040204" pitchFamily="50" charset="-128"/>
                <a:ea typeface="メイリオ" panose="020B0604030504040204" pitchFamily="50" charset="-128"/>
              </a:rPr>
              <a:t>削除</a:t>
            </a:r>
            <a:r>
              <a:rPr lang="en-US" altLang="ja-JP" sz="2000" dirty="0">
                <a:latin typeface="メイリオ" panose="020B0604030504040204" pitchFamily="50" charset="-128"/>
                <a:ea typeface="メイリオ" panose="020B0604030504040204" pitchFamily="50" charset="-128"/>
              </a:rPr>
              <a:t>』</a:t>
            </a:r>
            <a:r>
              <a:rPr lang="ja-JP" altLang="en-US" sz="2000" dirty="0">
                <a:latin typeface="メイリオ" panose="020B0604030504040204" pitchFamily="50" charset="-128"/>
                <a:ea typeface="メイリオ" panose="020B0604030504040204" pitchFamily="50" charset="-128"/>
              </a:rPr>
              <a:t>や</a:t>
            </a:r>
            <a:r>
              <a:rPr lang="en-US" altLang="ja-JP" sz="2000" dirty="0">
                <a:latin typeface="メイリオ" panose="020B0604030504040204" pitchFamily="50" charset="-128"/>
                <a:ea typeface="メイリオ" panose="020B0604030504040204" pitchFamily="50" charset="-128"/>
              </a:rPr>
              <a:t>『</a:t>
            </a:r>
            <a:r>
              <a:rPr lang="ja-JP" altLang="en-US" sz="2000" dirty="0">
                <a:latin typeface="メイリオ" panose="020B0604030504040204" pitchFamily="50" charset="-128"/>
                <a:ea typeface="メイリオ" panose="020B0604030504040204" pitchFamily="50" charset="-128"/>
              </a:rPr>
              <a:t>修正</a:t>
            </a:r>
            <a:r>
              <a:rPr lang="en-US" altLang="ja-JP" sz="2000" dirty="0">
                <a:latin typeface="メイリオ" panose="020B0604030504040204" pitchFamily="50" charset="-128"/>
                <a:ea typeface="メイリオ" panose="020B0604030504040204" pitchFamily="50" charset="-128"/>
              </a:rPr>
              <a:t>』</a:t>
            </a:r>
            <a:r>
              <a:rPr lang="ja-JP" altLang="en-US" sz="2000" dirty="0">
                <a:latin typeface="メイリオ" panose="020B0604030504040204" pitchFamily="50" charset="-128"/>
                <a:ea typeface="メイリオ" panose="020B0604030504040204" pitchFamily="50" charset="-128"/>
              </a:rPr>
              <a:t>を容易にできない設定にする。</a:t>
            </a:r>
          </a:p>
          <a:p>
            <a:pPr marL="342900" indent="-342900">
              <a:buFont typeface="Wingdings" panose="05000000000000000000" pitchFamily="2" charset="2"/>
              <a:buChar char="l"/>
            </a:pPr>
            <a:r>
              <a:rPr lang="ja-JP" altLang="en-US" sz="2000" dirty="0">
                <a:latin typeface="メイリオ" panose="020B0604030504040204" pitchFamily="50" charset="-128"/>
                <a:ea typeface="メイリオ" panose="020B0604030504040204" pitchFamily="50" charset="-128"/>
              </a:rPr>
              <a:t>データ取得時</a:t>
            </a:r>
            <a:r>
              <a:rPr lang="en-US" altLang="ja-JP" sz="2000" dirty="0">
                <a:latin typeface="メイリオ" panose="020B0604030504040204" pitchFamily="50" charset="-128"/>
                <a:ea typeface="メイリオ" panose="020B0604030504040204" pitchFamily="50" charset="-128"/>
              </a:rPr>
              <a:t>/</a:t>
            </a:r>
            <a:r>
              <a:rPr lang="ja-JP" altLang="en-US" sz="2000" dirty="0">
                <a:latin typeface="メイリオ" panose="020B0604030504040204" pitchFamily="50" charset="-128"/>
                <a:ea typeface="メイリオ" panose="020B0604030504040204" pitchFamily="50" charset="-128"/>
              </a:rPr>
              <a:t>確定時に，使用者，操作開始時刻，操作終了時刻，データの容量，保存日時等を記録し，これを保存する。</a:t>
            </a:r>
            <a:endParaRPr lang="en-US" altLang="ja-JP" sz="20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6192955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2C732296-070F-EF01-E6A0-D91BDD40067D}"/>
              </a:ext>
            </a:extLst>
          </p:cNvPr>
          <p:cNvSpPr>
            <a:spLocks noGrp="1"/>
          </p:cNvSpPr>
          <p:nvPr>
            <p:ph idx="1"/>
          </p:nvPr>
        </p:nvSpPr>
        <p:spPr>
          <a:xfrm>
            <a:off x="396280" y="1138797"/>
            <a:ext cx="11399440" cy="5369579"/>
          </a:xfrm>
        </p:spPr>
        <p:txBody>
          <a:bodyPr vert="horz" lIns="91440" tIns="45720" rIns="91440" bIns="45720" rtlCol="0" anchor="t">
            <a:normAutofit lnSpcReduction="10000"/>
          </a:bodyPr>
          <a:lstStyle/>
          <a:p>
            <a:pPr>
              <a:lnSpc>
                <a:spcPct val="113999"/>
              </a:lnSpc>
            </a:pPr>
            <a:r>
              <a:rPr lang="ja-JP" dirty="0">
                <a:latin typeface="メイリオ"/>
                <a:ea typeface="メイリオ"/>
              </a:rPr>
              <a:t>本資料は</a:t>
            </a:r>
            <a:r>
              <a:rPr lang="ja-JP" altLang="en-US" dirty="0">
                <a:latin typeface="メイリオ"/>
                <a:ea typeface="メイリオ"/>
              </a:rPr>
              <a:t>，</a:t>
            </a:r>
            <a:r>
              <a:rPr lang="en-US" altLang="ja-JP" dirty="0">
                <a:latin typeface="メイリオ"/>
                <a:ea typeface="メイリオ"/>
              </a:rPr>
              <a:t>GLP</a:t>
            </a:r>
            <a:r>
              <a:rPr lang="ja-JP" dirty="0">
                <a:latin typeface="メイリオ"/>
                <a:ea typeface="メイリオ"/>
              </a:rPr>
              <a:t>におけるデータインテグリティへの取り組みを経営層の皆様にご理解いただくため</a:t>
            </a:r>
            <a:r>
              <a:rPr lang="ja-JP" altLang="en-US" dirty="0">
                <a:latin typeface="メイリオ"/>
                <a:ea typeface="メイリオ"/>
              </a:rPr>
              <a:t>に</a:t>
            </a:r>
            <a:r>
              <a:rPr lang="ja-JP" dirty="0">
                <a:latin typeface="メイリオ"/>
                <a:ea typeface="メイリオ"/>
              </a:rPr>
              <a:t>作成したものです。</a:t>
            </a:r>
            <a:r>
              <a:rPr lang="ja-JP" altLang="en-US" dirty="0">
                <a:latin typeface="Meiryo"/>
                <a:ea typeface="Meiryo"/>
              </a:rPr>
              <a:t>本資料の構成や内容はあくまで一例であり，ご自身の施設の実態や体制に合わせて，適宜ご修正・ご採択いただくことを想定しています。</a:t>
            </a:r>
          </a:p>
          <a:p>
            <a:pPr>
              <a:lnSpc>
                <a:spcPct val="113999"/>
              </a:lnSpc>
            </a:pPr>
            <a:endParaRPr lang="en-US" altLang="ja-JP" sz="900" dirty="0"/>
          </a:p>
          <a:p>
            <a:pPr>
              <a:lnSpc>
                <a:spcPct val="113999"/>
              </a:lnSpc>
            </a:pPr>
            <a:r>
              <a:rPr lang="en-US" altLang="ja-JP" dirty="0">
                <a:latin typeface="メイリオ"/>
                <a:ea typeface="メイリオ"/>
              </a:rPr>
              <a:t>GMP</a:t>
            </a:r>
            <a:r>
              <a:rPr lang="ja-JP" dirty="0">
                <a:latin typeface="メイリオ"/>
                <a:ea typeface="メイリオ"/>
              </a:rPr>
              <a:t>を対象としたデータインテグリティ・ガイダンスでは経営者の積極的な関与が明確に規定されていますが</a:t>
            </a:r>
            <a:r>
              <a:rPr lang="ja-JP" altLang="en-US" dirty="0">
                <a:latin typeface="メイリオ"/>
                <a:ea typeface="メイリオ"/>
              </a:rPr>
              <a:t>，</a:t>
            </a:r>
            <a:r>
              <a:rPr lang="en-US" altLang="ja-JP" dirty="0">
                <a:latin typeface="メイリオ"/>
                <a:ea typeface="メイリオ"/>
              </a:rPr>
              <a:t>OECD No.22 Advisory Document of the Working Party on Good Laboratory Practice on GLP Data Integrity </a:t>
            </a:r>
            <a:r>
              <a:rPr lang="ja-JP" altLang="en-US" dirty="0">
                <a:latin typeface="メイリオ"/>
                <a:ea typeface="メイリオ"/>
              </a:rPr>
              <a:t>（</a:t>
            </a:r>
            <a:r>
              <a:rPr lang="en-US" altLang="ja-JP" dirty="0">
                <a:latin typeface="メイリオ"/>
                <a:ea typeface="メイリオ"/>
              </a:rPr>
              <a:t>OECD GLP No.22</a:t>
            </a:r>
            <a:r>
              <a:rPr lang="ja-JP" altLang="en-US" dirty="0">
                <a:latin typeface="メイリオ"/>
                <a:ea typeface="メイリオ"/>
              </a:rPr>
              <a:t>）</a:t>
            </a:r>
            <a:r>
              <a:rPr lang="ja-JP" dirty="0">
                <a:latin typeface="メイリオ"/>
                <a:ea typeface="メイリオ"/>
              </a:rPr>
              <a:t>には</a:t>
            </a:r>
            <a:r>
              <a:rPr lang="ja-JP" altLang="en-US" dirty="0">
                <a:latin typeface="メイリオ"/>
                <a:ea typeface="メイリオ"/>
              </a:rPr>
              <a:t>，</a:t>
            </a:r>
            <a:r>
              <a:rPr lang="ja-JP" dirty="0">
                <a:latin typeface="メイリオ"/>
                <a:ea typeface="メイリオ"/>
              </a:rPr>
              <a:t>経営者層への直接的な言及はありません。</a:t>
            </a:r>
            <a:r>
              <a:rPr lang="ja-JP" dirty="0"/>
              <a:t>しかしながら</a:t>
            </a:r>
            <a:r>
              <a:rPr lang="ja-JP" altLang="en-US" dirty="0"/>
              <a:t>，</a:t>
            </a:r>
            <a:r>
              <a:rPr lang="ja-JP" dirty="0"/>
              <a:t>データインテグリティを確保するための「人員」「機器・施設」「予算・費用」といった三要素は</a:t>
            </a:r>
            <a:r>
              <a:rPr lang="ja-JP" altLang="en-US" dirty="0"/>
              <a:t>，</a:t>
            </a:r>
            <a:r>
              <a:rPr lang="ja-JP" dirty="0"/>
              <a:t>最終的に経営判断と資源配分に依存するため</a:t>
            </a:r>
            <a:r>
              <a:rPr lang="ja-JP" altLang="en-US" dirty="0"/>
              <a:t>，</a:t>
            </a:r>
            <a:r>
              <a:rPr lang="ja-JP" dirty="0"/>
              <a:t>経営層の理解と支援は極めて重要です。</a:t>
            </a:r>
          </a:p>
          <a:p>
            <a:pPr>
              <a:lnSpc>
                <a:spcPct val="113999"/>
              </a:lnSpc>
            </a:pPr>
            <a:endParaRPr lang="ja-JP" sz="900" dirty="0"/>
          </a:p>
          <a:p>
            <a:pPr>
              <a:lnSpc>
                <a:spcPct val="113999"/>
              </a:lnSpc>
            </a:pPr>
            <a:r>
              <a:rPr lang="en-US" altLang="ja-JP" dirty="0">
                <a:latin typeface="メイリオ"/>
                <a:ea typeface="メイリオ"/>
              </a:rPr>
              <a:t>GLP</a:t>
            </a:r>
            <a:r>
              <a:rPr lang="ja-JP" dirty="0">
                <a:latin typeface="メイリオ"/>
                <a:ea typeface="メイリオ"/>
              </a:rPr>
              <a:t>施設では</a:t>
            </a:r>
            <a:r>
              <a:rPr lang="ja-JP" altLang="en-US" dirty="0">
                <a:latin typeface="メイリオ"/>
                <a:ea typeface="メイリオ"/>
              </a:rPr>
              <a:t>，</a:t>
            </a:r>
            <a:r>
              <a:rPr lang="ja-JP" dirty="0">
                <a:latin typeface="メイリオ"/>
                <a:ea typeface="メイリオ"/>
              </a:rPr>
              <a:t>試験責任者や運営管理者など</a:t>
            </a:r>
            <a:r>
              <a:rPr lang="en-US" altLang="ja-JP" dirty="0">
                <a:latin typeface="メイリオ"/>
                <a:ea typeface="メイリオ"/>
              </a:rPr>
              <a:t>“GLP</a:t>
            </a:r>
            <a:r>
              <a:rPr lang="ja-JP" dirty="0">
                <a:latin typeface="メイリオ"/>
                <a:ea typeface="メイリオ"/>
              </a:rPr>
              <a:t>組織のトップ</a:t>
            </a:r>
            <a:r>
              <a:rPr lang="en-US" altLang="ja-JP" dirty="0">
                <a:latin typeface="メイリオ"/>
                <a:ea typeface="メイリオ"/>
              </a:rPr>
              <a:t>”</a:t>
            </a:r>
            <a:r>
              <a:rPr lang="ja-JP" dirty="0">
                <a:latin typeface="メイリオ"/>
                <a:ea typeface="メイリオ"/>
              </a:rPr>
              <a:t>が企業経営層と一致しない場合が多く</a:t>
            </a:r>
            <a:r>
              <a:rPr lang="ja-JP" altLang="en-US" dirty="0">
                <a:latin typeface="メイリオ"/>
                <a:ea typeface="メイリオ"/>
              </a:rPr>
              <a:t>，</a:t>
            </a:r>
            <a:r>
              <a:rPr lang="ja-JP" dirty="0">
                <a:latin typeface="メイリオ"/>
                <a:ea typeface="メイリオ"/>
              </a:rPr>
              <a:t>ガバナンスの規模や責任範囲も施設ごとに異なります。本資料では</a:t>
            </a:r>
            <a:r>
              <a:rPr lang="ja-JP" altLang="en-US" dirty="0">
                <a:latin typeface="メイリオ"/>
                <a:ea typeface="メイリオ"/>
              </a:rPr>
              <a:t>，</a:t>
            </a:r>
            <a:r>
              <a:rPr lang="ja-JP" dirty="0">
                <a:latin typeface="メイリオ"/>
                <a:ea typeface="メイリオ"/>
              </a:rPr>
              <a:t>そうした構造の違いを踏まえ</a:t>
            </a:r>
            <a:r>
              <a:rPr lang="ja-JP" altLang="en-US" dirty="0">
                <a:latin typeface="メイリオ"/>
                <a:ea typeface="メイリオ"/>
              </a:rPr>
              <a:t>，</a:t>
            </a:r>
            <a:r>
              <a:rPr lang="ja-JP" dirty="0">
                <a:latin typeface="メイリオ"/>
                <a:ea typeface="メイリオ"/>
              </a:rPr>
              <a:t>代表的な三つの</a:t>
            </a:r>
            <a:r>
              <a:rPr lang="en-US" altLang="ja-JP" dirty="0">
                <a:latin typeface="メイリオ"/>
                <a:ea typeface="メイリオ"/>
              </a:rPr>
              <a:t>GLP</a:t>
            </a:r>
            <a:r>
              <a:rPr lang="ja-JP" dirty="0">
                <a:latin typeface="メイリオ"/>
                <a:ea typeface="メイリオ"/>
              </a:rPr>
              <a:t>組織体制をスライド</a:t>
            </a:r>
            <a:r>
              <a:rPr lang="en-US" altLang="ja-JP" dirty="0">
                <a:latin typeface="メイリオ"/>
                <a:ea typeface="メイリオ"/>
              </a:rPr>
              <a:t>7</a:t>
            </a:r>
            <a:r>
              <a:rPr lang="ja-JP" dirty="0">
                <a:latin typeface="メイリオ"/>
                <a:ea typeface="メイリオ"/>
              </a:rPr>
              <a:t>〜</a:t>
            </a:r>
            <a:r>
              <a:rPr lang="en-US" altLang="ja-JP" dirty="0">
                <a:latin typeface="メイリオ"/>
                <a:ea typeface="メイリオ"/>
              </a:rPr>
              <a:t>10</a:t>
            </a:r>
            <a:r>
              <a:rPr lang="ja-JP" dirty="0">
                <a:latin typeface="メイリオ"/>
                <a:ea typeface="メイリオ"/>
              </a:rPr>
              <a:t>で図示しています。また</a:t>
            </a:r>
            <a:r>
              <a:rPr lang="ja-JP" altLang="en-US" dirty="0">
                <a:latin typeface="メイリオ"/>
                <a:ea typeface="メイリオ"/>
              </a:rPr>
              <a:t>，</a:t>
            </a:r>
            <a:r>
              <a:rPr lang="ja-JP" altLang="ja-JP" dirty="0">
                <a:latin typeface="メイリオ"/>
                <a:ea typeface="メイリオ"/>
              </a:rPr>
              <a:t>以降に示す内容は</a:t>
            </a:r>
            <a:r>
              <a:rPr lang="ja-JP" altLang="en-US" dirty="0">
                <a:latin typeface="メイリオ"/>
                <a:ea typeface="メイリオ"/>
              </a:rPr>
              <a:t>，</a:t>
            </a:r>
            <a:r>
              <a:rPr lang="ja-JP" altLang="ja-JP" dirty="0">
                <a:latin typeface="メイリオ"/>
                <a:ea typeface="メイリオ"/>
              </a:rPr>
              <a:t>体制を問わず共通してご留意いただきたい点</a:t>
            </a:r>
            <a:r>
              <a:rPr lang="ja-JP" altLang="en-US" dirty="0">
                <a:latin typeface="メイリオ"/>
                <a:ea typeface="メイリオ"/>
              </a:rPr>
              <a:t>を示しております。</a:t>
            </a:r>
            <a:endParaRPr lang="ja-JP" dirty="0">
              <a:latin typeface="メイリオ"/>
              <a:ea typeface="メイリオ"/>
            </a:endParaRPr>
          </a:p>
          <a:p>
            <a:pPr>
              <a:lnSpc>
                <a:spcPct val="113999"/>
              </a:lnSpc>
            </a:pPr>
            <a:endParaRPr lang="ja-JP" altLang="en-US" sz="900" dirty="0">
              <a:latin typeface="メイリオ"/>
              <a:ea typeface="メイリオ"/>
            </a:endParaRPr>
          </a:p>
          <a:p>
            <a:pPr>
              <a:lnSpc>
                <a:spcPct val="113999"/>
              </a:lnSpc>
            </a:pPr>
            <a:r>
              <a:rPr lang="ja-JP" dirty="0">
                <a:latin typeface="メイリオ"/>
                <a:ea typeface="メイリオ"/>
              </a:rPr>
              <a:t>本資料を通じて</a:t>
            </a:r>
            <a:r>
              <a:rPr lang="ja-JP" altLang="en-US" dirty="0">
                <a:latin typeface="メイリオ"/>
                <a:ea typeface="メイリオ"/>
              </a:rPr>
              <a:t>，</a:t>
            </a:r>
            <a:r>
              <a:rPr lang="ja-JP" dirty="0">
                <a:latin typeface="メイリオ"/>
                <a:ea typeface="メイリオ"/>
              </a:rPr>
              <a:t>データインテグリティへの取り組みが</a:t>
            </a:r>
            <a:r>
              <a:rPr lang="ja-JP" altLang="en-US" dirty="0">
                <a:latin typeface="メイリオ"/>
                <a:ea typeface="メイリオ"/>
              </a:rPr>
              <a:t>，御社の信頼性を高めかつ持続的成長を支える経営基盤となることをご理解いただければ幸いです。</a:t>
            </a:r>
          </a:p>
        </p:txBody>
      </p:sp>
      <p:sp>
        <p:nvSpPr>
          <p:cNvPr id="4" name="タイトル 3">
            <a:extLst>
              <a:ext uri="{FF2B5EF4-FFF2-40B4-BE49-F238E27FC236}">
                <a16:creationId xmlns:a16="http://schemas.microsoft.com/office/drawing/2014/main" id="{3FA6960B-1200-BE00-B90F-E36933861AB8}"/>
              </a:ext>
            </a:extLst>
          </p:cNvPr>
          <p:cNvSpPr>
            <a:spLocks noGrp="1"/>
          </p:cNvSpPr>
          <p:nvPr>
            <p:ph type="title"/>
          </p:nvPr>
        </p:nvSpPr>
        <p:spPr>
          <a:xfrm>
            <a:off x="335360" y="188640"/>
            <a:ext cx="11521280" cy="519112"/>
          </a:xfrm>
        </p:spPr>
        <p:txBody>
          <a:bodyPr/>
          <a:lstStyle/>
          <a:p>
            <a:pPr fontAlgn="ctr"/>
            <a:r>
              <a:rPr lang="ja-JP" altLang="en-US" sz="2800" b="0" dirty="0"/>
              <a:t>利用に際しての留意点</a:t>
            </a:r>
          </a:p>
        </p:txBody>
      </p:sp>
    </p:spTree>
    <p:extLst>
      <p:ext uri="{BB962C8B-B14F-4D97-AF65-F5344CB8AC3E}">
        <p14:creationId xmlns:p14="http://schemas.microsoft.com/office/powerpoint/2010/main" val="14214630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84BFE4-28A3-E905-BF0F-88D09389D543}"/>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D2B9E064-AC3D-E5D3-5333-772059025F58}"/>
              </a:ext>
            </a:extLst>
          </p:cNvPr>
          <p:cNvSpPr>
            <a:spLocks noGrp="1"/>
          </p:cNvSpPr>
          <p:nvPr>
            <p:ph type="title"/>
          </p:nvPr>
        </p:nvSpPr>
        <p:spPr>
          <a:xfrm>
            <a:off x="335360" y="78409"/>
            <a:ext cx="11521280" cy="733152"/>
          </a:xfrm>
        </p:spPr>
        <p:txBody>
          <a:bodyPr/>
          <a:lstStyle/>
          <a:p>
            <a:pPr marL="12700" indent="-12700"/>
            <a:r>
              <a:rPr kumimoji="1" lang="en-US" altLang="ja-JP" sz="2800" b="0" dirty="0"/>
              <a:t>2. </a:t>
            </a:r>
            <a:r>
              <a:rPr kumimoji="1" lang="ja-JP" altLang="en-US" sz="2800" b="0" dirty="0"/>
              <a:t>秤量値等の自動記録化</a:t>
            </a:r>
            <a:endParaRPr kumimoji="1" lang="ja-JP" altLang="en-US" sz="4000" b="0" dirty="0"/>
          </a:p>
        </p:txBody>
      </p:sp>
      <p:sp>
        <p:nvSpPr>
          <p:cNvPr id="6" name="テキスト ボックス 5">
            <a:extLst>
              <a:ext uri="{FF2B5EF4-FFF2-40B4-BE49-F238E27FC236}">
                <a16:creationId xmlns:a16="http://schemas.microsoft.com/office/drawing/2014/main" id="{F05BB15B-6B83-D26D-1DF4-A53A420C98DF}"/>
              </a:ext>
            </a:extLst>
          </p:cNvPr>
          <p:cNvSpPr txBox="1"/>
          <p:nvPr/>
        </p:nvSpPr>
        <p:spPr>
          <a:xfrm>
            <a:off x="125895" y="3302007"/>
            <a:ext cx="11966713" cy="2554545"/>
          </a:xfrm>
          <a:prstGeom prst="rect">
            <a:avLst/>
          </a:prstGeom>
          <a:noFill/>
        </p:spPr>
        <p:txBody>
          <a:bodyPr wrap="square">
            <a:spAutoFit/>
          </a:bodyPr>
          <a:lstStyle/>
          <a:p>
            <a:r>
              <a:rPr lang="ja-JP" altLang="en-US" sz="2400" dirty="0">
                <a:latin typeface="メイリオ" panose="020B0604030504040204" pitchFamily="50" charset="-128"/>
                <a:ea typeface="メイリオ" panose="020B0604030504040204" pitchFamily="50" charset="-128"/>
              </a:rPr>
              <a:t>具体的な対応策</a:t>
            </a:r>
            <a:endParaRPr lang="en-US" altLang="ja-JP" sz="2400" dirty="0">
              <a:latin typeface="メイリオ" panose="020B0604030504040204" pitchFamily="50" charset="-128"/>
              <a:ea typeface="メイリオ" panose="020B0604030504040204" pitchFamily="50" charset="-128"/>
            </a:endParaRPr>
          </a:p>
          <a:p>
            <a:endParaRPr lang="ja-JP" altLang="en-US" sz="800" dirty="0">
              <a:latin typeface="メイリオ" panose="020B0604030504040204" pitchFamily="50" charset="-128"/>
              <a:ea typeface="メイリオ" panose="020B0604030504040204" pitchFamily="50" charset="-128"/>
            </a:endParaRPr>
          </a:p>
          <a:p>
            <a:r>
              <a:rPr lang="ja-JP" altLang="en-US" sz="2000" dirty="0">
                <a:latin typeface="メイリオ" panose="020B0604030504040204" pitchFamily="50" charset="-128"/>
                <a:ea typeface="メイリオ" panose="020B0604030504040204" pitchFamily="50" charset="-128"/>
              </a:rPr>
              <a:t>「</a:t>
            </a:r>
            <a:r>
              <a:rPr lang="en-US" altLang="ja-JP" sz="2000" dirty="0">
                <a:latin typeface="メイリオ" panose="020B0604030504040204" pitchFamily="50" charset="-128"/>
                <a:ea typeface="メイリオ" panose="020B0604030504040204" pitchFamily="50" charset="-128"/>
              </a:rPr>
              <a:t>DI</a:t>
            </a:r>
            <a:r>
              <a:rPr lang="ja-JP" altLang="en-US" sz="2000" dirty="0">
                <a:latin typeface="メイリオ" panose="020B0604030504040204" pitchFamily="50" charset="-128"/>
                <a:ea typeface="メイリオ" panose="020B0604030504040204" pitchFamily="50" charset="-128"/>
              </a:rPr>
              <a:t>に関するリスク評価」を実施した上で，</a:t>
            </a:r>
            <a:r>
              <a:rPr lang="ja-JP" altLang="en-US" sz="2000" dirty="0">
                <a:solidFill>
                  <a:srgbClr val="0070C0"/>
                </a:solidFill>
                <a:latin typeface="メイリオ" panose="020B0604030504040204" pitchFamily="50" charset="-128"/>
                <a:ea typeface="メイリオ" panose="020B0604030504040204" pitchFamily="50" charset="-128"/>
              </a:rPr>
              <a:t>データの転写はリスクが高いと判断した機器若しくはデータについては</a:t>
            </a:r>
            <a:r>
              <a:rPr lang="ja-JP" altLang="en-US" sz="2000" dirty="0">
                <a:latin typeface="メイリオ" panose="020B0604030504040204" pitchFamily="50" charset="-128"/>
                <a:ea typeface="メイリオ" panose="020B0604030504040204" pitchFamily="50" charset="-128"/>
              </a:rPr>
              <a:t>，以下のような対応が考えられる。</a:t>
            </a:r>
            <a:endParaRPr lang="en-US" altLang="ja-JP" sz="2000" dirty="0">
              <a:latin typeface="メイリオ" panose="020B0604030504040204" pitchFamily="50" charset="-128"/>
              <a:ea typeface="メイリオ" panose="020B0604030504040204" pitchFamily="50" charset="-128"/>
            </a:endParaRPr>
          </a:p>
          <a:p>
            <a:endParaRPr lang="ja-JP" altLang="en-US" sz="800" dirty="0">
              <a:latin typeface="メイリオ" panose="020B0604030504040204" pitchFamily="50" charset="-128"/>
              <a:ea typeface="メイリオ" panose="020B0604030504040204" pitchFamily="50" charset="-128"/>
            </a:endParaRPr>
          </a:p>
          <a:p>
            <a:pPr marL="342900" indent="-342900">
              <a:buFont typeface="Wingdings" panose="05000000000000000000" pitchFamily="2" charset="2"/>
              <a:buChar char="l"/>
            </a:pPr>
            <a:r>
              <a:rPr lang="ja-JP" altLang="en-US" sz="2000" dirty="0">
                <a:solidFill>
                  <a:srgbClr val="FF0000"/>
                </a:solidFill>
                <a:latin typeface="メイリオ" panose="020B0604030504040204" pitchFamily="50" charset="-128"/>
                <a:ea typeface="メイリオ" panose="020B0604030504040204" pitchFamily="50" charset="-128"/>
              </a:rPr>
              <a:t>機器をデータ収集システムなどと接続する。</a:t>
            </a:r>
          </a:p>
          <a:p>
            <a:pPr marL="342900" indent="-342900">
              <a:buFont typeface="Wingdings" panose="05000000000000000000" pitchFamily="2" charset="2"/>
              <a:buChar char="l"/>
            </a:pPr>
            <a:r>
              <a:rPr lang="ja-JP" altLang="en-US" sz="2000" dirty="0">
                <a:solidFill>
                  <a:srgbClr val="FF0000"/>
                </a:solidFill>
                <a:latin typeface="メイリオ" panose="020B0604030504040204" pitchFamily="50" charset="-128"/>
                <a:ea typeface="メイリオ" panose="020B0604030504040204" pitchFamily="50" charset="-128"/>
              </a:rPr>
              <a:t>機器にプリンターを接続する。</a:t>
            </a:r>
          </a:p>
          <a:p>
            <a:pPr marL="342900" indent="-342900">
              <a:buFont typeface="Wingdings" panose="05000000000000000000" pitchFamily="2" charset="2"/>
              <a:buChar char="l"/>
            </a:pPr>
            <a:r>
              <a:rPr lang="ja-JP" altLang="en-US" sz="2000" dirty="0">
                <a:solidFill>
                  <a:srgbClr val="FF0000"/>
                </a:solidFill>
                <a:latin typeface="メイリオ" panose="020B0604030504040204" pitchFamily="50" charset="-128"/>
                <a:ea typeface="メイリオ" panose="020B0604030504040204" pitchFamily="50" charset="-128"/>
              </a:rPr>
              <a:t>生データ取得時は</a:t>
            </a:r>
            <a:r>
              <a:rPr lang="en-US" altLang="ja-JP" sz="2000" dirty="0">
                <a:solidFill>
                  <a:srgbClr val="FF0000"/>
                </a:solidFill>
                <a:latin typeface="メイリオ" panose="020B0604030504040204" pitchFamily="50" charset="-128"/>
                <a:ea typeface="メイリオ" panose="020B0604030504040204" pitchFamily="50" charset="-128"/>
              </a:rPr>
              <a:t>2</a:t>
            </a:r>
            <a:r>
              <a:rPr lang="ja-JP" altLang="en-US" sz="2000" dirty="0">
                <a:solidFill>
                  <a:srgbClr val="FF0000"/>
                </a:solidFill>
                <a:latin typeface="メイリオ" panose="020B0604030504040204" pitchFamily="50" charset="-128"/>
                <a:ea typeface="メイリオ" panose="020B0604030504040204" pitchFamily="50" charset="-128"/>
              </a:rPr>
              <a:t>名以上の体制にして（複数名による確認体制をとり），生データ上にそれぞれの署名を残す。</a:t>
            </a:r>
          </a:p>
        </p:txBody>
      </p:sp>
      <p:sp>
        <p:nvSpPr>
          <p:cNvPr id="8" name="コンテンツ プレースホルダー 2">
            <a:extLst>
              <a:ext uri="{FF2B5EF4-FFF2-40B4-BE49-F238E27FC236}">
                <a16:creationId xmlns:a16="http://schemas.microsoft.com/office/drawing/2014/main" id="{A01E5A0C-FE59-7AFC-4966-B2EEEBB2128E}"/>
              </a:ext>
            </a:extLst>
          </p:cNvPr>
          <p:cNvSpPr>
            <a:spLocks noGrp="1"/>
          </p:cNvSpPr>
          <p:nvPr>
            <p:ph idx="1"/>
          </p:nvPr>
        </p:nvSpPr>
        <p:spPr>
          <a:xfrm>
            <a:off x="125896" y="1166192"/>
            <a:ext cx="12258260" cy="1557130"/>
          </a:xfrm>
        </p:spPr>
        <p:txBody>
          <a:bodyPr>
            <a:noAutofit/>
          </a:bodyPr>
          <a:lstStyle/>
          <a:p>
            <a:pPr>
              <a:lnSpc>
                <a:spcPct val="120000"/>
              </a:lnSpc>
            </a:pPr>
            <a:r>
              <a:rPr lang="ja-JP" altLang="en-US" sz="2400" u="sng" dirty="0"/>
              <a:t>今後求められる事項：</a:t>
            </a:r>
            <a:endParaRPr lang="en-US" altLang="ja-JP" sz="2400" u="sng" dirty="0"/>
          </a:p>
          <a:p>
            <a:pPr>
              <a:lnSpc>
                <a:spcPct val="120000"/>
              </a:lnSpc>
            </a:pPr>
            <a:endParaRPr lang="en-US" altLang="ja-JP" sz="800" u="sng" dirty="0"/>
          </a:p>
          <a:p>
            <a:pPr>
              <a:lnSpc>
                <a:spcPct val="120000"/>
              </a:lnSpc>
            </a:pPr>
            <a:r>
              <a:rPr lang="ja-JP" altLang="en-US" sz="2400" dirty="0">
                <a:solidFill>
                  <a:srgbClr val="FF0000"/>
                </a:solidFill>
                <a:effectLst/>
                <a:latin typeface="Meiryo UI" panose="020B0604030504040204" pitchFamily="50" charset="-128"/>
                <a:ea typeface="Meiryo UI" panose="020B0604030504040204" pitchFamily="50" charset="-128"/>
              </a:rPr>
              <a:t>電子天秤や</a:t>
            </a:r>
            <a:r>
              <a:rPr lang="en-US" altLang="ja-JP" sz="2400" dirty="0">
                <a:solidFill>
                  <a:srgbClr val="FF0000"/>
                </a:solidFill>
                <a:effectLst/>
                <a:latin typeface="Meiryo UI" panose="020B0604030504040204" pitchFamily="50" charset="-128"/>
                <a:ea typeface="Meiryo UI" panose="020B0604030504040204" pitchFamily="50" charset="-128"/>
              </a:rPr>
              <a:t>pH</a:t>
            </a:r>
            <a:r>
              <a:rPr lang="ja-JP" altLang="en-US" sz="2400" dirty="0">
                <a:solidFill>
                  <a:srgbClr val="FF0000"/>
                </a:solidFill>
                <a:effectLst/>
                <a:latin typeface="Meiryo UI" panose="020B0604030504040204" pitchFamily="50" charset="-128"/>
                <a:ea typeface="Meiryo UI" panose="020B0604030504040204" pitchFamily="50" charset="-128"/>
              </a:rPr>
              <a:t>メーターのようなシンプルな機器からのデータについては，表示値を書き取る（転写）のではなく，プリンター等に接続して自動的に記録すること</a:t>
            </a:r>
            <a:endParaRPr kumimoji="1" lang="en-US" altLang="ja-JP" sz="240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415846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13BFE-EF1B-97C5-FA77-83CE435AF13D}"/>
            </a:ext>
          </a:extLst>
        </p:cNvPr>
        <p:cNvGrpSpPr/>
        <p:nvPr/>
      </p:nvGrpSpPr>
      <p:grpSpPr>
        <a:xfrm>
          <a:off x="0" y="0"/>
          <a:ext cx="0" cy="0"/>
          <a:chOff x="0" y="0"/>
          <a:chExt cx="0" cy="0"/>
        </a:xfrm>
      </p:grpSpPr>
      <p:sp>
        <p:nvSpPr>
          <p:cNvPr id="6" name="タイトル 1">
            <a:extLst>
              <a:ext uri="{FF2B5EF4-FFF2-40B4-BE49-F238E27FC236}">
                <a16:creationId xmlns:a16="http://schemas.microsoft.com/office/drawing/2014/main" id="{F8866EBD-8A65-CFAE-AA6F-366B62567574}"/>
              </a:ext>
            </a:extLst>
          </p:cNvPr>
          <p:cNvSpPr>
            <a:spLocks noGrp="1"/>
          </p:cNvSpPr>
          <p:nvPr>
            <p:ph type="title"/>
          </p:nvPr>
        </p:nvSpPr>
        <p:spPr>
          <a:xfrm>
            <a:off x="335360" y="85035"/>
            <a:ext cx="11521280" cy="733152"/>
          </a:xfrm>
        </p:spPr>
        <p:txBody>
          <a:bodyPr/>
          <a:lstStyle/>
          <a:p>
            <a:pPr marL="12700" indent="-12700"/>
            <a:r>
              <a:rPr kumimoji="1" lang="en-US" altLang="ja-JP" sz="2800" b="0" dirty="0"/>
              <a:t>3. </a:t>
            </a:r>
            <a:r>
              <a:rPr kumimoji="1" lang="ja-JP" altLang="en-US" sz="2800" b="0" dirty="0"/>
              <a:t>ブランクワークシートの管理</a:t>
            </a:r>
            <a:endParaRPr kumimoji="1" lang="ja-JP" altLang="en-US" sz="4000" b="0" dirty="0"/>
          </a:p>
        </p:txBody>
      </p:sp>
      <p:sp>
        <p:nvSpPr>
          <p:cNvPr id="9" name="テキスト ボックス 8">
            <a:extLst>
              <a:ext uri="{FF2B5EF4-FFF2-40B4-BE49-F238E27FC236}">
                <a16:creationId xmlns:a16="http://schemas.microsoft.com/office/drawing/2014/main" id="{7FBBA661-660D-4F8B-A836-A3FA3030EE16}"/>
              </a:ext>
            </a:extLst>
          </p:cNvPr>
          <p:cNvSpPr txBox="1"/>
          <p:nvPr/>
        </p:nvSpPr>
        <p:spPr>
          <a:xfrm>
            <a:off x="202324" y="3140765"/>
            <a:ext cx="11654316" cy="3448999"/>
          </a:xfrm>
          <a:prstGeom prst="rect">
            <a:avLst/>
          </a:prstGeom>
          <a:noFill/>
        </p:spPr>
        <p:txBody>
          <a:bodyPr wrap="square">
            <a:spAutoFit/>
          </a:bodyPr>
          <a:lstStyle/>
          <a:p>
            <a:r>
              <a:rPr lang="ja-JP" altLang="en-US" sz="2400" dirty="0">
                <a:latin typeface="メイリオ" panose="020B0604030504040204" pitchFamily="50" charset="-128"/>
                <a:ea typeface="メイリオ" panose="020B0604030504040204" pitchFamily="50" charset="-128"/>
              </a:rPr>
              <a:t>具体的な対応策</a:t>
            </a:r>
            <a:endParaRPr lang="en-US" altLang="ja-JP" sz="2400" dirty="0">
              <a:latin typeface="メイリオ" panose="020B0604030504040204" pitchFamily="50" charset="-128"/>
              <a:ea typeface="メイリオ" panose="020B0604030504040204" pitchFamily="50" charset="-128"/>
            </a:endParaRPr>
          </a:p>
          <a:p>
            <a:endParaRPr lang="ja-JP" altLang="en-US" sz="800" dirty="0">
              <a:latin typeface="メイリオ" panose="020B0604030504040204" pitchFamily="50" charset="-128"/>
              <a:ea typeface="メイリオ" panose="020B0604030504040204" pitchFamily="50" charset="-128"/>
            </a:endParaRPr>
          </a:p>
          <a:p>
            <a:r>
              <a:rPr lang="en-US" altLang="ja-JP" sz="2000" dirty="0">
                <a:latin typeface="メイリオ" panose="020B0604030504040204" pitchFamily="50" charset="-128"/>
                <a:ea typeface="メイリオ" panose="020B0604030504040204" pitchFamily="50" charset="-128"/>
              </a:rPr>
              <a:t>GLP</a:t>
            </a:r>
            <a:r>
              <a:rPr lang="ja-JP" altLang="en-US" sz="2000" dirty="0">
                <a:latin typeface="メイリオ" panose="020B0604030504040204" pitchFamily="50" charset="-128"/>
                <a:ea typeface="メイリオ" panose="020B0604030504040204" pitchFamily="50" charset="-128"/>
              </a:rPr>
              <a:t>環境下で使用されるブランクフォーマットは，試験施設の規模や実施する試験種に応じてその種類が膨大となる可能性があるため，必ずしも施設で使用する全てのブランクフォーマットに管理が必要という訳ではない。「</a:t>
            </a:r>
            <a:r>
              <a:rPr lang="en-US" altLang="ja-JP" sz="2000" dirty="0">
                <a:latin typeface="メイリオ" panose="020B0604030504040204" pitchFamily="50" charset="-128"/>
                <a:ea typeface="メイリオ" panose="020B0604030504040204" pitchFamily="50" charset="-128"/>
              </a:rPr>
              <a:t>DI</a:t>
            </a:r>
            <a:r>
              <a:rPr lang="ja-JP" altLang="en-US" sz="2000" dirty="0">
                <a:latin typeface="メイリオ" panose="020B0604030504040204" pitchFamily="50" charset="-128"/>
                <a:ea typeface="メイリオ" panose="020B0604030504040204" pitchFamily="50" charset="-128"/>
              </a:rPr>
              <a:t>に関するリスク評価」を実施した上で，</a:t>
            </a:r>
            <a:r>
              <a:rPr lang="ja-JP" altLang="en-US" sz="2000" dirty="0">
                <a:solidFill>
                  <a:schemeClr val="accent1"/>
                </a:solidFill>
                <a:latin typeface="メイリオ" panose="020B0604030504040204" pitchFamily="50" charset="-128"/>
                <a:ea typeface="メイリオ" panose="020B0604030504040204" pitchFamily="50" charset="-128"/>
              </a:rPr>
              <a:t>管理が必要と判断したブランクフォーマットについては</a:t>
            </a:r>
            <a:r>
              <a:rPr lang="ja-JP" altLang="en-US" sz="2000" dirty="0">
                <a:latin typeface="メイリオ" panose="020B0604030504040204" pitchFamily="50" charset="-128"/>
                <a:ea typeface="メイリオ" panose="020B0604030504040204" pitchFamily="50" charset="-128"/>
              </a:rPr>
              <a:t>，以下のような対応が考えられる。</a:t>
            </a:r>
            <a:endParaRPr lang="en-US" altLang="ja-JP" sz="2000" dirty="0">
              <a:latin typeface="メイリオ" panose="020B0604030504040204" pitchFamily="50" charset="-128"/>
              <a:ea typeface="メイリオ" panose="020B0604030504040204" pitchFamily="50" charset="-128"/>
            </a:endParaRPr>
          </a:p>
          <a:p>
            <a:endParaRPr lang="ja-JP" altLang="en-US" sz="800" dirty="0">
              <a:latin typeface="メイリオ" panose="020B0604030504040204" pitchFamily="50" charset="-128"/>
              <a:ea typeface="メイリオ" panose="020B0604030504040204" pitchFamily="50" charset="-128"/>
            </a:endParaRPr>
          </a:p>
          <a:p>
            <a:pPr marL="342900" indent="-342900">
              <a:buFont typeface="Wingdings" panose="05000000000000000000" pitchFamily="2" charset="2"/>
              <a:buChar char="l"/>
            </a:pPr>
            <a:r>
              <a:rPr lang="ja-JP" altLang="en-US" sz="2000" dirty="0">
                <a:solidFill>
                  <a:srgbClr val="FF0000"/>
                </a:solidFill>
                <a:latin typeface="メイリオ" panose="020B0604030504040204" pitchFamily="50" charset="-128"/>
                <a:ea typeface="メイリオ" panose="020B0604030504040204" pitchFamily="50" charset="-128"/>
              </a:rPr>
              <a:t>対象となるブランクフォーマットの使用に直接関与しない第三者が発行管理する。発行管理の方法は問わないが，スタンプ，パンチ，署名等で各ワークシートを識別し，印刷枚数と使用数の出納を付けるなどの方法が考えられる。</a:t>
            </a:r>
          </a:p>
          <a:p>
            <a:pPr marL="342900" indent="-342900">
              <a:buFont typeface="Wingdings" panose="05000000000000000000" pitchFamily="2" charset="2"/>
              <a:buChar char="l"/>
            </a:pPr>
            <a:r>
              <a:rPr lang="ja-JP" altLang="en-US" sz="2000" dirty="0">
                <a:solidFill>
                  <a:srgbClr val="FF0000"/>
                </a:solidFill>
                <a:latin typeface="メイリオ" panose="020B0604030504040204" pitchFamily="50" charset="-128"/>
                <a:ea typeface="メイリオ" panose="020B0604030504040204" pitchFamily="50" charset="-128"/>
              </a:rPr>
              <a:t>ノートブック形式のワークシートを使用する。</a:t>
            </a:r>
          </a:p>
          <a:p>
            <a:pPr marL="342900" indent="-342900">
              <a:buFont typeface="Wingdings" panose="05000000000000000000" pitchFamily="2" charset="2"/>
              <a:buChar char="l"/>
            </a:pPr>
            <a:r>
              <a:rPr lang="ja-JP" altLang="en-US" sz="2000" dirty="0">
                <a:solidFill>
                  <a:srgbClr val="FF0000"/>
                </a:solidFill>
                <a:latin typeface="メイリオ" panose="020B0604030504040204" pitchFamily="50" charset="-128"/>
                <a:ea typeface="メイリオ" panose="020B0604030504040204" pitchFamily="50" charset="-128"/>
              </a:rPr>
              <a:t>電子の文書管理システムや電子帳票システム等を使用する。</a:t>
            </a:r>
            <a:endParaRPr lang="en-US" altLang="ja-JP" sz="2000" dirty="0">
              <a:solidFill>
                <a:srgbClr val="FF0000"/>
              </a:solidFill>
              <a:latin typeface="メイリオ" panose="020B0604030504040204" pitchFamily="50" charset="-128"/>
              <a:ea typeface="メイリオ" panose="020B0604030504040204" pitchFamily="50" charset="-128"/>
            </a:endParaRPr>
          </a:p>
        </p:txBody>
      </p:sp>
      <p:sp>
        <p:nvSpPr>
          <p:cNvPr id="2" name="コンテンツ プレースホルダー 2">
            <a:extLst>
              <a:ext uri="{FF2B5EF4-FFF2-40B4-BE49-F238E27FC236}">
                <a16:creationId xmlns:a16="http://schemas.microsoft.com/office/drawing/2014/main" id="{DF8C107E-9F12-F411-62CF-1A1D0698D1AE}"/>
              </a:ext>
            </a:extLst>
          </p:cNvPr>
          <p:cNvSpPr>
            <a:spLocks noGrp="1"/>
          </p:cNvSpPr>
          <p:nvPr>
            <p:ph idx="1"/>
          </p:nvPr>
        </p:nvSpPr>
        <p:spPr>
          <a:xfrm>
            <a:off x="202324" y="1162186"/>
            <a:ext cx="11787352" cy="1421988"/>
          </a:xfrm>
        </p:spPr>
        <p:txBody>
          <a:bodyPr>
            <a:noAutofit/>
          </a:bodyPr>
          <a:lstStyle/>
          <a:p>
            <a:pPr marL="0" indent="0">
              <a:lnSpc>
                <a:spcPct val="120000"/>
              </a:lnSpc>
              <a:buNone/>
            </a:pPr>
            <a:r>
              <a:rPr lang="ja-JP" altLang="en-US" sz="2400" u="sng" dirty="0">
                <a:latin typeface="Meiryo UI" panose="020B0604030504040204" pitchFamily="50" charset="-128"/>
                <a:ea typeface="Meiryo UI" panose="020B0604030504040204" pitchFamily="50" charset="-128"/>
              </a:rPr>
              <a:t>今後求められる事項：</a:t>
            </a:r>
          </a:p>
          <a:p>
            <a:pPr marL="0" indent="0">
              <a:lnSpc>
                <a:spcPct val="120000"/>
              </a:lnSpc>
              <a:buNone/>
            </a:pPr>
            <a:endParaRPr lang="en-US" altLang="ja-JP" sz="800" dirty="0">
              <a:latin typeface="Meiryo UI" panose="020B0604030504040204" pitchFamily="50" charset="-128"/>
              <a:ea typeface="Meiryo UI" panose="020B0604030504040204" pitchFamily="50" charset="-128"/>
            </a:endParaRPr>
          </a:p>
          <a:p>
            <a:pPr marL="0" indent="0">
              <a:lnSpc>
                <a:spcPct val="120000"/>
              </a:lnSpc>
              <a:buNone/>
            </a:pPr>
            <a:r>
              <a:rPr lang="ja-JP" altLang="en-US" sz="2400" dirty="0">
                <a:solidFill>
                  <a:srgbClr val="FF0000"/>
                </a:solidFill>
                <a:latin typeface="Meiryo UI" panose="020B0604030504040204" pitchFamily="50" charset="-128"/>
                <a:ea typeface="Meiryo UI" panose="020B0604030504040204" pitchFamily="50" charset="-128"/>
              </a:rPr>
              <a:t>データや作業内容をマニュアル（手書き）で記録する用紙（ブランクワークシート）は，その使用を管理すること</a:t>
            </a:r>
            <a:endParaRPr kumimoji="1" lang="en-US" altLang="ja-JP"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8223450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四角形: 角を丸くする 12">
            <a:extLst>
              <a:ext uri="{FF2B5EF4-FFF2-40B4-BE49-F238E27FC236}">
                <a16:creationId xmlns:a16="http://schemas.microsoft.com/office/drawing/2014/main" id="{F1B41ACE-1315-022E-74D6-C1618F71269E}"/>
              </a:ext>
            </a:extLst>
          </p:cNvPr>
          <p:cNvSpPr/>
          <p:nvPr/>
        </p:nvSpPr>
        <p:spPr>
          <a:xfrm>
            <a:off x="69850" y="1005189"/>
            <a:ext cx="12052300" cy="5463314"/>
          </a:xfrm>
          <a:prstGeom prst="roundRect">
            <a:avLst/>
          </a:prstGeom>
          <a:solidFill>
            <a:schemeClr val="accent5">
              <a:lumMod val="20000"/>
              <a:lumOff val="80000"/>
            </a:schemeClr>
          </a:solidFill>
          <a:ln w="12700">
            <a:solidFill>
              <a:schemeClr val="tx2">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55B8F43A-D07D-90B6-77F1-BE3F4C85B24C}"/>
              </a:ext>
            </a:extLst>
          </p:cNvPr>
          <p:cNvSpPr>
            <a:spLocks noGrp="1"/>
          </p:cNvSpPr>
          <p:nvPr>
            <p:ph type="title"/>
          </p:nvPr>
        </p:nvSpPr>
        <p:spPr/>
        <p:txBody>
          <a:bodyPr/>
          <a:lstStyle/>
          <a:p>
            <a:pPr fontAlgn="ctr"/>
            <a:r>
              <a:rPr kumimoji="1" lang="en-US" altLang="ja-JP" sz="2800" b="0" dirty="0"/>
              <a:t>DI</a:t>
            </a:r>
            <a:r>
              <a:rPr kumimoji="1" lang="ja-JP" altLang="en-US" sz="2800" b="0" dirty="0"/>
              <a:t>対応に必要なこと</a:t>
            </a:r>
          </a:p>
        </p:txBody>
      </p:sp>
      <p:sp>
        <p:nvSpPr>
          <p:cNvPr id="3" name="コンテンツ プレースホルダー 2">
            <a:extLst>
              <a:ext uri="{FF2B5EF4-FFF2-40B4-BE49-F238E27FC236}">
                <a16:creationId xmlns:a16="http://schemas.microsoft.com/office/drawing/2014/main" id="{EB0D2926-1075-6F03-F4D8-FD6462910AA7}"/>
              </a:ext>
            </a:extLst>
          </p:cNvPr>
          <p:cNvSpPr>
            <a:spLocks noGrp="1"/>
          </p:cNvSpPr>
          <p:nvPr>
            <p:ph idx="1"/>
          </p:nvPr>
        </p:nvSpPr>
        <p:spPr>
          <a:xfrm>
            <a:off x="69850" y="1440086"/>
            <a:ext cx="12052300" cy="4928964"/>
          </a:xfrm>
        </p:spPr>
        <p:txBody>
          <a:bodyPr>
            <a:noAutofit/>
          </a:bodyPr>
          <a:lstStyle/>
          <a:p>
            <a:r>
              <a:rPr lang="en-US" altLang="ja-JP" sz="2400" i="0" dirty="0">
                <a:solidFill>
                  <a:srgbClr val="FF0000"/>
                </a:solidFill>
                <a:effectLst/>
                <a:latin typeface="Meiryo UI" panose="020B0604030504040204" pitchFamily="50" charset="-128"/>
                <a:ea typeface="Meiryo UI" panose="020B0604030504040204" pitchFamily="50" charset="-128"/>
              </a:rPr>
              <a:t>DI</a:t>
            </a:r>
            <a:r>
              <a:rPr lang="ja-JP" altLang="en-US" sz="2400" i="0" dirty="0">
                <a:solidFill>
                  <a:srgbClr val="FF0000"/>
                </a:solidFill>
                <a:effectLst/>
                <a:latin typeface="Meiryo UI" panose="020B0604030504040204" pitchFamily="50" charset="-128"/>
                <a:ea typeface="Meiryo UI" panose="020B0604030504040204" pitchFamily="50" charset="-128"/>
              </a:rPr>
              <a:t>を継続的に管理できるように，</a:t>
            </a:r>
            <a:r>
              <a:rPr lang="ja-JP" altLang="en-US" sz="2400" i="0" dirty="0">
                <a:solidFill>
                  <a:srgbClr val="FF0000"/>
                </a:solidFill>
                <a:effectLst/>
                <a:highlight>
                  <a:srgbClr val="FFFF00"/>
                </a:highlight>
                <a:latin typeface="Meiryo UI" panose="020B0604030504040204" pitchFamily="50" charset="-128"/>
                <a:ea typeface="Meiryo UI" panose="020B0604030504040204" pitchFamily="50" charset="-128"/>
              </a:rPr>
              <a:t>適切なリソースを分配</a:t>
            </a:r>
            <a:r>
              <a:rPr lang="ja-JP" altLang="en-US" sz="2400" i="0" dirty="0">
                <a:solidFill>
                  <a:srgbClr val="FF0000"/>
                </a:solidFill>
                <a:effectLst/>
                <a:latin typeface="Meiryo UI" panose="020B0604030504040204" pitchFamily="50" charset="-128"/>
                <a:ea typeface="Meiryo UI" panose="020B0604030504040204" pitchFamily="50" charset="-128"/>
              </a:rPr>
              <a:t>する。</a:t>
            </a:r>
            <a:endParaRPr lang="en-US" altLang="ja-JP" sz="2400" i="0" dirty="0">
              <a:solidFill>
                <a:srgbClr val="FF0000"/>
              </a:solidFill>
              <a:effectLst/>
              <a:latin typeface="Meiryo UI" panose="020B0604030504040204" pitchFamily="50" charset="-128"/>
              <a:ea typeface="Meiryo UI" panose="020B0604030504040204" pitchFamily="50" charset="-128"/>
            </a:endParaRPr>
          </a:p>
          <a:p>
            <a:pPr>
              <a:buNone/>
            </a:pPr>
            <a:r>
              <a:rPr lang="ja-JP" altLang="en-US" dirty="0">
                <a:solidFill>
                  <a:srgbClr val="242424"/>
                </a:solidFill>
                <a:latin typeface="Meiryo UI" panose="020B0604030504040204" pitchFamily="50" charset="-128"/>
                <a:ea typeface="Meiryo UI" panose="020B0604030504040204" pitchFamily="50" charset="-128"/>
              </a:rPr>
              <a:t>（</a:t>
            </a:r>
            <a:r>
              <a:rPr lang="ja-JP" altLang="en-US" i="0" dirty="0">
                <a:solidFill>
                  <a:srgbClr val="242424"/>
                </a:solidFill>
                <a:effectLst/>
                <a:latin typeface="Meiryo UI" panose="020B0604030504040204" pitchFamily="50" charset="-128"/>
                <a:ea typeface="Meiryo UI" panose="020B0604030504040204" pitchFamily="50" charset="-128"/>
              </a:rPr>
              <a:t>過剰な業務負荷や圧力などによる</a:t>
            </a:r>
            <a:r>
              <a:rPr lang="en-US" altLang="ja-JP" i="0" dirty="0">
                <a:solidFill>
                  <a:srgbClr val="242424"/>
                </a:solidFill>
                <a:effectLst/>
                <a:latin typeface="Meiryo UI" panose="020B0604030504040204" pitchFamily="50" charset="-128"/>
                <a:ea typeface="Meiryo UI" panose="020B0604030504040204" pitchFamily="50" charset="-128"/>
              </a:rPr>
              <a:t>DI</a:t>
            </a:r>
            <a:r>
              <a:rPr lang="ja-JP" altLang="en-US" i="0" dirty="0">
                <a:solidFill>
                  <a:srgbClr val="242424"/>
                </a:solidFill>
                <a:effectLst/>
                <a:latin typeface="Meiryo UI" panose="020B0604030504040204" pitchFamily="50" charset="-128"/>
                <a:ea typeface="Meiryo UI" panose="020B0604030504040204" pitchFamily="50" charset="-128"/>
              </a:rPr>
              <a:t>の問題を発生させないようなリソースの分配）</a:t>
            </a:r>
            <a:endParaRPr lang="en-US" altLang="ja-JP" i="0" dirty="0">
              <a:solidFill>
                <a:srgbClr val="242424"/>
              </a:solidFill>
              <a:effectLst/>
              <a:latin typeface="Meiryo UI" panose="020B0604030504040204" pitchFamily="50" charset="-128"/>
              <a:ea typeface="Meiryo UI" panose="020B0604030504040204" pitchFamily="50" charset="-128"/>
            </a:endParaRPr>
          </a:p>
          <a:p>
            <a:pPr algn="l">
              <a:buNone/>
            </a:pPr>
            <a:endParaRPr lang="en-US" altLang="ja-JP" sz="1800" i="0" dirty="0">
              <a:solidFill>
                <a:srgbClr val="242424"/>
              </a:solidFill>
              <a:effectLst/>
              <a:latin typeface="Meiryo UI" panose="020B0604030504040204" pitchFamily="50" charset="-128"/>
              <a:ea typeface="Meiryo UI" panose="020B0604030504040204" pitchFamily="50" charset="-128"/>
            </a:endParaRPr>
          </a:p>
          <a:p>
            <a:pPr algn="l">
              <a:buNone/>
            </a:pPr>
            <a:endParaRPr lang="en-US" altLang="ja-JP" sz="1800" i="0" dirty="0">
              <a:solidFill>
                <a:srgbClr val="242424"/>
              </a:solidFill>
              <a:effectLst/>
              <a:latin typeface="Meiryo UI" panose="020B0604030504040204" pitchFamily="50" charset="-128"/>
              <a:ea typeface="Meiryo UI" panose="020B0604030504040204" pitchFamily="50" charset="-128"/>
            </a:endParaRPr>
          </a:p>
          <a:p>
            <a:pPr algn="l">
              <a:buNone/>
            </a:pPr>
            <a:endParaRPr lang="ja-JP" altLang="en-US" sz="1800" i="0" dirty="0">
              <a:solidFill>
                <a:srgbClr val="242424"/>
              </a:solidFill>
              <a:effectLst/>
              <a:latin typeface="Meiryo UI" panose="020B0604030504040204" pitchFamily="50" charset="-128"/>
              <a:ea typeface="Meiryo UI" panose="020B0604030504040204" pitchFamily="50" charset="-128"/>
            </a:endParaRPr>
          </a:p>
          <a:p>
            <a:pPr marL="342900" indent="-342900" algn="l">
              <a:buFont typeface="Wingdings" panose="05000000000000000000" pitchFamily="2" charset="2"/>
              <a:buChar char="Ø"/>
            </a:pPr>
            <a:r>
              <a:rPr lang="en-US" altLang="ja-JP" i="0" dirty="0">
                <a:solidFill>
                  <a:srgbClr val="242424"/>
                </a:solidFill>
                <a:effectLst/>
                <a:latin typeface="Meiryo UI" panose="020B0604030504040204" pitchFamily="50" charset="-128"/>
                <a:ea typeface="Meiryo UI" panose="020B0604030504040204" pitchFamily="50" charset="-128"/>
              </a:rPr>
              <a:t>IT</a:t>
            </a:r>
            <a:r>
              <a:rPr lang="ja-JP" altLang="en-US" i="0" dirty="0">
                <a:solidFill>
                  <a:srgbClr val="242424"/>
                </a:solidFill>
                <a:effectLst/>
                <a:latin typeface="Meiryo UI" panose="020B0604030504040204" pitchFamily="50" charset="-128"/>
                <a:ea typeface="Meiryo UI" panose="020B0604030504040204" pitchFamily="50" charset="-128"/>
              </a:rPr>
              <a:t>によるサポート，監視</a:t>
            </a:r>
            <a:r>
              <a:rPr lang="en-US" altLang="ja-JP" i="0" dirty="0">
                <a:solidFill>
                  <a:srgbClr val="242424"/>
                </a:solidFill>
                <a:effectLst/>
                <a:latin typeface="Meiryo UI" panose="020B0604030504040204" pitchFamily="50" charset="-128"/>
                <a:ea typeface="Meiryo UI" panose="020B0604030504040204" pitchFamily="50" charset="-128"/>
              </a:rPr>
              <a:t>/</a:t>
            </a:r>
            <a:r>
              <a:rPr lang="ja-JP" altLang="en-US" i="0" dirty="0">
                <a:solidFill>
                  <a:srgbClr val="242424"/>
                </a:solidFill>
                <a:effectLst/>
                <a:latin typeface="Meiryo UI" panose="020B0604030504040204" pitchFamily="50" charset="-128"/>
                <a:ea typeface="Meiryo UI" panose="020B0604030504040204" pitchFamily="50" charset="-128"/>
              </a:rPr>
              <a:t>監査，また教育訓練等に</a:t>
            </a:r>
            <a:r>
              <a:rPr lang="ja-JP" altLang="en-US" sz="2400" i="0" dirty="0">
                <a:solidFill>
                  <a:srgbClr val="FF0000"/>
                </a:solidFill>
                <a:effectLst/>
                <a:highlight>
                  <a:srgbClr val="FFFF00"/>
                </a:highlight>
                <a:latin typeface="Meiryo UI" panose="020B0604030504040204" pitchFamily="50" charset="-128"/>
                <a:ea typeface="Meiryo UI" panose="020B0604030504040204" pitchFamily="50" charset="-128"/>
              </a:rPr>
              <a:t>必要な十分な人員確保</a:t>
            </a:r>
            <a:endParaRPr lang="en-US" altLang="ja-JP" sz="2400" i="0" dirty="0">
              <a:solidFill>
                <a:srgbClr val="FF0000"/>
              </a:solidFill>
              <a:effectLst/>
              <a:highlight>
                <a:srgbClr val="FFFF00"/>
              </a:highlight>
              <a:latin typeface="Meiryo UI" panose="020B0604030504040204" pitchFamily="50" charset="-128"/>
              <a:ea typeface="Meiryo UI" panose="020B0604030504040204" pitchFamily="50" charset="-128"/>
            </a:endParaRPr>
          </a:p>
          <a:p>
            <a:pPr algn="l"/>
            <a:endParaRPr lang="en-US" altLang="ja-JP" sz="800" i="0" dirty="0">
              <a:solidFill>
                <a:srgbClr val="242424"/>
              </a:solidFill>
              <a:effectLst/>
              <a:highlight>
                <a:srgbClr val="FFFF00"/>
              </a:highlight>
              <a:latin typeface="Meiryo UI" panose="020B0604030504040204" pitchFamily="50" charset="-128"/>
              <a:ea typeface="Meiryo UI" panose="020B0604030504040204" pitchFamily="50" charset="-128"/>
            </a:endParaRPr>
          </a:p>
          <a:p>
            <a:r>
              <a:rPr lang="ja-JP" altLang="en-US" sz="1800" dirty="0">
                <a:solidFill>
                  <a:srgbClr val="242424"/>
                </a:solidFill>
                <a:latin typeface="Meiryo UI" panose="020B0604030504040204" pitchFamily="50" charset="-128"/>
                <a:ea typeface="Meiryo UI" panose="020B0604030504040204" pitchFamily="50" charset="-128"/>
              </a:rPr>
              <a:t>　　　</a:t>
            </a:r>
            <a:r>
              <a:rPr lang="ja-JP" altLang="en-US" sz="1800" i="0" dirty="0">
                <a:solidFill>
                  <a:srgbClr val="242424"/>
                </a:solidFill>
                <a:effectLst/>
                <a:latin typeface="Meiryo UI" panose="020B0604030504040204" pitchFamily="50" charset="-128"/>
                <a:ea typeface="Meiryo UI" panose="020B0604030504040204" pitchFamily="50" charset="-128"/>
              </a:rPr>
              <a:t>・ 組織内にデータ管理者あるいはコンプライアンス担当者のようなデータマネジメントの役割を担う</a:t>
            </a:r>
            <a:r>
              <a:rPr lang="ja-JP" altLang="en-US" sz="1800" i="0" dirty="0">
                <a:solidFill>
                  <a:srgbClr val="242424"/>
                </a:solidFill>
                <a:effectLst/>
                <a:highlight>
                  <a:srgbClr val="FFFF00"/>
                </a:highlight>
                <a:latin typeface="Meiryo UI" panose="020B0604030504040204" pitchFamily="50" charset="-128"/>
                <a:ea typeface="Meiryo UI" panose="020B0604030504040204" pitchFamily="50" charset="-128"/>
              </a:rPr>
              <a:t>担当者のアサイン</a:t>
            </a:r>
            <a:endParaRPr lang="en-US" altLang="ja-JP" sz="1800" i="0" dirty="0">
              <a:solidFill>
                <a:srgbClr val="242424"/>
              </a:solidFill>
              <a:effectLst/>
              <a:highlight>
                <a:srgbClr val="FFFF00"/>
              </a:highlight>
              <a:latin typeface="Meiryo UI" panose="020B0604030504040204" pitchFamily="50" charset="-128"/>
              <a:ea typeface="Meiryo UI" panose="020B0604030504040204" pitchFamily="50" charset="-128"/>
            </a:endParaRPr>
          </a:p>
          <a:p>
            <a:endParaRPr lang="en-US" altLang="ja-JP" sz="800" i="0" dirty="0">
              <a:solidFill>
                <a:srgbClr val="242424"/>
              </a:solidFill>
              <a:effectLst/>
              <a:latin typeface="Meiryo UI" panose="020B0604030504040204" pitchFamily="50" charset="-128"/>
              <a:ea typeface="Meiryo UI" panose="020B0604030504040204" pitchFamily="50" charset="-128"/>
            </a:endParaRPr>
          </a:p>
          <a:p>
            <a:r>
              <a:rPr lang="ja-JP" altLang="en-US" sz="1800" i="0" dirty="0">
                <a:solidFill>
                  <a:srgbClr val="242424"/>
                </a:solidFill>
                <a:effectLst/>
                <a:latin typeface="Meiryo UI" panose="020B0604030504040204" pitchFamily="50" charset="-128"/>
                <a:ea typeface="Meiryo UI" panose="020B0604030504040204" pitchFamily="50" charset="-128"/>
              </a:rPr>
              <a:t>　　　・ 社員全員にデータの品質と完全性を熟知させ，リスクの発見とその改善を推進するための</a:t>
            </a:r>
            <a:r>
              <a:rPr lang="ja-JP" altLang="en-US" sz="1800" i="0" dirty="0">
                <a:solidFill>
                  <a:srgbClr val="242424"/>
                </a:solidFill>
                <a:effectLst/>
                <a:highlight>
                  <a:srgbClr val="FFFF00"/>
                </a:highlight>
                <a:latin typeface="Meiryo UI" panose="020B0604030504040204" pitchFamily="50" charset="-128"/>
                <a:ea typeface="Meiryo UI" panose="020B0604030504040204" pitchFamily="50" charset="-128"/>
              </a:rPr>
              <a:t>継続的な教育を実施</a:t>
            </a:r>
            <a:endParaRPr lang="en-US" altLang="ja-JP" sz="1800" i="0" dirty="0">
              <a:solidFill>
                <a:srgbClr val="242424"/>
              </a:solidFill>
              <a:effectLst/>
              <a:highlight>
                <a:srgbClr val="FFFF00"/>
              </a:highlight>
              <a:latin typeface="Meiryo UI" panose="020B0604030504040204" pitchFamily="50" charset="-128"/>
              <a:ea typeface="Meiryo UI" panose="020B0604030504040204" pitchFamily="50" charset="-128"/>
            </a:endParaRPr>
          </a:p>
          <a:p>
            <a:pPr algn="l"/>
            <a:endParaRPr lang="en-US" altLang="ja-JP" sz="2800" dirty="0">
              <a:solidFill>
                <a:srgbClr val="242424"/>
              </a:solidFill>
              <a:latin typeface="Meiryo UI" panose="020B0604030504040204" pitchFamily="50" charset="-128"/>
              <a:ea typeface="Meiryo UI" panose="020B0604030504040204" pitchFamily="50" charset="-128"/>
            </a:endParaRPr>
          </a:p>
          <a:p>
            <a:pPr marL="342900" indent="-342900">
              <a:buFont typeface="Wingdings" panose="05000000000000000000" pitchFamily="2" charset="2"/>
              <a:buChar char="Ø"/>
            </a:pPr>
            <a:r>
              <a:rPr lang="en-US" altLang="ja-JP" i="0" dirty="0">
                <a:solidFill>
                  <a:srgbClr val="242424"/>
                </a:solidFill>
                <a:effectLst/>
                <a:latin typeface="Meiryo UI" panose="020B0604030504040204" pitchFamily="50" charset="-128"/>
                <a:ea typeface="Meiryo UI" panose="020B0604030504040204" pitchFamily="50" charset="-128"/>
              </a:rPr>
              <a:t>ALCOA+</a:t>
            </a:r>
            <a:r>
              <a:rPr lang="ja-JP" altLang="en-US" i="0" dirty="0">
                <a:solidFill>
                  <a:srgbClr val="242424"/>
                </a:solidFill>
                <a:effectLst/>
                <a:latin typeface="Meiryo UI" panose="020B0604030504040204" pitchFamily="50" charset="-128"/>
                <a:ea typeface="Meiryo UI" panose="020B0604030504040204" pitchFamily="50" charset="-128"/>
              </a:rPr>
              <a:t>の遵守及び</a:t>
            </a:r>
            <a:r>
              <a:rPr lang="en-US" altLang="ja-JP" i="0" dirty="0">
                <a:solidFill>
                  <a:srgbClr val="242424"/>
                </a:solidFill>
                <a:effectLst/>
                <a:latin typeface="Meiryo UI" panose="020B0604030504040204" pitchFamily="50" charset="-128"/>
                <a:ea typeface="Meiryo UI" panose="020B0604030504040204" pitchFamily="50" charset="-128"/>
              </a:rPr>
              <a:t>DI</a:t>
            </a:r>
            <a:r>
              <a:rPr lang="ja-JP" altLang="en-US" i="0" dirty="0">
                <a:solidFill>
                  <a:srgbClr val="242424"/>
                </a:solidFill>
                <a:effectLst/>
                <a:latin typeface="Meiryo UI" panose="020B0604030504040204" pitchFamily="50" charset="-128"/>
                <a:ea typeface="Meiryo UI" panose="020B0604030504040204" pitchFamily="50" charset="-128"/>
              </a:rPr>
              <a:t>の要求事項を実現するために</a:t>
            </a:r>
            <a:r>
              <a:rPr lang="ja-JP" altLang="en-US" sz="2400" i="0" dirty="0">
                <a:solidFill>
                  <a:srgbClr val="FF0000"/>
                </a:solidFill>
                <a:effectLst/>
                <a:highlight>
                  <a:srgbClr val="FFFF00"/>
                </a:highlight>
                <a:latin typeface="Meiryo UI" panose="020B0604030504040204" pitchFamily="50" charset="-128"/>
                <a:ea typeface="Meiryo UI" panose="020B0604030504040204" pitchFamily="50" charset="-128"/>
              </a:rPr>
              <a:t>必要な装置・機器，ソフトウェア等を購入</a:t>
            </a:r>
            <a:r>
              <a:rPr lang="ja-JP" altLang="en-US" i="0" dirty="0">
                <a:solidFill>
                  <a:srgbClr val="242424"/>
                </a:solidFill>
                <a:effectLst/>
                <a:latin typeface="Meiryo UI" panose="020B0604030504040204" pitchFamily="50" charset="-128"/>
                <a:ea typeface="Meiryo UI" panose="020B0604030504040204" pitchFamily="50" charset="-128"/>
              </a:rPr>
              <a:t>できるような体制・仕組みの構築</a:t>
            </a:r>
            <a:endParaRPr lang="en-US" altLang="ja-JP" i="0" dirty="0">
              <a:solidFill>
                <a:srgbClr val="242424"/>
              </a:solidFill>
              <a:effectLst/>
              <a:latin typeface="Meiryo UI" panose="020B0604030504040204" pitchFamily="50" charset="-128"/>
              <a:ea typeface="Meiryo UI" panose="020B0604030504040204" pitchFamily="50" charset="-128"/>
            </a:endParaRPr>
          </a:p>
        </p:txBody>
      </p:sp>
      <p:pic>
        <p:nvPicPr>
          <p:cNvPr id="4" name="Picture 1">
            <a:extLst>
              <a:ext uri="{FF2B5EF4-FFF2-40B4-BE49-F238E27FC236}">
                <a16:creationId xmlns:a16="http://schemas.microsoft.com/office/drawing/2014/main" id="{C70DB569-A833-521F-B153-089D215A1D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29430" y="1966868"/>
            <a:ext cx="790761" cy="732617"/>
          </a:xfrm>
          <a:prstGeom prst="rect">
            <a:avLst/>
          </a:prstGeom>
          <a:noFill/>
          <a:extLst>
            <a:ext uri="{909E8E84-426E-40DD-AFC4-6F175D3DCCD1}">
              <a14:hiddenFill xmlns:a14="http://schemas.microsoft.com/office/drawing/2010/main">
                <a:solidFill>
                  <a:srgbClr val="FFFFFF"/>
                </a:solidFill>
              </a14:hiddenFill>
            </a:ext>
          </a:extLst>
        </p:spPr>
      </p:pic>
      <p:pic>
        <p:nvPicPr>
          <p:cNvPr id="7" name="図 6">
            <a:extLst>
              <a:ext uri="{FF2B5EF4-FFF2-40B4-BE49-F238E27FC236}">
                <a16:creationId xmlns:a16="http://schemas.microsoft.com/office/drawing/2014/main" id="{E771B0C5-4CC8-9D15-4F65-48D3352FC0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86528" y="5263852"/>
            <a:ext cx="1808254" cy="1297422"/>
          </a:xfrm>
          <a:prstGeom prst="rect">
            <a:avLst/>
          </a:prstGeom>
          <a:noFill/>
          <a:extLst>
            <a:ext uri="{909E8E84-426E-40DD-AFC4-6F175D3DCCD1}">
              <a14:hiddenFill xmlns:a14="http://schemas.microsoft.com/office/drawing/2010/main">
                <a:solidFill>
                  <a:srgbClr val="FFFFFF"/>
                </a:solidFill>
              </a14:hiddenFill>
            </a:ext>
          </a:extLst>
        </p:spPr>
      </p:pic>
      <p:pic>
        <p:nvPicPr>
          <p:cNvPr id="11" name="図 10" descr="監査法人のキャラクター">
            <a:extLst>
              <a:ext uri="{FF2B5EF4-FFF2-40B4-BE49-F238E27FC236}">
                <a16:creationId xmlns:a16="http://schemas.microsoft.com/office/drawing/2014/main" id="{C2D7526A-925E-F6BC-6323-D2349ACA885D}"/>
              </a:ext>
            </a:extLst>
          </p:cNvPr>
          <p:cNvPicPr>
            <a:picLocks noChangeAspect="1"/>
          </p:cNvPicPr>
          <p:nvPr/>
        </p:nvPicPr>
        <p:blipFill>
          <a:blip r:embed="rId4"/>
          <a:stretch>
            <a:fillRect/>
          </a:stretch>
        </p:blipFill>
        <p:spPr>
          <a:xfrm>
            <a:off x="11185712" y="2225651"/>
            <a:ext cx="771479" cy="889613"/>
          </a:xfrm>
          <a:prstGeom prst="rect">
            <a:avLst/>
          </a:prstGeom>
        </p:spPr>
      </p:pic>
      <p:pic>
        <p:nvPicPr>
          <p:cNvPr id="12" name="図 11" descr="クリップボードに書き込む人のイラスト（男性医師）">
            <a:extLst>
              <a:ext uri="{FF2B5EF4-FFF2-40B4-BE49-F238E27FC236}">
                <a16:creationId xmlns:a16="http://schemas.microsoft.com/office/drawing/2014/main" id="{A9F03DCC-2A2F-EC7F-9699-811D7A896D26}"/>
              </a:ext>
            </a:extLst>
          </p:cNvPr>
          <p:cNvPicPr>
            <a:picLocks noChangeAspect="1"/>
          </p:cNvPicPr>
          <p:nvPr/>
        </p:nvPicPr>
        <p:blipFill>
          <a:blip r:embed="rId5"/>
          <a:stretch>
            <a:fillRect/>
          </a:stretch>
        </p:blipFill>
        <p:spPr>
          <a:xfrm>
            <a:off x="10176942" y="1285764"/>
            <a:ext cx="701221" cy="967447"/>
          </a:xfrm>
          <a:prstGeom prst="rect">
            <a:avLst/>
          </a:prstGeom>
        </p:spPr>
      </p:pic>
      <p:pic>
        <p:nvPicPr>
          <p:cNvPr id="14" name="図 13">
            <a:extLst>
              <a:ext uri="{FF2B5EF4-FFF2-40B4-BE49-F238E27FC236}">
                <a16:creationId xmlns:a16="http://schemas.microsoft.com/office/drawing/2014/main" id="{F0F0D20F-4250-B55B-C7A0-4FAA49B08B8B}"/>
              </a:ext>
            </a:extLst>
          </p:cNvPr>
          <p:cNvPicPr>
            <a:picLocks noChangeAspect="1"/>
          </p:cNvPicPr>
          <p:nvPr/>
        </p:nvPicPr>
        <p:blipFill>
          <a:blip r:embed="rId6"/>
          <a:stretch>
            <a:fillRect/>
          </a:stretch>
        </p:blipFill>
        <p:spPr>
          <a:xfrm>
            <a:off x="10854019" y="3487397"/>
            <a:ext cx="1189028" cy="1037427"/>
          </a:xfrm>
          <a:prstGeom prst="rect">
            <a:avLst/>
          </a:prstGeom>
        </p:spPr>
      </p:pic>
      <p:pic>
        <p:nvPicPr>
          <p:cNvPr id="16" name="図 15">
            <a:extLst>
              <a:ext uri="{FF2B5EF4-FFF2-40B4-BE49-F238E27FC236}">
                <a16:creationId xmlns:a16="http://schemas.microsoft.com/office/drawing/2014/main" id="{CCB21734-5861-D5B9-6A04-0A41882A2633}"/>
              </a:ext>
            </a:extLst>
          </p:cNvPr>
          <p:cNvPicPr>
            <a:picLocks noChangeAspect="1"/>
          </p:cNvPicPr>
          <p:nvPr/>
        </p:nvPicPr>
        <p:blipFill>
          <a:blip r:embed="rId7"/>
          <a:stretch>
            <a:fillRect/>
          </a:stretch>
        </p:blipFill>
        <p:spPr>
          <a:xfrm>
            <a:off x="8747229" y="5453628"/>
            <a:ext cx="1355426" cy="1014875"/>
          </a:xfrm>
          <a:prstGeom prst="rect">
            <a:avLst/>
          </a:prstGeom>
        </p:spPr>
      </p:pic>
      <p:pic>
        <p:nvPicPr>
          <p:cNvPr id="17" name="図 16">
            <a:extLst>
              <a:ext uri="{FF2B5EF4-FFF2-40B4-BE49-F238E27FC236}">
                <a16:creationId xmlns:a16="http://schemas.microsoft.com/office/drawing/2014/main" id="{D1601D91-D309-E11D-F44F-69FAC1BA306F}"/>
              </a:ext>
            </a:extLst>
          </p:cNvPr>
          <p:cNvPicPr>
            <a:picLocks noChangeAspect="1"/>
          </p:cNvPicPr>
          <p:nvPr/>
        </p:nvPicPr>
        <p:blipFill>
          <a:blip r:embed="rId7"/>
          <a:stretch>
            <a:fillRect/>
          </a:stretch>
        </p:blipFill>
        <p:spPr>
          <a:xfrm>
            <a:off x="8214562" y="2412048"/>
            <a:ext cx="883719" cy="661685"/>
          </a:xfrm>
          <a:prstGeom prst="rect">
            <a:avLst/>
          </a:prstGeom>
        </p:spPr>
      </p:pic>
      <p:pic>
        <p:nvPicPr>
          <p:cNvPr id="6" name="Picture 3">
            <a:extLst>
              <a:ext uri="{FF2B5EF4-FFF2-40B4-BE49-F238E27FC236}">
                <a16:creationId xmlns:a16="http://schemas.microsoft.com/office/drawing/2014/main" id="{221379B9-A8C2-ADEC-DC11-2214256BF94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603586" y="2311606"/>
            <a:ext cx="949365" cy="1073195"/>
          </a:xfrm>
          <a:prstGeom prst="rect">
            <a:avLst/>
          </a:prstGeom>
          <a:noFill/>
          <a:extLst>
            <a:ext uri="{909E8E84-426E-40DD-AFC4-6F175D3DCCD1}">
              <a14:hiddenFill xmlns:a14="http://schemas.microsoft.com/office/drawing/2010/main">
                <a:solidFill>
                  <a:srgbClr val="FFFFFF"/>
                </a:solidFill>
              </a14:hiddenFill>
            </a:ext>
          </a:extLst>
        </p:spPr>
      </p:pic>
      <p:grpSp>
        <p:nvGrpSpPr>
          <p:cNvPr id="5" name="グループ化 4">
            <a:extLst>
              <a:ext uri="{FF2B5EF4-FFF2-40B4-BE49-F238E27FC236}">
                <a16:creationId xmlns:a16="http://schemas.microsoft.com/office/drawing/2014/main" id="{E756CD67-E0DB-EA9E-EB66-0EAC27A47378}"/>
              </a:ext>
            </a:extLst>
          </p:cNvPr>
          <p:cNvGrpSpPr/>
          <p:nvPr/>
        </p:nvGrpSpPr>
        <p:grpSpPr>
          <a:xfrm>
            <a:off x="10790146" y="1285764"/>
            <a:ext cx="771479" cy="443611"/>
            <a:chOff x="5976350" y="4844649"/>
            <a:chExt cx="1253626" cy="612701"/>
          </a:xfrm>
        </p:grpSpPr>
        <p:sp>
          <p:nvSpPr>
            <p:cNvPr id="15" name="星: 5 pt 14">
              <a:extLst>
                <a:ext uri="{FF2B5EF4-FFF2-40B4-BE49-F238E27FC236}">
                  <a16:creationId xmlns:a16="http://schemas.microsoft.com/office/drawing/2014/main" id="{88BE6EBB-93CE-6A24-2161-29AE7D918CB9}"/>
                </a:ext>
              </a:extLst>
            </p:cNvPr>
            <p:cNvSpPr/>
            <p:nvPr/>
          </p:nvSpPr>
          <p:spPr>
            <a:xfrm>
              <a:off x="5976350" y="4851088"/>
              <a:ext cx="219503" cy="180147"/>
            </a:xfrm>
            <a:prstGeom prst="star5">
              <a:avLst/>
            </a:prstGeom>
            <a:solidFill>
              <a:schemeClr val="accent6">
                <a:lumMod val="20000"/>
                <a:lumOff val="80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星: 5 pt 17">
              <a:extLst>
                <a:ext uri="{FF2B5EF4-FFF2-40B4-BE49-F238E27FC236}">
                  <a16:creationId xmlns:a16="http://schemas.microsoft.com/office/drawing/2014/main" id="{F115B998-58B2-06C7-3EEB-8FDBF9DCE8F0}"/>
                </a:ext>
              </a:extLst>
            </p:cNvPr>
            <p:cNvSpPr/>
            <p:nvPr/>
          </p:nvSpPr>
          <p:spPr>
            <a:xfrm>
              <a:off x="6230716" y="4844649"/>
              <a:ext cx="219503" cy="180147"/>
            </a:xfrm>
            <a:prstGeom prst="star5">
              <a:avLst/>
            </a:prstGeom>
            <a:solidFill>
              <a:schemeClr val="accent6">
                <a:lumMod val="40000"/>
                <a:lumOff val="60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星: 5 pt 18">
              <a:extLst>
                <a:ext uri="{FF2B5EF4-FFF2-40B4-BE49-F238E27FC236}">
                  <a16:creationId xmlns:a16="http://schemas.microsoft.com/office/drawing/2014/main" id="{93C651D6-1166-E6C8-15AB-F2CB2045B2AF}"/>
                </a:ext>
              </a:extLst>
            </p:cNvPr>
            <p:cNvSpPr/>
            <p:nvPr/>
          </p:nvSpPr>
          <p:spPr>
            <a:xfrm>
              <a:off x="6489843" y="4844649"/>
              <a:ext cx="219503" cy="180147"/>
            </a:xfrm>
            <a:prstGeom prst="star5">
              <a:avLst/>
            </a:prstGeom>
            <a:solidFill>
              <a:schemeClr val="accent6">
                <a:lumMod val="60000"/>
                <a:lumOff val="40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星: 5 pt 19">
              <a:extLst>
                <a:ext uri="{FF2B5EF4-FFF2-40B4-BE49-F238E27FC236}">
                  <a16:creationId xmlns:a16="http://schemas.microsoft.com/office/drawing/2014/main" id="{7114CA4B-F423-5AE7-8F11-F091B4EA04F4}"/>
                </a:ext>
              </a:extLst>
            </p:cNvPr>
            <p:cNvSpPr/>
            <p:nvPr/>
          </p:nvSpPr>
          <p:spPr>
            <a:xfrm>
              <a:off x="6748970" y="4844649"/>
              <a:ext cx="219503" cy="180147"/>
            </a:xfrm>
            <a:prstGeom prst="star5">
              <a:avLst/>
            </a:prstGeom>
            <a:solidFill>
              <a:schemeClr val="bg1">
                <a:lumMod val="85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星: 5 pt 20">
              <a:extLst>
                <a:ext uri="{FF2B5EF4-FFF2-40B4-BE49-F238E27FC236}">
                  <a16:creationId xmlns:a16="http://schemas.microsoft.com/office/drawing/2014/main" id="{D3D3FFF2-941C-9971-D9EB-A0C368B39E29}"/>
                </a:ext>
              </a:extLst>
            </p:cNvPr>
            <p:cNvSpPr/>
            <p:nvPr/>
          </p:nvSpPr>
          <p:spPr>
            <a:xfrm>
              <a:off x="7003335" y="4844649"/>
              <a:ext cx="219503" cy="180147"/>
            </a:xfrm>
            <a:prstGeom prst="star5">
              <a:avLst/>
            </a:prstGeom>
            <a:solidFill>
              <a:schemeClr val="bg1">
                <a:lumMod val="85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星: 5 pt 21">
              <a:extLst>
                <a:ext uri="{FF2B5EF4-FFF2-40B4-BE49-F238E27FC236}">
                  <a16:creationId xmlns:a16="http://schemas.microsoft.com/office/drawing/2014/main" id="{39F5809C-CDA5-B833-50B1-C65F701B2591}"/>
                </a:ext>
              </a:extLst>
            </p:cNvPr>
            <p:cNvSpPr/>
            <p:nvPr/>
          </p:nvSpPr>
          <p:spPr>
            <a:xfrm>
              <a:off x="5978002" y="5060926"/>
              <a:ext cx="219503" cy="180147"/>
            </a:xfrm>
            <a:prstGeom prst="star5">
              <a:avLst/>
            </a:prstGeom>
            <a:solidFill>
              <a:schemeClr val="accent6">
                <a:lumMod val="20000"/>
                <a:lumOff val="80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星: 5 pt 22">
              <a:extLst>
                <a:ext uri="{FF2B5EF4-FFF2-40B4-BE49-F238E27FC236}">
                  <a16:creationId xmlns:a16="http://schemas.microsoft.com/office/drawing/2014/main" id="{48C06B97-29C1-5C52-938F-19CDE8619AF7}"/>
                </a:ext>
              </a:extLst>
            </p:cNvPr>
            <p:cNvSpPr/>
            <p:nvPr/>
          </p:nvSpPr>
          <p:spPr>
            <a:xfrm>
              <a:off x="6232368" y="5054487"/>
              <a:ext cx="219503" cy="180147"/>
            </a:xfrm>
            <a:prstGeom prst="star5">
              <a:avLst/>
            </a:prstGeom>
            <a:solidFill>
              <a:schemeClr val="accent6">
                <a:lumMod val="40000"/>
                <a:lumOff val="60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星: 5 pt 23">
              <a:extLst>
                <a:ext uri="{FF2B5EF4-FFF2-40B4-BE49-F238E27FC236}">
                  <a16:creationId xmlns:a16="http://schemas.microsoft.com/office/drawing/2014/main" id="{CEFE5A61-5773-082F-9D1C-A10466EC9AEB}"/>
                </a:ext>
              </a:extLst>
            </p:cNvPr>
            <p:cNvSpPr/>
            <p:nvPr/>
          </p:nvSpPr>
          <p:spPr>
            <a:xfrm>
              <a:off x="6491495" y="5054487"/>
              <a:ext cx="219503" cy="180147"/>
            </a:xfrm>
            <a:prstGeom prst="star5">
              <a:avLst/>
            </a:prstGeom>
            <a:solidFill>
              <a:schemeClr val="accent6">
                <a:lumMod val="60000"/>
                <a:lumOff val="40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星: 5 pt 24">
              <a:extLst>
                <a:ext uri="{FF2B5EF4-FFF2-40B4-BE49-F238E27FC236}">
                  <a16:creationId xmlns:a16="http://schemas.microsoft.com/office/drawing/2014/main" id="{FFB192D0-F05C-67DE-4494-FAB64F2F87B6}"/>
                </a:ext>
              </a:extLst>
            </p:cNvPr>
            <p:cNvSpPr/>
            <p:nvPr/>
          </p:nvSpPr>
          <p:spPr>
            <a:xfrm>
              <a:off x="6750622" y="5054487"/>
              <a:ext cx="219503" cy="180147"/>
            </a:xfrm>
            <a:prstGeom prst="star5">
              <a:avLst/>
            </a:prstGeom>
            <a:solidFill>
              <a:schemeClr val="accent6">
                <a:lumMod val="75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星: 5 pt 25">
              <a:extLst>
                <a:ext uri="{FF2B5EF4-FFF2-40B4-BE49-F238E27FC236}">
                  <a16:creationId xmlns:a16="http://schemas.microsoft.com/office/drawing/2014/main" id="{E022315F-B38F-DC4C-16E5-C5AA3D7A2EC7}"/>
                </a:ext>
              </a:extLst>
            </p:cNvPr>
            <p:cNvSpPr/>
            <p:nvPr/>
          </p:nvSpPr>
          <p:spPr>
            <a:xfrm>
              <a:off x="7004987" y="5054487"/>
              <a:ext cx="219503" cy="180147"/>
            </a:xfrm>
            <a:prstGeom prst="star5">
              <a:avLst/>
            </a:prstGeom>
            <a:solidFill>
              <a:schemeClr val="bg1">
                <a:lumMod val="85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星: 5 pt 26">
              <a:extLst>
                <a:ext uri="{FF2B5EF4-FFF2-40B4-BE49-F238E27FC236}">
                  <a16:creationId xmlns:a16="http://schemas.microsoft.com/office/drawing/2014/main" id="{55250B51-9C39-B099-E1AA-C61058993F93}"/>
                </a:ext>
              </a:extLst>
            </p:cNvPr>
            <p:cNvSpPr/>
            <p:nvPr/>
          </p:nvSpPr>
          <p:spPr>
            <a:xfrm>
              <a:off x="5983488" y="5277203"/>
              <a:ext cx="219503" cy="180147"/>
            </a:xfrm>
            <a:prstGeom prst="star5">
              <a:avLst/>
            </a:prstGeom>
            <a:solidFill>
              <a:schemeClr val="accent6">
                <a:lumMod val="20000"/>
                <a:lumOff val="80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星: 5 pt 27">
              <a:extLst>
                <a:ext uri="{FF2B5EF4-FFF2-40B4-BE49-F238E27FC236}">
                  <a16:creationId xmlns:a16="http://schemas.microsoft.com/office/drawing/2014/main" id="{AC372396-214E-AF25-5E12-081176643DB3}"/>
                </a:ext>
              </a:extLst>
            </p:cNvPr>
            <p:cNvSpPr/>
            <p:nvPr/>
          </p:nvSpPr>
          <p:spPr>
            <a:xfrm>
              <a:off x="6237854" y="5270764"/>
              <a:ext cx="219503" cy="180147"/>
            </a:xfrm>
            <a:prstGeom prst="star5">
              <a:avLst/>
            </a:prstGeom>
            <a:solidFill>
              <a:schemeClr val="accent6">
                <a:lumMod val="40000"/>
                <a:lumOff val="60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星: 5 pt 28">
              <a:extLst>
                <a:ext uri="{FF2B5EF4-FFF2-40B4-BE49-F238E27FC236}">
                  <a16:creationId xmlns:a16="http://schemas.microsoft.com/office/drawing/2014/main" id="{B74BA0A6-4BFE-BBF2-F04D-E9C73B4BD105}"/>
                </a:ext>
              </a:extLst>
            </p:cNvPr>
            <p:cNvSpPr/>
            <p:nvPr/>
          </p:nvSpPr>
          <p:spPr>
            <a:xfrm>
              <a:off x="6496981" y="5270764"/>
              <a:ext cx="219503" cy="180147"/>
            </a:xfrm>
            <a:prstGeom prst="star5">
              <a:avLst/>
            </a:prstGeom>
            <a:solidFill>
              <a:schemeClr val="accent6">
                <a:lumMod val="60000"/>
                <a:lumOff val="40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星: 5 pt 29">
              <a:extLst>
                <a:ext uri="{FF2B5EF4-FFF2-40B4-BE49-F238E27FC236}">
                  <a16:creationId xmlns:a16="http://schemas.microsoft.com/office/drawing/2014/main" id="{EF126475-0B71-378E-13A7-D900DCD95F43}"/>
                </a:ext>
              </a:extLst>
            </p:cNvPr>
            <p:cNvSpPr/>
            <p:nvPr/>
          </p:nvSpPr>
          <p:spPr>
            <a:xfrm>
              <a:off x="6756108" y="5270764"/>
              <a:ext cx="219503" cy="180147"/>
            </a:xfrm>
            <a:prstGeom prst="star5">
              <a:avLst/>
            </a:prstGeom>
            <a:solidFill>
              <a:schemeClr val="accent6">
                <a:lumMod val="75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星: 5 pt 30">
              <a:extLst>
                <a:ext uri="{FF2B5EF4-FFF2-40B4-BE49-F238E27FC236}">
                  <a16:creationId xmlns:a16="http://schemas.microsoft.com/office/drawing/2014/main" id="{4DA176CC-2344-D11E-3834-A9D5A5700A5B}"/>
                </a:ext>
              </a:extLst>
            </p:cNvPr>
            <p:cNvSpPr/>
            <p:nvPr/>
          </p:nvSpPr>
          <p:spPr>
            <a:xfrm>
              <a:off x="7010473" y="5270764"/>
              <a:ext cx="219503" cy="180147"/>
            </a:xfrm>
            <a:prstGeom prst="star5">
              <a:avLst/>
            </a:prstGeom>
            <a:solidFill>
              <a:srgbClr val="FF0000"/>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2380823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4BBB35-96DD-EA0A-E408-ECED64BEF997}"/>
            </a:ext>
          </a:extLst>
        </p:cNvPr>
        <p:cNvGrpSpPr/>
        <p:nvPr/>
      </p:nvGrpSpPr>
      <p:grpSpPr>
        <a:xfrm>
          <a:off x="0" y="0"/>
          <a:ext cx="0" cy="0"/>
          <a:chOff x="0" y="0"/>
          <a:chExt cx="0" cy="0"/>
        </a:xfrm>
      </p:grpSpPr>
      <p:sp>
        <p:nvSpPr>
          <p:cNvPr id="13" name="四角形: 角を丸くする 12">
            <a:extLst>
              <a:ext uri="{FF2B5EF4-FFF2-40B4-BE49-F238E27FC236}">
                <a16:creationId xmlns:a16="http://schemas.microsoft.com/office/drawing/2014/main" id="{A4A8EE87-6074-2E70-3CA8-271D384E8A75}"/>
              </a:ext>
            </a:extLst>
          </p:cNvPr>
          <p:cNvSpPr/>
          <p:nvPr/>
        </p:nvSpPr>
        <p:spPr>
          <a:xfrm>
            <a:off x="69850" y="988573"/>
            <a:ext cx="12052300" cy="5523596"/>
          </a:xfrm>
          <a:prstGeom prst="roundRect">
            <a:avLst/>
          </a:prstGeom>
          <a:solidFill>
            <a:schemeClr val="accent5">
              <a:lumMod val="20000"/>
              <a:lumOff val="80000"/>
            </a:schemeClr>
          </a:solidFill>
          <a:ln w="12700">
            <a:solidFill>
              <a:schemeClr val="tx2">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CB3537BA-07BA-EC87-D64A-E12F6B9B8B70}"/>
              </a:ext>
            </a:extLst>
          </p:cNvPr>
          <p:cNvSpPr>
            <a:spLocks noGrp="1"/>
          </p:cNvSpPr>
          <p:nvPr>
            <p:ph type="title"/>
          </p:nvPr>
        </p:nvSpPr>
        <p:spPr/>
        <p:txBody>
          <a:bodyPr/>
          <a:lstStyle/>
          <a:p>
            <a:pPr fontAlgn="ctr"/>
            <a:r>
              <a:rPr kumimoji="1" lang="en-US" altLang="ja-JP" sz="2800" b="0" dirty="0"/>
              <a:t>DI</a:t>
            </a:r>
            <a:r>
              <a:rPr kumimoji="1" lang="ja-JP" altLang="en-US" sz="2800" b="0" dirty="0"/>
              <a:t>対応に必要なこと</a:t>
            </a:r>
          </a:p>
        </p:txBody>
      </p:sp>
      <p:sp>
        <p:nvSpPr>
          <p:cNvPr id="3" name="コンテンツ プレースホルダー 2">
            <a:extLst>
              <a:ext uri="{FF2B5EF4-FFF2-40B4-BE49-F238E27FC236}">
                <a16:creationId xmlns:a16="http://schemas.microsoft.com/office/drawing/2014/main" id="{E5EB5779-2F49-224F-5961-9C3524AC85BF}"/>
              </a:ext>
            </a:extLst>
          </p:cNvPr>
          <p:cNvSpPr>
            <a:spLocks noGrp="1"/>
          </p:cNvSpPr>
          <p:nvPr>
            <p:ph idx="1"/>
          </p:nvPr>
        </p:nvSpPr>
        <p:spPr>
          <a:xfrm>
            <a:off x="335360" y="1151920"/>
            <a:ext cx="11856640" cy="1055579"/>
          </a:xfrm>
        </p:spPr>
        <p:txBody>
          <a:bodyPr>
            <a:noAutofit/>
          </a:bodyPr>
          <a:lstStyle/>
          <a:p>
            <a:pPr marL="342900" indent="-342900" algn="l">
              <a:buFont typeface="Wingdings" panose="05000000000000000000" pitchFamily="2" charset="2"/>
              <a:buChar char="Ø"/>
            </a:pPr>
            <a:r>
              <a:rPr lang="en-US" altLang="ja-JP" sz="2400" i="0" dirty="0">
                <a:solidFill>
                  <a:srgbClr val="242424"/>
                </a:solidFill>
                <a:effectLst/>
                <a:latin typeface="Meiryo UI" panose="020B0604030504040204" pitchFamily="50" charset="-128"/>
                <a:ea typeface="Meiryo UI" panose="020B0604030504040204" pitchFamily="50" charset="-128"/>
              </a:rPr>
              <a:t>IT</a:t>
            </a:r>
            <a:r>
              <a:rPr lang="ja-JP" altLang="en-US" sz="2400" i="0" dirty="0">
                <a:solidFill>
                  <a:srgbClr val="242424"/>
                </a:solidFill>
                <a:effectLst/>
                <a:latin typeface="Meiryo UI" panose="020B0604030504040204" pitchFamily="50" charset="-128"/>
                <a:ea typeface="Meiryo UI" panose="020B0604030504040204" pitchFamily="50" charset="-128"/>
              </a:rPr>
              <a:t>によるサポート，監視</a:t>
            </a:r>
            <a:r>
              <a:rPr lang="en-US" altLang="ja-JP" sz="2400" i="0" dirty="0">
                <a:solidFill>
                  <a:srgbClr val="242424"/>
                </a:solidFill>
                <a:effectLst/>
                <a:latin typeface="Meiryo UI" panose="020B0604030504040204" pitchFamily="50" charset="-128"/>
                <a:ea typeface="Meiryo UI" panose="020B0604030504040204" pitchFamily="50" charset="-128"/>
              </a:rPr>
              <a:t>/</a:t>
            </a:r>
            <a:r>
              <a:rPr lang="ja-JP" altLang="en-US" sz="2400" i="0" dirty="0">
                <a:solidFill>
                  <a:srgbClr val="242424"/>
                </a:solidFill>
                <a:effectLst/>
                <a:latin typeface="Meiryo UI" panose="020B0604030504040204" pitchFamily="50" charset="-128"/>
                <a:ea typeface="Meiryo UI" panose="020B0604030504040204" pitchFamily="50" charset="-128"/>
              </a:rPr>
              <a:t>監査，また教育訓練等に</a:t>
            </a:r>
            <a:r>
              <a:rPr lang="ja-JP" altLang="en-US" sz="2400" i="0" dirty="0">
                <a:solidFill>
                  <a:srgbClr val="FF0000"/>
                </a:solidFill>
                <a:effectLst/>
                <a:highlight>
                  <a:srgbClr val="FFFF00"/>
                </a:highlight>
                <a:latin typeface="Meiryo UI" panose="020B0604030504040204" pitchFamily="50" charset="-128"/>
                <a:ea typeface="Meiryo UI" panose="020B0604030504040204" pitchFamily="50" charset="-128"/>
              </a:rPr>
              <a:t>必要な十分な人員確保</a:t>
            </a:r>
            <a:endParaRPr lang="en-US" altLang="ja-JP" sz="2400" i="0" dirty="0">
              <a:solidFill>
                <a:srgbClr val="FF0000"/>
              </a:solidFill>
              <a:effectLst/>
              <a:highlight>
                <a:srgbClr val="FFFF00"/>
              </a:highlight>
              <a:latin typeface="Meiryo UI" panose="020B0604030504040204" pitchFamily="50" charset="-128"/>
              <a:ea typeface="Meiryo UI" panose="020B0604030504040204" pitchFamily="50" charset="-128"/>
            </a:endParaRPr>
          </a:p>
          <a:p>
            <a:endParaRPr lang="en-US" altLang="ja-JP" sz="800" i="0" dirty="0">
              <a:solidFill>
                <a:srgbClr val="242424"/>
              </a:solidFill>
              <a:effectLst/>
              <a:latin typeface="Meiryo UI" panose="020B0604030504040204" pitchFamily="50" charset="-128"/>
              <a:ea typeface="Meiryo UI" panose="020B0604030504040204" pitchFamily="50" charset="-128"/>
            </a:endParaRPr>
          </a:p>
          <a:p>
            <a:r>
              <a:rPr lang="ja-JP" altLang="en-US" sz="1800" i="0" dirty="0">
                <a:solidFill>
                  <a:srgbClr val="242424"/>
                </a:solidFill>
                <a:effectLst/>
                <a:latin typeface="Meiryo UI" panose="020B0604030504040204" pitchFamily="50" charset="-128"/>
                <a:ea typeface="Meiryo UI" panose="020B0604030504040204" pitchFamily="50" charset="-128"/>
              </a:rPr>
              <a:t>　　　・ </a:t>
            </a:r>
            <a:r>
              <a:rPr lang="ja-JP" altLang="en-US" i="0" dirty="0">
                <a:solidFill>
                  <a:srgbClr val="242424"/>
                </a:solidFill>
                <a:effectLst/>
                <a:latin typeface="Meiryo UI" panose="020B0604030504040204" pitchFamily="50" charset="-128"/>
                <a:ea typeface="Meiryo UI" panose="020B0604030504040204" pitchFamily="50" charset="-128"/>
              </a:rPr>
              <a:t>社員全員にデータの品質と完全性を熟知させ，リスクの発見とその改善を推進するための</a:t>
            </a:r>
            <a:r>
              <a:rPr lang="ja-JP" altLang="en-US" i="0" dirty="0">
                <a:solidFill>
                  <a:srgbClr val="242424"/>
                </a:solidFill>
                <a:effectLst/>
                <a:highlight>
                  <a:srgbClr val="FFFF00"/>
                </a:highlight>
                <a:latin typeface="Meiryo UI" panose="020B0604030504040204" pitchFamily="50" charset="-128"/>
                <a:ea typeface="Meiryo UI" panose="020B0604030504040204" pitchFamily="50" charset="-128"/>
              </a:rPr>
              <a:t>継続的な教育を実施</a:t>
            </a:r>
            <a:endParaRPr lang="en-US" altLang="ja-JP" i="0" dirty="0">
              <a:solidFill>
                <a:srgbClr val="242424"/>
              </a:solidFill>
              <a:effectLst/>
              <a:highlight>
                <a:srgbClr val="FFFF00"/>
              </a:highlight>
              <a:latin typeface="Meiryo UI" panose="020B0604030504040204" pitchFamily="50" charset="-128"/>
              <a:ea typeface="Meiryo UI" panose="020B0604030504040204" pitchFamily="50" charset="-128"/>
            </a:endParaRPr>
          </a:p>
        </p:txBody>
      </p:sp>
      <p:pic>
        <p:nvPicPr>
          <p:cNvPr id="14" name="図 13">
            <a:extLst>
              <a:ext uri="{FF2B5EF4-FFF2-40B4-BE49-F238E27FC236}">
                <a16:creationId xmlns:a16="http://schemas.microsoft.com/office/drawing/2014/main" id="{0DC5D82B-B850-5770-5A3A-BF552789B8A8}"/>
              </a:ext>
            </a:extLst>
          </p:cNvPr>
          <p:cNvPicPr>
            <a:picLocks noChangeAspect="1"/>
          </p:cNvPicPr>
          <p:nvPr/>
        </p:nvPicPr>
        <p:blipFill>
          <a:blip r:embed="rId2"/>
          <a:stretch>
            <a:fillRect/>
          </a:stretch>
        </p:blipFill>
        <p:spPr>
          <a:xfrm>
            <a:off x="335360" y="2422901"/>
            <a:ext cx="1897364" cy="1655450"/>
          </a:xfrm>
          <a:prstGeom prst="rect">
            <a:avLst/>
          </a:prstGeom>
        </p:spPr>
      </p:pic>
      <p:sp>
        <p:nvSpPr>
          <p:cNvPr id="5" name="テキスト ボックス 4">
            <a:extLst>
              <a:ext uri="{FF2B5EF4-FFF2-40B4-BE49-F238E27FC236}">
                <a16:creationId xmlns:a16="http://schemas.microsoft.com/office/drawing/2014/main" id="{5878D0E2-3866-DFCD-3CFB-22505F9336D8}"/>
              </a:ext>
            </a:extLst>
          </p:cNvPr>
          <p:cNvSpPr txBox="1"/>
          <p:nvPr/>
        </p:nvSpPr>
        <p:spPr>
          <a:xfrm>
            <a:off x="8599002" y="4889220"/>
            <a:ext cx="3437553" cy="1200329"/>
          </a:xfrm>
          <a:prstGeom prst="rect">
            <a:avLst/>
          </a:prstGeom>
          <a:noFill/>
        </p:spPr>
        <p:txBody>
          <a:bodyPr wrap="square" rtlCol="0">
            <a:spAutoFit/>
          </a:bodyPr>
          <a:lstStyle/>
          <a:p>
            <a:r>
              <a:rPr kumimoji="1" lang="ja-JP" altLang="en-US" dirty="0">
                <a:latin typeface="Meiryo UI" panose="020B0604030504040204" pitchFamily="50" charset="-128"/>
                <a:ea typeface="Meiryo UI" panose="020B0604030504040204" pitchFamily="50" charset="-128"/>
              </a:rPr>
              <a:t>・　当事者だけでは，</a:t>
            </a:r>
            <a:r>
              <a:rPr kumimoji="1" lang="en-US" altLang="ja-JP" dirty="0">
                <a:latin typeface="Meiryo UI" panose="020B0604030504040204" pitchFamily="50" charset="-128"/>
                <a:ea typeface="Meiryo UI" panose="020B0604030504040204" pitchFamily="50" charset="-128"/>
              </a:rPr>
              <a:t>DI</a:t>
            </a:r>
            <a:r>
              <a:rPr kumimoji="1" lang="ja-JP" altLang="en-US" dirty="0">
                <a:latin typeface="Meiryo UI" panose="020B0604030504040204" pitchFamily="50" charset="-128"/>
                <a:ea typeface="Meiryo UI" panose="020B0604030504040204" pitchFamily="50" charset="-128"/>
              </a:rPr>
              <a:t>の欠陥の</a:t>
            </a:r>
            <a:endParaRPr kumimoji="1"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　</a:t>
            </a:r>
            <a:r>
              <a:rPr kumimoji="1" lang="ja-JP" altLang="en-US" dirty="0">
                <a:latin typeface="Meiryo UI" panose="020B0604030504040204" pitchFamily="50" charset="-128"/>
                <a:ea typeface="Meiryo UI" panose="020B0604030504040204" pitchFamily="50" charset="-128"/>
              </a:rPr>
              <a:t>性質</a:t>
            </a:r>
            <a:r>
              <a:rPr lang="ja-JP" altLang="en-US" dirty="0">
                <a:latin typeface="Meiryo UI" panose="020B0604030504040204" pitchFamily="50" charset="-128"/>
                <a:ea typeface="Meiryo UI" panose="020B0604030504040204" pitchFamily="50" charset="-128"/>
              </a:rPr>
              <a:t>，</a:t>
            </a:r>
            <a:r>
              <a:rPr kumimoji="1" lang="ja-JP" altLang="en-US" dirty="0">
                <a:latin typeface="Meiryo UI" panose="020B0604030504040204" pitchFamily="50" charset="-128"/>
                <a:ea typeface="Meiryo UI" panose="020B0604030504040204" pitchFamily="50" charset="-128"/>
              </a:rPr>
              <a:t>根本原因のすべてを抽出</a:t>
            </a:r>
            <a:endParaRPr kumimoji="1"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　</a:t>
            </a:r>
            <a:r>
              <a:rPr kumimoji="1" lang="ja-JP" altLang="en-US" dirty="0">
                <a:latin typeface="Meiryo UI" panose="020B0604030504040204" pitchFamily="50" charset="-128"/>
                <a:ea typeface="Meiryo UI" panose="020B0604030504040204" pitchFamily="50" charset="-128"/>
              </a:rPr>
              <a:t>しきれないので，適切な改善策を</a:t>
            </a:r>
            <a:endParaRPr kumimoji="1"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　</a:t>
            </a:r>
            <a:r>
              <a:rPr kumimoji="1" lang="ja-JP" altLang="en-US" dirty="0">
                <a:latin typeface="Meiryo UI" panose="020B0604030504040204" pitchFamily="50" charset="-128"/>
                <a:ea typeface="Meiryo UI" panose="020B0604030504040204" pitchFamily="50" charset="-128"/>
              </a:rPr>
              <a:t>計画する事は難しい？</a:t>
            </a:r>
          </a:p>
        </p:txBody>
      </p:sp>
      <p:sp>
        <p:nvSpPr>
          <p:cNvPr id="15" name="矢印: 右 14">
            <a:extLst>
              <a:ext uri="{FF2B5EF4-FFF2-40B4-BE49-F238E27FC236}">
                <a16:creationId xmlns:a16="http://schemas.microsoft.com/office/drawing/2014/main" id="{241393E0-B0B4-35A1-7E0E-C19E567993D3}"/>
              </a:ext>
            </a:extLst>
          </p:cNvPr>
          <p:cNvSpPr/>
          <p:nvPr/>
        </p:nvSpPr>
        <p:spPr>
          <a:xfrm>
            <a:off x="4850000" y="2762280"/>
            <a:ext cx="3582048" cy="1723722"/>
          </a:xfrm>
          <a:prstGeom prst="rightArrow">
            <a:avLst/>
          </a:prstGeom>
          <a:solidFill>
            <a:schemeClr val="accent6">
              <a:lumMod val="20000"/>
              <a:lumOff val="80000"/>
            </a:schemeClr>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dirty="0">
                <a:solidFill>
                  <a:srgbClr val="FF0000"/>
                </a:solidFill>
                <a:latin typeface="Meiryo UI" panose="020B0604030504040204" pitchFamily="50" charset="-128"/>
                <a:ea typeface="Meiryo UI" panose="020B0604030504040204" pitchFamily="50" charset="-128"/>
              </a:rPr>
              <a:t>監査証跡に関する教育訓練および経験が十分でない担当者</a:t>
            </a:r>
            <a:r>
              <a:rPr lang="ja-JP" altLang="en-US" sz="1400" dirty="0">
                <a:solidFill>
                  <a:schemeClr val="tx1"/>
                </a:solidFill>
                <a:latin typeface="Meiryo UI" panose="020B0604030504040204" pitchFamily="50" charset="-128"/>
                <a:ea typeface="Meiryo UI" panose="020B0604030504040204" pitchFamily="50" charset="-128"/>
              </a:rPr>
              <a:t>が，データのレビューを実施していると</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18" name="テキスト ボックス 17">
            <a:extLst>
              <a:ext uri="{FF2B5EF4-FFF2-40B4-BE49-F238E27FC236}">
                <a16:creationId xmlns:a16="http://schemas.microsoft.com/office/drawing/2014/main" id="{C08CE7F0-C032-0EFF-4054-F833D4417D63}"/>
              </a:ext>
            </a:extLst>
          </p:cNvPr>
          <p:cNvSpPr txBox="1"/>
          <p:nvPr/>
        </p:nvSpPr>
        <p:spPr>
          <a:xfrm>
            <a:off x="2321034" y="3162476"/>
            <a:ext cx="2483248" cy="923330"/>
          </a:xfrm>
          <a:prstGeom prst="rect">
            <a:avLst/>
          </a:prstGeom>
          <a:noFill/>
        </p:spPr>
        <p:txBody>
          <a:bodyPr wrap="square" rtlCol="0">
            <a:spAutoFit/>
          </a:bodyPr>
          <a:lstStyle/>
          <a:p>
            <a:pPr marL="342900" indent="-342900">
              <a:buFont typeface="Wingdings" panose="05000000000000000000" pitchFamily="2" charset="2"/>
              <a:buChar char="ü"/>
            </a:pPr>
            <a:r>
              <a:rPr kumimoji="1" lang="en-US" altLang="ja-JP" dirty="0">
                <a:latin typeface="Meiryo UI" panose="020B0604030504040204" pitchFamily="50" charset="-128"/>
                <a:ea typeface="Meiryo UI" panose="020B0604030504040204" pitchFamily="50" charset="-128"/>
              </a:rPr>
              <a:t>DI</a:t>
            </a:r>
            <a:r>
              <a:rPr kumimoji="1" lang="ja-JP" altLang="en-US" dirty="0">
                <a:latin typeface="Meiryo UI" panose="020B0604030504040204" pitchFamily="50" charset="-128"/>
                <a:ea typeface="Meiryo UI" panose="020B0604030504040204" pitchFamily="50" charset="-128"/>
              </a:rPr>
              <a:t>を照査できるように</a:t>
            </a:r>
            <a:endParaRPr kumimoji="1" lang="en-US" altLang="ja-JP" dirty="0">
              <a:latin typeface="Meiryo UI" panose="020B0604030504040204" pitchFamily="50" charset="-128"/>
              <a:ea typeface="Meiryo UI" panose="020B0604030504040204" pitchFamily="50" charset="-128"/>
            </a:endParaRPr>
          </a:p>
          <a:p>
            <a:r>
              <a:rPr kumimoji="1" lang="ja-JP" altLang="en-US" dirty="0">
                <a:solidFill>
                  <a:srgbClr val="FF0000"/>
                </a:solidFill>
                <a:latin typeface="Meiryo UI" panose="020B0604030504040204" pitchFamily="50" charset="-128"/>
                <a:ea typeface="Meiryo UI" panose="020B0604030504040204" pitchFamily="50" charset="-128"/>
              </a:rPr>
              <a:t>　　レビュー担当者には</a:t>
            </a:r>
            <a:endParaRPr kumimoji="1" lang="en-US" altLang="ja-JP" dirty="0">
              <a:solidFill>
                <a:srgbClr val="FF0000"/>
              </a:solidFill>
              <a:latin typeface="Meiryo UI" panose="020B0604030504040204" pitchFamily="50" charset="-128"/>
              <a:ea typeface="Meiryo UI" panose="020B0604030504040204" pitchFamily="50" charset="-128"/>
            </a:endParaRPr>
          </a:p>
          <a:p>
            <a:r>
              <a:rPr lang="ja-JP" altLang="en-US" dirty="0">
                <a:solidFill>
                  <a:srgbClr val="FF0000"/>
                </a:solidFill>
                <a:latin typeface="Meiryo UI" panose="020B0604030504040204" pitchFamily="50" charset="-128"/>
                <a:ea typeface="Meiryo UI" panose="020B0604030504040204" pitchFamily="50" charset="-128"/>
              </a:rPr>
              <a:t>　　</a:t>
            </a:r>
            <a:r>
              <a:rPr kumimoji="1" lang="ja-JP" altLang="en-US" dirty="0">
                <a:solidFill>
                  <a:srgbClr val="FF0000"/>
                </a:solidFill>
                <a:latin typeface="Meiryo UI" panose="020B0604030504040204" pitchFamily="50" charset="-128"/>
                <a:ea typeface="Meiryo UI" panose="020B0604030504040204" pitchFamily="50" charset="-128"/>
              </a:rPr>
              <a:t>教育を実施</a:t>
            </a:r>
            <a:endParaRPr lang="en-US" altLang="ja-JP" dirty="0">
              <a:latin typeface="Meiryo UI" panose="020B0604030504040204" pitchFamily="50" charset="-128"/>
              <a:ea typeface="Meiryo UI" panose="020B0604030504040204" pitchFamily="50" charset="-128"/>
            </a:endParaRPr>
          </a:p>
        </p:txBody>
      </p:sp>
      <p:sp>
        <p:nvSpPr>
          <p:cNvPr id="19" name="テキスト ボックス 18">
            <a:extLst>
              <a:ext uri="{FF2B5EF4-FFF2-40B4-BE49-F238E27FC236}">
                <a16:creationId xmlns:a16="http://schemas.microsoft.com/office/drawing/2014/main" id="{37188BF0-D2CD-57B3-3B04-A4B7E0ECBFBE}"/>
              </a:ext>
            </a:extLst>
          </p:cNvPr>
          <p:cNvSpPr txBox="1"/>
          <p:nvPr/>
        </p:nvSpPr>
        <p:spPr>
          <a:xfrm>
            <a:off x="8599002" y="3300975"/>
            <a:ext cx="3690102" cy="646331"/>
          </a:xfrm>
          <a:prstGeom prst="rect">
            <a:avLst/>
          </a:prstGeom>
          <a:noFill/>
        </p:spPr>
        <p:txBody>
          <a:bodyPr wrap="square" rtlCol="0">
            <a:spAutoFit/>
          </a:bodyPr>
          <a:lstStyle/>
          <a:p>
            <a:r>
              <a:rPr kumimoji="1" lang="ja-JP" altLang="en-US" dirty="0">
                <a:latin typeface="Meiryo UI" panose="020B0604030504040204" pitchFamily="50" charset="-128"/>
                <a:ea typeface="Meiryo UI" panose="020B0604030504040204" pitchFamily="50" charset="-128"/>
              </a:rPr>
              <a:t>・　レビューしたデータを</a:t>
            </a:r>
            <a:r>
              <a:rPr kumimoji="1" lang="en-US" altLang="ja-JP" dirty="0">
                <a:latin typeface="Meiryo UI" panose="020B0604030504040204" pitchFamily="50" charset="-128"/>
                <a:ea typeface="Meiryo UI" panose="020B0604030504040204" pitchFamily="50" charset="-128"/>
              </a:rPr>
              <a:t>DI</a:t>
            </a:r>
            <a:r>
              <a:rPr kumimoji="1" lang="ja-JP" altLang="en-US" dirty="0">
                <a:latin typeface="Meiryo UI" panose="020B0604030504040204" pitchFamily="50" charset="-128"/>
                <a:ea typeface="Meiryo UI" panose="020B0604030504040204" pitchFamily="50" charset="-128"/>
              </a:rPr>
              <a:t>の面から</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　保証できない</a:t>
            </a:r>
            <a:r>
              <a:rPr lang="ja-JP" altLang="en-US" dirty="0">
                <a:latin typeface="Meiryo UI" panose="020B0604030504040204" pitchFamily="50" charset="-128"/>
                <a:ea typeface="Meiryo UI" panose="020B0604030504040204" pitchFamily="50" charset="-128"/>
              </a:rPr>
              <a:t>？</a:t>
            </a:r>
            <a:endParaRPr kumimoji="1" lang="en-US" altLang="ja-JP" dirty="0">
              <a:latin typeface="Meiryo UI" panose="020B0604030504040204" pitchFamily="50" charset="-128"/>
              <a:ea typeface="Meiryo UI" panose="020B0604030504040204" pitchFamily="50" charset="-128"/>
            </a:endParaRPr>
          </a:p>
        </p:txBody>
      </p:sp>
      <p:sp>
        <p:nvSpPr>
          <p:cNvPr id="20" name="テキスト ボックス 19">
            <a:extLst>
              <a:ext uri="{FF2B5EF4-FFF2-40B4-BE49-F238E27FC236}">
                <a16:creationId xmlns:a16="http://schemas.microsoft.com/office/drawing/2014/main" id="{92282359-83D8-AEED-D7FB-18B69226AC01}"/>
              </a:ext>
            </a:extLst>
          </p:cNvPr>
          <p:cNvSpPr txBox="1"/>
          <p:nvPr/>
        </p:nvSpPr>
        <p:spPr>
          <a:xfrm>
            <a:off x="2329720" y="5040783"/>
            <a:ext cx="2509169" cy="923330"/>
          </a:xfrm>
          <a:prstGeom prst="rect">
            <a:avLst/>
          </a:prstGeom>
          <a:noFill/>
        </p:spPr>
        <p:txBody>
          <a:bodyPr wrap="square" rtlCol="0">
            <a:spAutoFit/>
          </a:bodyPr>
          <a:lstStyle/>
          <a:p>
            <a:pPr marL="342900" indent="-342900">
              <a:buFont typeface="Wingdings" panose="05000000000000000000" pitchFamily="2" charset="2"/>
              <a:buChar char="ü"/>
            </a:pPr>
            <a:r>
              <a:rPr kumimoji="1" lang="ja-JP" altLang="en-US" dirty="0">
                <a:latin typeface="Meiryo UI" panose="020B0604030504040204" pitchFamily="50" charset="-128"/>
                <a:ea typeface="Meiryo UI" panose="020B0604030504040204" pitchFamily="50" charset="-128"/>
              </a:rPr>
              <a:t>データの記録と報告の誤りの範囲を</a:t>
            </a:r>
            <a:r>
              <a:rPr kumimoji="1" lang="ja-JP" altLang="en-US" dirty="0">
                <a:solidFill>
                  <a:srgbClr val="FF0000"/>
                </a:solidFill>
                <a:latin typeface="Meiryo UI" panose="020B0604030504040204" pitchFamily="50" charset="-128"/>
                <a:ea typeface="Meiryo UI" panose="020B0604030504040204" pitchFamily="50" charset="-128"/>
              </a:rPr>
              <a:t>包括的に調査</a:t>
            </a:r>
            <a:endParaRPr kumimoji="1" lang="en-US" altLang="ja-JP" dirty="0">
              <a:latin typeface="Meiryo UI" panose="020B0604030504040204" pitchFamily="50" charset="-128"/>
              <a:ea typeface="Meiryo UI" panose="020B0604030504040204" pitchFamily="50" charset="-128"/>
            </a:endParaRPr>
          </a:p>
        </p:txBody>
      </p:sp>
      <p:sp>
        <p:nvSpPr>
          <p:cNvPr id="21" name="矢印: 右 20">
            <a:extLst>
              <a:ext uri="{FF2B5EF4-FFF2-40B4-BE49-F238E27FC236}">
                <a16:creationId xmlns:a16="http://schemas.microsoft.com/office/drawing/2014/main" id="{6A2554B2-E5C3-34A6-832A-5536C52D2A6D}"/>
              </a:ext>
            </a:extLst>
          </p:cNvPr>
          <p:cNvSpPr/>
          <p:nvPr/>
        </p:nvSpPr>
        <p:spPr>
          <a:xfrm>
            <a:off x="4849999" y="4640587"/>
            <a:ext cx="3749003" cy="1723722"/>
          </a:xfrm>
          <a:prstGeom prst="rightArrow">
            <a:avLst/>
          </a:prstGeom>
          <a:solidFill>
            <a:schemeClr val="accent6">
              <a:lumMod val="20000"/>
              <a:lumOff val="80000"/>
            </a:schemeClr>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dirty="0">
                <a:solidFill>
                  <a:schemeClr val="tx1"/>
                </a:solidFill>
                <a:latin typeface="Meiryo UI" panose="020B0604030504040204" pitchFamily="50" charset="-128"/>
                <a:ea typeface="Meiryo UI" panose="020B0604030504040204" pitchFamily="50" charset="-128"/>
              </a:rPr>
              <a:t>規制当局の査察において指摘された</a:t>
            </a:r>
            <a:r>
              <a:rPr lang="en-US" altLang="ja-JP" sz="1400" dirty="0">
                <a:solidFill>
                  <a:schemeClr val="tx1"/>
                </a:solidFill>
                <a:latin typeface="Meiryo UI" panose="020B0604030504040204" pitchFamily="50" charset="-128"/>
                <a:ea typeface="Meiryo UI" panose="020B0604030504040204" pitchFamily="50" charset="-128"/>
              </a:rPr>
              <a:t>DI</a:t>
            </a:r>
            <a:r>
              <a:rPr lang="ja-JP" altLang="en-US" sz="1400" dirty="0">
                <a:solidFill>
                  <a:schemeClr val="tx1"/>
                </a:solidFill>
                <a:latin typeface="Meiryo UI" panose="020B0604030504040204" pitchFamily="50" charset="-128"/>
                <a:ea typeface="Meiryo UI" panose="020B0604030504040204" pitchFamily="50" charset="-128"/>
              </a:rPr>
              <a:t>を含む</a:t>
            </a:r>
            <a:r>
              <a:rPr lang="en-US" altLang="ja-JP" sz="1400" dirty="0">
                <a:solidFill>
                  <a:schemeClr val="tx1"/>
                </a:solidFill>
                <a:latin typeface="Meiryo UI" panose="020B0604030504040204" pitchFamily="50" charset="-128"/>
                <a:ea typeface="Meiryo UI" panose="020B0604030504040204" pitchFamily="50" charset="-128"/>
              </a:rPr>
              <a:t>GLP</a:t>
            </a:r>
            <a:r>
              <a:rPr lang="ja-JP" altLang="en-US" sz="1400" dirty="0">
                <a:solidFill>
                  <a:schemeClr val="tx1"/>
                </a:solidFill>
                <a:latin typeface="Meiryo UI" panose="020B0604030504040204" pitchFamily="50" charset="-128"/>
                <a:ea typeface="Meiryo UI" panose="020B0604030504040204" pitchFamily="50" charset="-128"/>
              </a:rPr>
              <a:t>違反について，指摘事項のみを</a:t>
            </a:r>
            <a:r>
              <a:rPr lang="en-US" altLang="ja-JP" sz="1400" dirty="0">
                <a:solidFill>
                  <a:srgbClr val="FF0000"/>
                </a:solidFill>
                <a:latin typeface="Meiryo UI" panose="020B0604030504040204" pitchFamily="50" charset="-128"/>
                <a:ea typeface="Meiryo UI" panose="020B0604030504040204" pitchFamily="50" charset="-128"/>
              </a:rPr>
              <a:t>DI</a:t>
            </a:r>
            <a:r>
              <a:rPr lang="ja-JP" altLang="en-US" sz="1400" dirty="0">
                <a:solidFill>
                  <a:srgbClr val="FF0000"/>
                </a:solidFill>
                <a:latin typeface="Meiryo UI" panose="020B0604030504040204" pitchFamily="50" charset="-128"/>
                <a:ea typeface="Meiryo UI" panose="020B0604030504040204" pitchFamily="50" charset="-128"/>
              </a:rPr>
              <a:t>に関する知識の乏しい当事者</a:t>
            </a:r>
            <a:r>
              <a:rPr lang="ja-JP" altLang="en-US" sz="1400" dirty="0">
                <a:solidFill>
                  <a:schemeClr val="tx1"/>
                </a:solidFill>
                <a:latin typeface="Meiryo UI" panose="020B0604030504040204" pitchFamily="50" charset="-128"/>
                <a:ea typeface="Meiryo UI" panose="020B0604030504040204" pitchFamily="50" charset="-128"/>
              </a:rPr>
              <a:t>で対応していると</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22" name="思考の吹き出し: 雲形 21">
            <a:extLst>
              <a:ext uri="{FF2B5EF4-FFF2-40B4-BE49-F238E27FC236}">
                <a16:creationId xmlns:a16="http://schemas.microsoft.com/office/drawing/2014/main" id="{9483B9C4-34E5-BDB7-D8B3-8BDD6BFBF466}"/>
              </a:ext>
            </a:extLst>
          </p:cNvPr>
          <p:cNvSpPr/>
          <p:nvPr/>
        </p:nvSpPr>
        <p:spPr>
          <a:xfrm>
            <a:off x="5333267" y="2295374"/>
            <a:ext cx="1508760" cy="775244"/>
          </a:xfrm>
          <a:prstGeom prst="cloudCallout">
            <a:avLst/>
          </a:prstGeom>
          <a:solidFill>
            <a:schemeClr val="accent6">
              <a:lumMod val="60000"/>
              <a:lumOff val="40000"/>
            </a:schemeClr>
          </a:solidFill>
          <a:ln w="127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rgbClr val="FF0000"/>
                </a:solidFill>
                <a:latin typeface="HGP創英角ﾎﾟｯﾌﾟ体" panose="040B0A00000000000000" pitchFamily="50" charset="-128"/>
                <a:ea typeface="HGP創英角ﾎﾟｯﾌﾟ体" panose="040B0A00000000000000" pitchFamily="50" charset="-128"/>
              </a:rPr>
              <a:t>もし・・・</a:t>
            </a:r>
          </a:p>
        </p:txBody>
      </p:sp>
    </p:spTree>
    <p:extLst>
      <p:ext uri="{BB962C8B-B14F-4D97-AF65-F5344CB8AC3E}">
        <p14:creationId xmlns:p14="http://schemas.microsoft.com/office/powerpoint/2010/main" val="33408784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B6D30F-A45E-CD55-104B-3FCEDB0D2170}"/>
            </a:ext>
          </a:extLst>
        </p:cNvPr>
        <p:cNvGrpSpPr/>
        <p:nvPr/>
      </p:nvGrpSpPr>
      <p:grpSpPr>
        <a:xfrm>
          <a:off x="0" y="0"/>
          <a:ext cx="0" cy="0"/>
          <a:chOff x="0" y="0"/>
          <a:chExt cx="0" cy="0"/>
        </a:xfrm>
      </p:grpSpPr>
      <p:sp>
        <p:nvSpPr>
          <p:cNvPr id="13" name="四角形: 角を丸くする 12">
            <a:extLst>
              <a:ext uri="{FF2B5EF4-FFF2-40B4-BE49-F238E27FC236}">
                <a16:creationId xmlns:a16="http://schemas.microsoft.com/office/drawing/2014/main" id="{A2A4D9F8-64E4-383A-CD45-7F4B4CA564A7}"/>
              </a:ext>
            </a:extLst>
          </p:cNvPr>
          <p:cNvSpPr/>
          <p:nvPr/>
        </p:nvSpPr>
        <p:spPr>
          <a:xfrm>
            <a:off x="69850" y="1005189"/>
            <a:ext cx="12052300" cy="5473764"/>
          </a:xfrm>
          <a:prstGeom prst="roundRect">
            <a:avLst/>
          </a:prstGeom>
          <a:solidFill>
            <a:schemeClr val="accent5">
              <a:lumMod val="20000"/>
              <a:lumOff val="80000"/>
            </a:schemeClr>
          </a:solidFill>
          <a:ln w="12700">
            <a:solidFill>
              <a:schemeClr val="tx2">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95142CA4-8DE8-7E68-13B8-1F4C0784208A}"/>
              </a:ext>
            </a:extLst>
          </p:cNvPr>
          <p:cNvSpPr>
            <a:spLocks noGrp="1"/>
          </p:cNvSpPr>
          <p:nvPr>
            <p:ph type="title"/>
          </p:nvPr>
        </p:nvSpPr>
        <p:spPr/>
        <p:txBody>
          <a:bodyPr/>
          <a:lstStyle/>
          <a:p>
            <a:pPr fontAlgn="ctr"/>
            <a:r>
              <a:rPr kumimoji="1" lang="en-US" altLang="ja-JP" sz="2800" b="0" dirty="0"/>
              <a:t>DI</a:t>
            </a:r>
            <a:r>
              <a:rPr kumimoji="1" lang="ja-JP" altLang="en-US" sz="2800" b="0" dirty="0"/>
              <a:t>対応に必要なこと</a:t>
            </a:r>
          </a:p>
        </p:txBody>
      </p:sp>
      <p:sp>
        <p:nvSpPr>
          <p:cNvPr id="3" name="コンテンツ プレースホルダー 2">
            <a:extLst>
              <a:ext uri="{FF2B5EF4-FFF2-40B4-BE49-F238E27FC236}">
                <a16:creationId xmlns:a16="http://schemas.microsoft.com/office/drawing/2014/main" id="{EC3FED36-BC08-E79A-AF33-93F33AFC7E6A}"/>
              </a:ext>
            </a:extLst>
          </p:cNvPr>
          <p:cNvSpPr>
            <a:spLocks noGrp="1"/>
          </p:cNvSpPr>
          <p:nvPr>
            <p:ph idx="1"/>
          </p:nvPr>
        </p:nvSpPr>
        <p:spPr>
          <a:xfrm>
            <a:off x="58126" y="1395562"/>
            <a:ext cx="12122150" cy="1014875"/>
          </a:xfrm>
        </p:spPr>
        <p:txBody>
          <a:bodyPr>
            <a:noAutofit/>
          </a:bodyPr>
          <a:lstStyle/>
          <a:p>
            <a:pPr marL="342900" indent="-342900">
              <a:buFont typeface="Wingdings" panose="05000000000000000000" pitchFamily="2" charset="2"/>
              <a:buChar char="Ø"/>
            </a:pPr>
            <a:r>
              <a:rPr lang="en-US" altLang="ja-JP" sz="2400" i="0" dirty="0">
                <a:solidFill>
                  <a:srgbClr val="242424"/>
                </a:solidFill>
                <a:effectLst/>
                <a:latin typeface="Meiryo UI" panose="020B0604030504040204" pitchFamily="50" charset="-128"/>
                <a:ea typeface="Meiryo UI" panose="020B0604030504040204" pitchFamily="50" charset="-128"/>
              </a:rPr>
              <a:t>ALCOA+</a:t>
            </a:r>
            <a:r>
              <a:rPr lang="ja-JP" altLang="en-US" sz="2400" i="0" dirty="0">
                <a:solidFill>
                  <a:srgbClr val="242424"/>
                </a:solidFill>
                <a:effectLst/>
                <a:latin typeface="Meiryo UI" panose="020B0604030504040204" pitchFamily="50" charset="-128"/>
                <a:ea typeface="Meiryo UI" panose="020B0604030504040204" pitchFamily="50" charset="-128"/>
              </a:rPr>
              <a:t>の遵守及び</a:t>
            </a:r>
            <a:r>
              <a:rPr lang="en-US" altLang="ja-JP" sz="2400" i="0" dirty="0">
                <a:solidFill>
                  <a:srgbClr val="242424"/>
                </a:solidFill>
                <a:effectLst/>
                <a:latin typeface="Meiryo UI" panose="020B0604030504040204" pitchFamily="50" charset="-128"/>
                <a:ea typeface="Meiryo UI" panose="020B0604030504040204" pitchFamily="50" charset="-128"/>
              </a:rPr>
              <a:t>DI</a:t>
            </a:r>
            <a:r>
              <a:rPr lang="ja-JP" altLang="en-US" sz="2400" i="0" dirty="0">
                <a:solidFill>
                  <a:srgbClr val="242424"/>
                </a:solidFill>
                <a:effectLst/>
                <a:latin typeface="Meiryo UI" panose="020B0604030504040204" pitchFamily="50" charset="-128"/>
                <a:ea typeface="Meiryo UI" panose="020B0604030504040204" pitchFamily="50" charset="-128"/>
              </a:rPr>
              <a:t>の要求事項を実現するために</a:t>
            </a:r>
            <a:r>
              <a:rPr lang="ja-JP" altLang="en-US" sz="2400" i="0" dirty="0">
                <a:solidFill>
                  <a:srgbClr val="FF0000"/>
                </a:solidFill>
                <a:effectLst/>
                <a:highlight>
                  <a:srgbClr val="FFFF00"/>
                </a:highlight>
                <a:latin typeface="Meiryo UI" panose="020B0604030504040204" pitchFamily="50" charset="-128"/>
                <a:ea typeface="Meiryo UI" panose="020B0604030504040204" pitchFamily="50" charset="-128"/>
              </a:rPr>
              <a:t>必要な装置・機器，ソフトウェア等を購入</a:t>
            </a:r>
            <a:r>
              <a:rPr lang="ja-JP" altLang="en-US" sz="2400" i="0" dirty="0">
                <a:solidFill>
                  <a:srgbClr val="242424"/>
                </a:solidFill>
                <a:effectLst/>
                <a:latin typeface="Meiryo UI" panose="020B0604030504040204" pitchFamily="50" charset="-128"/>
                <a:ea typeface="Meiryo UI" panose="020B0604030504040204" pitchFamily="50" charset="-128"/>
              </a:rPr>
              <a:t>できるような体制・仕組みの構築</a:t>
            </a:r>
            <a:endParaRPr lang="en-US" altLang="ja-JP" sz="2400" i="0" dirty="0">
              <a:solidFill>
                <a:srgbClr val="242424"/>
              </a:solidFill>
              <a:effectLst/>
              <a:latin typeface="Meiryo UI" panose="020B0604030504040204" pitchFamily="50" charset="-128"/>
              <a:ea typeface="Meiryo UI" panose="020B0604030504040204" pitchFamily="50" charset="-128"/>
            </a:endParaRPr>
          </a:p>
        </p:txBody>
      </p:sp>
      <p:pic>
        <p:nvPicPr>
          <p:cNvPr id="7" name="図 6">
            <a:extLst>
              <a:ext uri="{FF2B5EF4-FFF2-40B4-BE49-F238E27FC236}">
                <a16:creationId xmlns:a16="http://schemas.microsoft.com/office/drawing/2014/main" id="{173FD2FF-698F-5187-5DD3-334023BD41D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3274" y="2597761"/>
            <a:ext cx="1638526" cy="1175642"/>
          </a:xfrm>
          <a:prstGeom prst="rect">
            <a:avLst/>
          </a:prstGeom>
          <a:noFill/>
          <a:extLst>
            <a:ext uri="{909E8E84-426E-40DD-AFC4-6F175D3DCCD1}">
              <a14:hiddenFill xmlns:a14="http://schemas.microsoft.com/office/drawing/2010/main">
                <a:solidFill>
                  <a:srgbClr val="FFFFFF"/>
                </a:solidFill>
              </a14:hiddenFill>
            </a:ext>
          </a:extLst>
        </p:spPr>
      </p:pic>
      <p:pic>
        <p:nvPicPr>
          <p:cNvPr id="16" name="図 15">
            <a:extLst>
              <a:ext uri="{FF2B5EF4-FFF2-40B4-BE49-F238E27FC236}">
                <a16:creationId xmlns:a16="http://schemas.microsoft.com/office/drawing/2014/main" id="{229419A7-EA86-0EDC-A649-B9EED4CE9D22}"/>
              </a:ext>
            </a:extLst>
          </p:cNvPr>
          <p:cNvPicPr>
            <a:picLocks noChangeAspect="1"/>
          </p:cNvPicPr>
          <p:nvPr/>
        </p:nvPicPr>
        <p:blipFill>
          <a:blip r:embed="rId3"/>
          <a:stretch>
            <a:fillRect/>
          </a:stretch>
        </p:blipFill>
        <p:spPr>
          <a:xfrm>
            <a:off x="173274" y="3773403"/>
            <a:ext cx="1625672" cy="1217222"/>
          </a:xfrm>
          <a:prstGeom prst="rect">
            <a:avLst/>
          </a:prstGeom>
        </p:spPr>
      </p:pic>
      <p:sp>
        <p:nvSpPr>
          <p:cNvPr id="5" name="矢印: 右 4">
            <a:extLst>
              <a:ext uri="{FF2B5EF4-FFF2-40B4-BE49-F238E27FC236}">
                <a16:creationId xmlns:a16="http://schemas.microsoft.com/office/drawing/2014/main" id="{63A0364F-FCB9-2158-6D0B-4B8BFDCC6B70}"/>
              </a:ext>
            </a:extLst>
          </p:cNvPr>
          <p:cNvSpPr/>
          <p:nvPr/>
        </p:nvSpPr>
        <p:spPr>
          <a:xfrm>
            <a:off x="5036600" y="2386519"/>
            <a:ext cx="2730136" cy="1191944"/>
          </a:xfrm>
          <a:prstGeom prst="rightArrow">
            <a:avLst/>
          </a:prstGeom>
          <a:solidFill>
            <a:schemeClr val="accent6">
              <a:lumMod val="20000"/>
              <a:lumOff val="80000"/>
            </a:schemeClr>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rgbClr val="FF0000"/>
                </a:solidFill>
                <a:latin typeface="Meiryo UI" panose="020B0604030504040204" pitchFamily="50" charset="-128"/>
                <a:ea typeface="Meiryo UI" panose="020B0604030504040204" pitchFamily="50" charset="-128"/>
              </a:rPr>
              <a:t>評価</a:t>
            </a:r>
            <a:r>
              <a:rPr kumimoji="1" lang="ja-JP" altLang="en-US" sz="1600" dirty="0">
                <a:solidFill>
                  <a:schemeClr val="tx1"/>
                </a:solidFill>
                <a:latin typeface="Meiryo UI" panose="020B0604030504040204" pitchFamily="50" charset="-128"/>
                <a:ea typeface="Meiryo UI" panose="020B0604030504040204" pitchFamily="50" charset="-128"/>
              </a:rPr>
              <a:t>を実施していないと</a:t>
            </a:r>
          </a:p>
        </p:txBody>
      </p:sp>
      <p:sp>
        <p:nvSpPr>
          <p:cNvPr id="15" name="テキスト ボックス 14">
            <a:extLst>
              <a:ext uri="{FF2B5EF4-FFF2-40B4-BE49-F238E27FC236}">
                <a16:creationId xmlns:a16="http://schemas.microsoft.com/office/drawing/2014/main" id="{39803FEE-C435-A28A-B20A-010D16B7B75F}"/>
              </a:ext>
            </a:extLst>
          </p:cNvPr>
          <p:cNvSpPr txBox="1"/>
          <p:nvPr/>
        </p:nvSpPr>
        <p:spPr>
          <a:xfrm>
            <a:off x="2085001" y="2795880"/>
            <a:ext cx="2843730" cy="400110"/>
          </a:xfrm>
          <a:prstGeom prst="rect">
            <a:avLst/>
          </a:prstGeom>
          <a:noFill/>
        </p:spPr>
        <p:txBody>
          <a:bodyPr wrap="square">
            <a:spAutoFit/>
          </a:bodyPr>
          <a:lstStyle/>
          <a:p>
            <a:pPr marL="342900" indent="-342900">
              <a:buFont typeface="Wingdings" panose="05000000000000000000" pitchFamily="2" charset="2"/>
              <a:buChar char="ü"/>
            </a:pPr>
            <a:r>
              <a:rPr kumimoji="1" lang="ja-JP" altLang="en-US" sz="2000" dirty="0">
                <a:latin typeface="Meiryo UI" panose="020B0604030504040204" pitchFamily="50" charset="-128"/>
                <a:ea typeface="Meiryo UI" panose="020B0604030504040204" pitchFamily="50" charset="-128"/>
              </a:rPr>
              <a:t>定期的なシステム評価</a:t>
            </a:r>
            <a:endParaRPr kumimoji="1" lang="en-US" altLang="ja-JP" sz="2000" dirty="0">
              <a:latin typeface="Meiryo UI" panose="020B0604030504040204" pitchFamily="50" charset="-128"/>
              <a:ea typeface="Meiryo UI" panose="020B0604030504040204" pitchFamily="50" charset="-128"/>
            </a:endParaRPr>
          </a:p>
        </p:txBody>
      </p:sp>
      <p:sp>
        <p:nvSpPr>
          <p:cNvPr id="18" name="テキスト ボックス 17">
            <a:extLst>
              <a:ext uri="{FF2B5EF4-FFF2-40B4-BE49-F238E27FC236}">
                <a16:creationId xmlns:a16="http://schemas.microsoft.com/office/drawing/2014/main" id="{AA676D95-EC5B-61AA-8365-999F341FA081}"/>
              </a:ext>
            </a:extLst>
          </p:cNvPr>
          <p:cNvSpPr txBox="1"/>
          <p:nvPr/>
        </p:nvSpPr>
        <p:spPr>
          <a:xfrm>
            <a:off x="8224567" y="2678506"/>
            <a:ext cx="3552937" cy="646331"/>
          </a:xfrm>
          <a:prstGeom prst="rect">
            <a:avLst/>
          </a:prstGeom>
          <a:noFill/>
        </p:spPr>
        <p:txBody>
          <a:bodyPr wrap="square">
            <a:spAutoFit/>
          </a:bodyPr>
          <a:lstStyle/>
          <a:p>
            <a:r>
              <a:rPr kumimoji="1" lang="ja-JP" altLang="en-US" dirty="0">
                <a:latin typeface="Meiryo UI" panose="020B0604030504040204" pitchFamily="50" charset="-128"/>
                <a:ea typeface="Meiryo UI" panose="020B0604030504040204" pitchFamily="50" charset="-128"/>
              </a:rPr>
              <a:t>・　システムをアップデートしないと</a:t>
            </a:r>
            <a:r>
              <a:rPr kumimoji="1" lang="en-US" altLang="ja-JP" dirty="0">
                <a:latin typeface="Meiryo UI" panose="020B0604030504040204" pitchFamily="50" charset="-128"/>
                <a:ea typeface="Meiryo UI" panose="020B0604030504040204" pitchFamily="50" charset="-128"/>
              </a:rPr>
              <a:t>DI</a:t>
            </a:r>
            <a:r>
              <a:rPr kumimoji="1" lang="ja-JP" altLang="en-US" dirty="0">
                <a:latin typeface="Meiryo UI" panose="020B0604030504040204" pitchFamily="50" charset="-128"/>
                <a:ea typeface="Meiryo UI" panose="020B0604030504040204" pitchFamily="50" charset="-128"/>
              </a:rPr>
              <a:t>に</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　悪影響を及ぼす？</a:t>
            </a:r>
            <a:endParaRPr kumimoji="1" lang="en-US" altLang="ja-JP" dirty="0">
              <a:latin typeface="Meiryo UI" panose="020B0604030504040204" pitchFamily="50" charset="-128"/>
              <a:ea typeface="Meiryo UI" panose="020B0604030504040204" pitchFamily="50" charset="-128"/>
            </a:endParaRPr>
          </a:p>
        </p:txBody>
      </p:sp>
      <p:sp>
        <p:nvSpPr>
          <p:cNvPr id="19" name="思考の吹き出し: 雲形 18">
            <a:extLst>
              <a:ext uri="{FF2B5EF4-FFF2-40B4-BE49-F238E27FC236}">
                <a16:creationId xmlns:a16="http://schemas.microsoft.com/office/drawing/2014/main" id="{03B42867-0161-9CD3-0016-FD68755F110E}"/>
              </a:ext>
            </a:extLst>
          </p:cNvPr>
          <p:cNvSpPr/>
          <p:nvPr/>
        </p:nvSpPr>
        <p:spPr>
          <a:xfrm>
            <a:off x="5329896" y="1891325"/>
            <a:ext cx="1508760" cy="775244"/>
          </a:xfrm>
          <a:prstGeom prst="cloudCallout">
            <a:avLst/>
          </a:prstGeom>
          <a:solidFill>
            <a:schemeClr val="accent6">
              <a:lumMod val="60000"/>
              <a:lumOff val="40000"/>
            </a:schemeClr>
          </a:solidFill>
          <a:ln w="127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rgbClr val="FF0000"/>
                </a:solidFill>
                <a:latin typeface="HGP創英角ﾎﾟｯﾌﾟ体" panose="040B0A00000000000000" pitchFamily="50" charset="-128"/>
                <a:ea typeface="HGP創英角ﾎﾟｯﾌﾟ体" panose="040B0A00000000000000" pitchFamily="50" charset="-128"/>
              </a:rPr>
              <a:t>もし・・・</a:t>
            </a:r>
          </a:p>
        </p:txBody>
      </p:sp>
      <p:sp>
        <p:nvSpPr>
          <p:cNvPr id="20" name="テキスト ボックス 19">
            <a:extLst>
              <a:ext uri="{FF2B5EF4-FFF2-40B4-BE49-F238E27FC236}">
                <a16:creationId xmlns:a16="http://schemas.microsoft.com/office/drawing/2014/main" id="{5C5727E2-46BA-BF9A-82CA-511DF4BE702E}"/>
              </a:ext>
            </a:extLst>
          </p:cNvPr>
          <p:cNvSpPr txBox="1"/>
          <p:nvPr/>
        </p:nvSpPr>
        <p:spPr>
          <a:xfrm>
            <a:off x="8224567" y="5093958"/>
            <a:ext cx="3690102" cy="1384995"/>
          </a:xfrm>
          <a:prstGeom prst="rect">
            <a:avLst/>
          </a:prstGeom>
          <a:noFill/>
        </p:spPr>
        <p:txBody>
          <a:bodyPr wrap="square" rtlCol="0">
            <a:spAutoFit/>
          </a:bodyPr>
          <a:lstStyle/>
          <a:p>
            <a:r>
              <a:rPr kumimoji="1" lang="ja-JP" altLang="en-US" dirty="0">
                <a:latin typeface="Meiryo UI" panose="020B0604030504040204" pitchFamily="50" charset="-128"/>
                <a:ea typeface="Meiryo UI" panose="020B0604030504040204" pitchFamily="50" charset="-128"/>
              </a:rPr>
              <a:t>・　変更・削除等の電子的記録が</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　残らないので，</a:t>
            </a:r>
            <a:r>
              <a:rPr kumimoji="1" lang="en-US" altLang="ja-JP" dirty="0">
                <a:latin typeface="Meiryo UI" panose="020B0604030504040204" pitchFamily="50" charset="-128"/>
                <a:ea typeface="Meiryo UI" panose="020B0604030504040204" pitchFamily="50" charset="-128"/>
              </a:rPr>
              <a:t>DI</a:t>
            </a:r>
            <a:r>
              <a:rPr kumimoji="1" lang="ja-JP" altLang="en-US" dirty="0">
                <a:latin typeface="Meiryo UI" panose="020B0604030504040204" pitchFamily="50" charset="-128"/>
                <a:ea typeface="Meiryo UI" panose="020B0604030504040204" pitchFamily="50" charset="-128"/>
              </a:rPr>
              <a:t>を保証できない？</a:t>
            </a:r>
            <a:endParaRPr kumimoji="1" lang="en-US" altLang="ja-JP"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（電子データを保存できない機器では，</a:t>
            </a:r>
            <a:endParaRPr lang="en-US" altLang="ja-JP" sz="1600" dirty="0">
              <a:latin typeface="Meiryo UI" panose="020B0604030504040204" pitchFamily="50" charset="-128"/>
              <a:ea typeface="Meiryo UI" panose="020B0604030504040204" pitchFamily="50" charset="-128"/>
            </a:endParaRPr>
          </a:p>
          <a:p>
            <a:r>
              <a:rPr lang="en-US" altLang="ja-JP" sz="1600" dirty="0">
                <a:latin typeface="Meiryo UI" panose="020B0604030504040204" pitchFamily="50" charset="-128"/>
                <a:ea typeface="Meiryo UI" panose="020B0604030504040204" pitchFamily="50" charset="-128"/>
              </a:rPr>
              <a:t>  </a:t>
            </a:r>
            <a:r>
              <a:rPr lang="ja-JP" altLang="en-US" sz="1600" dirty="0">
                <a:latin typeface="Meiryo UI" panose="020B0604030504040204" pitchFamily="50" charset="-128"/>
                <a:ea typeface="Meiryo UI" panose="020B0604030504040204" pitchFamily="50" charset="-128"/>
              </a:rPr>
              <a:t>手順を規定し紙に記録することで</a:t>
            </a:r>
            <a:r>
              <a:rPr lang="ja-JP" altLang="en-US" sz="1600" dirty="0">
                <a:solidFill>
                  <a:srgbClr val="FF0000"/>
                </a:solidFill>
                <a:latin typeface="Meiryo UI" panose="020B0604030504040204" pitchFamily="50" charset="-128"/>
                <a:ea typeface="Meiryo UI" panose="020B0604030504040204" pitchFamily="50" charset="-128"/>
              </a:rPr>
              <a:t>暫定的</a:t>
            </a:r>
            <a:endParaRPr lang="en-US" altLang="ja-JP" sz="1600" dirty="0">
              <a:solidFill>
                <a:srgbClr val="FF0000"/>
              </a:solidFill>
              <a:latin typeface="Meiryo UI" panose="020B0604030504040204" pitchFamily="50" charset="-128"/>
              <a:ea typeface="Meiryo UI" panose="020B0604030504040204" pitchFamily="50" charset="-128"/>
            </a:endParaRPr>
          </a:p>
          <a:p>
            <a:r>
              <a:rPr lang="ja-JP" altLang="en-US" sz="1600" dirty="0">
                <a:solidFill>
                  <a:srgbClr val="FF0000"/>
                </a:solidFill>
                <a:latin typeface="Meiryo UI" panose="020B0604030504040204" pitchFamily="50" charset="-128"/>
                <a:ea typeface="Meiryo UI" panose="020B0604030504040204" pitchFamily="50" charset="-128"/>
              </a:rPr>
              <a:t>　に対応</a:t>
            </a:r>
            <a:r>
              <a:rPr lang="ja-JP" altLang="en-US" sz="1600" dirty="0">
                <a:latin typeface="Meiryo UI" panose="020B0604030504040204" pitchFamily="50" charset="-128"/>
                <a:ea typeface="Meiryo UI" panose="020B0604030504040204" pitchFamily="50" charset="-128"/>
              </a:rPr>
              <a:t>している。）</a:t>
            </a:r>
            <a:endParaRPr kumimoji="1" lang="ja-JP" altLang="en-US" sz="1600" dirty="0">
              <a:latin typeface="Meiryo UI" panose="020B0604030504040204" pitchFamily="50" charset="-128"/>
              <a:ea typeface="Meiryo UI" panose="020B0604030504040204" pitchFamily="50" charset="-128"/>
            </a:endParaRPr>
          </a:p>
        </p:txBody>
      </p:sp>
      <p:sp>
        <p:nvSpPr>
          <p:cNvPr id="21" name="矢印: 右 20">
            <a:extLst>
              <a:ext uri="{FF2B5EF4-FFF2-40B4-BE49-F238E27FC236}">
                <a16:creationId xmlns:a16="http://schemas.microsoft.com/office/drawing/2014/main" id="{3019C666-4F1D-9528-037D-59EE9239AE33}"/>
              </a:ext>
            </a:extLst>
          </p:cNvPr>
          <p:cNvSpPr/>
          <p:nvPr/>
        </p:nvSpPr>
        <p:spPr>
          <a:xfrm>
            <a:off x="4401816" y="3697441"/>
            <a:ext cx="3364920" cy="1217222"/>
          </a:xfrm>
          <a:prstGeom prst="rightArrow">
            <a:avLst/>
          </a:prstGeom>
          <a:solidFill>
            <a:schemeClr val="accent6">
              <a:lumMod val="20000"/>
              <a:lumOff val="80000"/>
            </a:schemeClr>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eiryo UI" panose="020B0604030504040204" pitchFamily="50" charset="-128"/>
                <a:ea typeface="Meiryo UI" panose="020B0604030504040204" pitchFamily="50" charset="-128"/>
              </a:rPr>
              <a:t>ログイン</a:t>
            </a:r>
            <a:r>
              <a:rPr lang="en-US" altLang="ja-JP" sz="1600" dirty="0">
                <a:solidFill>
                  <a:schemeClr val="tx1"/>
                </a:solidFill>
                <a:latin typeface="Meiryo UI" panose="020B0604030504040204" pitchFamily="50" charset="-128"/>
                <a:ea typeface="Meiryo UI" panose="020B0604030504040204" pitchFamily="50" charset="-128"/>
              </a:rPr>
              <a:t>ID</a:t>
            </a:r>
            <a:r>
              <a:rPr lang="ja-JP" altLang="en-US" sz="1600" dirty="0">
                <a:solidFill>
                  <a:schemeClr val="tx1"/>
                </a:solidFill>
                <a:latin typeface="Meiryo UI" panose="020B0604030504040204" pitchFamily="50" charset="-128"/>
                <a:ea typeface="Meiryo UI" panose="020B0604030504040204" pitchFamily="50" charset="-128"/>
              </a:rPr>
              <a:t>・</a:t>
            </a:r>
            <a:r>
              <a:rPr lang="en-US" altLang="ja-JP" sz="1600" dirty="0">
                <a:solidFill>
                  <a:schemeClr val="tx1"/>
                </a:solidFill>
                <a:latin typeface="Meiryo UI" panose="020B0604030504040204" pitchFamily="50" charset="-128"/>
                <a:ea typeface="Meiryo UI" panose="020B0604030504040204" pitchFamily="50" charset="-128"/>
              </a:rPr>
              <a:t>PW</a:t>
            </a:r>
            <a:r>
              <a:rPr lang="ja-JP" altLang="en-US" sz="1600" dirty="0">
                <a:solidFill>
                  <a:schemeClr val="tx1"/>
                </a:solidFill>
                <a:latin typeface="Meiryo UI" panose="020B0604030504040204" pitchFamily="50" charset="-128"/>
                <a:ea typeface="Meiryo UI" panose="020B0604030504040204" pitchFamily="50" charset="-128"/>
              </a:rPr>
              <a:t>を担当者間で</a:t>
            </a:r>
            <a:r>
              <a:rPr lang="ja-JP" altLang="en-US" sz="1600" dirty="0">
                <a:solidFill>
                  <a:srgbClr val="FF0000"/>
                </a:solidFill>
                <a:latin typeface="Meiryo UI" panose="020B0604030504040204" pitchFamily="50" charset="-128"/>
                <a:ea typeface="Meiryo UI" panose="020B0604030504040204" pitchFamily="50" charset="-128"/>
              </a:rPr>
              <a:t>共有</a:t>
            </a:r>
            <a:r>
              <a:rPr lang="ja-JP" altLang="en-US" sz="1600" dirty="0">
                <a:solidFill>
                  <a:schemeClr val="tx1"/>
                </a:solidFill>
                <a:latin typeface="Meiryo UI" panose="020B0604030504040204" pitchFamily="50" charset="-128"/>
                <a:ea typeface="Meiryo UI" panose="020B0604030504040204" pitchFamily="50" charset="-128"/>
              </a:rPr>
              <a:t>していると</a:t>
            </a:r>
            <a:endParaRPr lang="en-US" altLang="ja-JP" sz="1600" dirty="0">
              <a:solidFill>
                <a:schemeClr val="tx1"/>
              </a:solidFill>
              <a:latin typeface="Meiryo UI" panose="020B0604030504040204" pitchFamily="50" charset="-128"/>
              <a:ea typeface="Meiryo UI" panose="020B0604030504040204" pitchFamily="50" charset="-128"/>
            </a:endParaRPr>
          </a:p>
        </p:txBody>
      </p:sp>
      <p:sp>
        <p:nvSpPr>
          <p:cNvPr id="22" name="テキスト ボックス 21">
            <a:extLst>
              <a:ext uri="{FF2B5EF4-FFF2-40B4-BE49-F238E27FC236}">
                <a16:creationId xmlns:a16="http://schemas.microsoft.com/office/drawing/2014/main" id="{9D5E0FC0-EA02-D8ED-3143-049750B1F47F}"/>
              </a:ext>
            </a:extLst>
          </p:cNvPr>
          <p:cNvSpPr txBox="1"/>
          <p:nvPr/>
        </p:nvSpPr>
        <p:spPr>
          <a:xfrm>
            <a:off x="2085001" y="3937326"/>
            <a:ext cx="2089919" cy="707886"/>
          </a:xfrm>
          <a:prstGeom prst="rect">
            <a:avLst/>
          </a:prstGeom>
          <a:noFill/>
        </p:spPr>
        <p:txBody>
          <a:bodyPr wrap="square" rtlCol="0">
            <a:spAutoFit/>
          </a:bodyPr>
          <a:lstStyle/>
          <a:p>
            <a:pPr marL="342900" indent="-342900">
              <a:buFont typeface="Wingdings" panose="05000000000000000000" pitchFamily="2" charset="2"/>
              <a:buChar char="ü"/>
            </a:pPr>
            <a:r>
              <a:rPr lang="ja-JP" altLang="en-US" sz="2000" dirty="0">
                <a:latin typeface="Meiryo UI" panose="020B0604030504040204" pitchFamily="50" charset="-128"/>
                <a:ea typeface="Meiryo UI" panose="020B0604030504040204" pitchFamily="50" charset="-128"/>
              </a:rPr>
              <a:t>システム</a:t>
            </a:r>
            <a:endParaRPr lang="en-US" altLang="ja-JP"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　　セキュリティ</a:t>
            </a:r>
            <a:endParaRPr lang="en-US" altLang="ja-JP" sz="2000" dirty="0">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0181EA10-9AA4-69B5-768D-476A77A0BCAB}"/>
              </a:ext>
            </a:extLst>
          </p:cNvPr>
          <p:cNvSpPr txBox="1"/>
          <p:nvPr/>
        </p:nvSpPr>
        <p:spPr>
          <a:xfrm>
            <a:off x="8155984" y="3841330"/>
            <a:ext cx="3690102" cy="794680"/>
          </a:xfrm>
          <a:prstGeom prst="rect">
            <a:avLst/>
          </a:prstGeom>
          <a:noFill/>
        </p:spPr>
        <p:txBody>
          <a:bodyPr wrap="square" rtlCol="0">
            <a:spAutoFit/>
          </a:bodyPr>
          <a:lstStyle/>
          <a:p>
            <a:r>
              <a:rPr kumimoji="1" lang="ja-JP" altLang="en-US" dirty="0">
                <a:latin typeface="Meiryo UI" panose="020B0604030504040204" pitchFamily="50" charset="-128"/>
                <a:ea typeface="Meiryo UI" panose="020B0604030504040204" pitchFamily="50" charset="-128"/>
              </a:rPr>
              <a:t>・　誰でもデータを修正・削除</a:t>
            </a:r>
            <a:r>
              <a:rPr lang="ja-JP" altLang="en-US" dirty="0">
                <a:latin typeface="Meiryo UI" panose="020B0604030504040204" pitchFamily="50" charset="-128"/>
                <a:ea typeface="Meiryo UI" panose="020B0604030504040204" pitchFamily="50" charset="-128"/>
              </a:rPr>
              <a:t>できる？</a:t>
            </a:r>
            <a:endParaRPr kumimoji="1" lang="en-US" altLang="ja-JP" dirty="0">
              <a:latin typeface="Meiryo UI" panose="020B0604030504040204" pitchFamily="50" charset="-128"/>
              <a:ea typeface="Meiryo UI" panose="020B0604030504040204" pitchFamily="50" charset="-128"/>
            </a:endParaRPr>
          </a:p>
          <a:p>
            <a:endParaRPr kumimoji="1" lang="ja-JP" altLang="en-US" sz="800"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　誰が業務を行ったのか分からない！</a:t>
            </a:r>
            <a:endParaRPr kumimoji="1" lang="ja-JP" altLang="en-US" sz="800" dirty="0">
              <a:latin typeface="Meiryo UI" panose="020B0604030504040204" pitchFamily="50" charset="-128"/>
              <a:ea typeface="Meiryo UI" panose="020B0604030504040204" pitchFamily="50" charset="-128"/>
            </a:endParaRPr>
          </a:p>
        </p:txBody>
      </p:sp>
      <p:sp>
        <p:nvSpPr>
          <p:cNvPr id="24" name="テキスト ボックス 23">
            <a:extLst>
              <a:ext uri="{FF2B5EF4-FFF2-40B4-BE49-F238E27FC236}">
                <a16:creationId xmlns:a16="http://schemas.microsoft.com/office/drawing/2014/main" id="{81D1A263-12FA-3784-7D9C-9FA02DF5B10D}"/>
              </a:ext>
            </a:extLst>
          </p:cNvPr>
          <p:cNvSpPr txBox="1"/>
          <p:nvPr/>
        </p:nvSpPr>
        <p:spPr>
          <a:xfrm>
            <a:off x="2085001" y="5577880"/>
            <a:ext cx="1633958" cy="400110"/>
          </a:xfrm>
          <a:prstGeom prst="rect">
            <a:avLst/>
          </a:prstGeom>
          <a:noFill/>
        </p:spPr>
        <p:txBody>
          <a:bodyPr wrap="square" rtlCol="0">
            <a:spAutoFit/>
          </a:bodyPr>
          <a:lstStyle/>
          <a:p>
            <a:pPr marL="342900" indent="-342900">
              <a:buFont typeface="Wingdings" panose="05000000000000000000" pitchFamily="2" charset="2"/>
              <a:buChar char="ü"/>
            </a:pPr>
            <a:r>
              <a:rPr lang="ja-JP" altLang="en-US" sz="2000" dirty="0">
                <a:latin typeface="Meiryo UI" panose="020B0604030504040204" pitchFamily="50" charset="-128"/>
                <a:ea typeface="Meiryo UI" panose="020B0604030504040204" pitchFamily="50" charset="-128"/>
              </a:rPr>
              <a:t>監査証跡</a:t>
            </a:r>
          </a:p>
        </p:txBody>
      </p:sp>
      <p:sp>
        <p:nvSpPr>
          <p:cNvPr id="25" name="矢印: 右 24">
            <a:extLst>
              <a:ext uri="{FF2B5EF4-FFF2-40B4-BE49-F238E27FC236}">
                <a16:creationId xmlns:a16="http://schemas.microsoft.com/office/drawing/2014/main" id="{FA581619-B1FA-95A9-BB95-16EA022CA19F}"/>
              </a:ext>
            </a:extLst>
          </p:cNvPr>
          <p:cNvSpPr/>
          <p:nvPr/>
        </p:nvSpPr>
        <p:spPr>
          <a:xfrm>
            <a:off x="4146474" y="5114721"/>
            <a:ext cx="4009510" cy="1326429"/>
          </a:xfrm>
          <a:prstGeom prst="rightArrow">
            <a:avLst/>
          </a:prstGeom>
          <a:solidFill>
            <a:schemeClr val="accent6">
              <a:lumMod val="20000"/>
              <a:lumOff val="80000"/>
            </a:schemeClr>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600" dirty="0">
                <a:solidFill>
                  <a:srgbClr val="FF0000"/>
                </a:solidFill>
                <a:latin typeface="Meiryo UI" panose="020B0604030504040204" pitchFamily="50" charset="-128"/>
                <a:ea typeface="Meiryo UI" panose="020B0604030504040204" pitchFamily="50" charset="-128"/>
              </a:rPr>
              <a:t>電子監査証跡機能がない</a:t>
            </a:r>
            <a:r>
              <a:rPr lang="ja-JP" altLang="en-US" sz="1600" dirty="0">
                <a:solidFill>
                  <a:schemeClr val="tx1"/>
                </a:solidFill>
                <a:latin typeface="Meiryo UI" panose="020B0604030504040204" pitchFamily="50" charset="-128"/>
                <a:ea typeface="Meiryo UI" panose="020B0604030504040204" pitchFamily="50" charset="-128"/>
              </a:rPr>
              <a:t>古いコンピュータ化システムを継続使用していると</a:t>
            </a:r>
            <a:endParaRPr lang="en-US" altLang="ja-JP" sz="16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1464256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C220B64E-2F77-BE7A-FCD4-41BC06C90D7B}"/>
              </a:ext>
            </a:extLst>
          </p:cNvPr>
          <p:cNvSpPr txBox="1">
            <a:spLocks noGrp="1"/>
          </p:cNvSpPr>
          <p:nvPr>
            <p:ph type="title"/>
          </p:nvPr>
        </p:nvSpPr>
        <p:spPr>
          <a:xfrm>
            <a:off x="334963" y="188913"/>
            <a:ext cx="11522075" cy="519112"/>
          </a:xfrm>
          <a:prstGeom prst="rect">
            <a:avLst/>
          </a:prstGeom>
        </p:spPr>
        <p:txBody>
          <a:bodyPr vert="horz" lIns="91440" tIns="45720" rIns="91440" bIns="45720" rtlCol="0" anchor="ctr">
            <a:noAutofit/>
          </a:bodyPr>
          <a:lstStyle>
            <a:lvl1pPr algn="l" defTabSz="914400" rtl="0" eaLnBrk="1" latinLnBrk="0" hangingPunct="1">
              <a:spcBef>
                <a:spcPct val="0"/>
              </a:spcBef>
              <a:buNone/>
              <a:defRPr kumimoji="1" sz="3200" b="1" kern="1200">
                <a:solidFill>
                  <a:schemeClr val="tx1"/>
                </a:solidFill>
                <a:latin typeface="メイリオ" panose="020B0604030504040204" pitchFamily="50" charset="-128"/>
                <a:ea typeface="メイリオ" panose="020B0604030504040204" pitchFamily="50" charset="-128"/>
                <a:cs typeface="+mj-cs"/>
              </a:defRPr>
            </a:lvl1pPr>
          </a:lstStyle>
          <a:p>
            <a:pPr fontAlgn="ctr"/>
            <a:r>
              <a:rPr kumimoji="1" lang="en-US" altLang="ja-JP" sz="2800" b="0" dirty="0">
                <a:latin typeface="Meiryo UI" panose="020B0604030504040204" pitchFamily="50" charset="-128"/>
                <a:ea typeface="Meiryo UI" panose="020B0604030504040204" pitchFamily="50" charset="-128"/>
              </a:rPr>
              <a:t>DI</a:t>
            </a:r>
            <a:r>
              <a:rPr kumimoji="1" lang="ja-JP" altLang="en-US" sz="2800" b="0" dirty="0">
                <a:latin typeface="Meiryo UI" panose="020B0604030504040204" pitchFamily="50" charset="-128"/>
                <a:ea typeface="Meiryo UI" panose="020B0604030504040204" pitchFamily="50" charset="-128"/>
              </a:rPr>
              <a:t>対応に必要なこと</a:t>
            </a:r>
            <a:r>
              <a:rPr lang="ja-JP" altLang="en-US" sz="2800" b="0" dirty="0">
                <a:latin typeface="Meiryo UI" panose="020B0604030504040204" pitchFamily="50" charset="-128"/>
                <a:ea typeface="Meiryo UI" panose="020B0604030504040204" pitchFamily="50" charset="-128"/>
              </a:rPr>
              <a:t>　ー 監査証跡の実装 ー</a:t>
            </a:r>
          </a:p>
        </p:txBody>
      </p:sp>
      <p:sp>
        <p:nvSpPr>
          <p:cNvPr id="8" name="テキスト ボックス 7">
            <a:extLst>
              <a:ext uri="{FF2B5EF4-FFF2-40B4-BE49-F238E27FC236}">
                <a16:creationId xmlns:a16="http://schemas.microsoft.com/office/drawing/2014/main" id="{3732A616-C24E-F385-CA6A-D2B6A9C62A17}"/>
              </a:ext>
            </a:extLst>
          </p:cNvPr>
          <p:cNvSpPr txBox="1"/>
          <p:nvPr/>
        </p:nvSpPr>
        <p:spPr>
          <a:xfrm>
            <a:off x="7846896" y="2454242"/>
            <a:ext cx="4010141" cy="2710101"/>
          </a:xfrm>
          <a:prstGeom prst="rect">
            <a:avLst/>
          </a:prstGeom>
          <a:solidFill>
            <a:schemeClr val="accent5">
              <a:lumMod val="20000"/>
              <a:lumOff val="80000"/>
            </a:schemeClr>
          </a:solidFill>
        </p:spPr>
        <p:txBody>
          <a:bodyPr wrap="square">
            <a:spAutoFit/>
          </a:bodyPr>
          <a:lstStyle/>
          <a:p>
            <a:pPr>
              <a:lnSpc>
                <a:spcPct val="120000"/>
              </a:lnSpc>
            </a:pPr>
            <a:r>
              <a:rPr lang="en-US" altLang="ja-JP" sz="2400" dirty="0">
                <a:latin typeface="Meiryo UI" panose="020B0604030504040204" pitchFamily="50" charset="-128"/>
                <a:ea typeface="Meiryo UI" panose="020B0604030504040204" pitchFamily="50" charset="-128"/>
              </a:rPr>
              <a:t>50%</a:t>
            </a:r>
            <a:r>
              <a:rPr kumimoji="1" lang="en-US" altLang="ja-JP" sz="2400" dirty="0">
                <a:latin typeface="Meiryo UI" panose="020B0604030504040204" pitchFamily="50" charset="-128"/>
                <a:ea typeface="Meiryo UI" panose="020B0604030504040204" pitchFamily="50" charset="-128"/>
              </a:rPr>
              <a:t>&lt; </a:t>
            </a:r>
            <a:r>
              <a:rPr kumimoji="1" lang="ja-JP" altLang="en-US" sz="2400" dirty="0">
                <a:latin typeface="Meiryo UI" panose="020B0604030504040204" pitchFamily="50" charset="-128"/>
                <a:ea typeface="Meiryo UI" panose="020B0604030504040204" pitchFamily="50" charset="-128"/>
              </a:rPr>
              <a:t>対応済み ≦</a:t>
            </a:r>
            <a:r>
              <a:rPr lang="en-US" altLang="ja-JP" sz="2400" dirty="0">
                <a:latin typeface="Meiryo UI" panose="020B0604030504040204" pitchFamily="50" charset="-128"/>
                <a:ea typeface="Meiryo UI" panose="020B0604030504040204" pitchFamily="50" charset="-128"/>
              </a:rPr>
              <a:t>75%</a:t>
            </a:r>
            <a:endParaRPr kumimoji="1" lang="en-US" altLang="ja-JP" sz="2400" dirty="0">
              <a:latin typeface="Meiryo UI" panose="020B0604030504040204" pitchFamily="50" charset="-128"/>
              <a:ea typeface="Meiryo UI" panose="020B0604030504040204" pitchFamily="50" charset="-128"/>
            </a:endParaRPr>
          </a:p>
          <a:p>
            <a:pPr>
              <a:lnSpc>
                <a:spcPct val="120000"/>
              </a:lnSpc>
            </a:pPr>
            <a:endParaRPr lang="en-US" altLang="ja-JP" sz="2000" dirty="0">
              <a:latin typeface="Meiryo UI" panose="020B0604030504040204" pitchFamily="50" charset="-128"/>
              <a:ea typeface="Meiryo UI" panose="020B0604030504040204" pitchFamily="50" charset="-128"/>
            </a:endParaRPr>
          </a:p>
          <a:p>
            <a:pPr>
              <a:lnSpc>
                <a:spcPct val="120000"/>
              </a:lnSpc>
            </a:pPr>
            <a:r>
              <a:rPr kumimoji="1" lang="en-US" altLang="ja-JP" sz="2000" b="0" kern="1200" dirty="0">
                <a:solidFill>
                  <a:srgbClr val="00B0F0"/>
                </a:solidFill>
                <a:latin typeface="Meiryo UI" panose="020B0604030504040204" pitchFamily="50" charset="-128"/>
                <a:ea typeface="Meiryo UI" panose="020B0604030504040204" pitchFamily="50" charset="-128"/>
              </a:rPr>
              <a:t>	</a:t>
            </a:r>
            <a:r>
              <a:rPr kumimoji="1" lang="ja-JP" altLang="en-US" sz="2000" b="0" kern="1200" dirty="0">
                <a:latin typeface="Meiryo UI" panose="020B0604030504040204" pitchFamily="50" charset="-128"/>
                <a:ea typeface="Meiryo UI" panose="020B0604030504040204" pitchFamily="50" charset="-128"/>
              </a:rPr>
              <a:t>エンドトキシン測定装置</a:t>
            </a:r>
          </a:p>
          <a:p>
            <a:pPr>
              <a:lnSpc>
                <a:spcPct val="120000"/>
              </a:lnSpc>
            </a:pPr>
            <a:r>
              <a:rPr kumimoji="1" lang="en-US" altLang="ja-JP" sz="2000" b="0" kern="1200" dirty="0">
                <a:latin typeface="Meiryo UI" panose="020B0604030504040204" pitchFamily="50" charset="-128"/>
                <a:ea typeface="Meiryo UI" panose="020B0604030504040204" pitchFamily="50" charset="-128"/>
              </a:rPr>
              <a:t>	</a:t>
            </a:r>
            <a:r>
              <a:rPr kumimoji="1" lang="ja-JP" altLang="en-US" sz="2000" b="0" kern="1200" dirty="0">
                <a:latin typeface="Meiryo UI" panose="020B0604030504040204" pitchFamily="50" charset="-128"/>
                <a:ea typeface="Meiryo UI" panose="020B0604030504040204" pitchFamily="50" charset="-128"/>
              </a:rPr>
              <a:t>全自動パッチクランプシステム</a:t>
            </a:r>
          </a:p>
          <a:p>
            <a:pPr>
              <a:lnSpc>
                <a:spcPct val="120000"/>
              </a:lnSpc>
            </a:pPr>
            <a:r>
              <a:rPr kumimoji="1" lang="en-US" altLang="zh-CN" sz="2000" b="0" kern="1200" dirty="0">
                <a:latin typeface="Meiryo UI" panose="020B0604030504040204" pitchFamily="50" charset="-128"/>
                <a:ea typeface="Meiryo UI" panose="020B0604030504040204" pitchFamily="50" charset="-128"/>
              </a:rPr>
              <a:t>	</a:t>
            </a:r>
            <a:r>
              <a:rPr kumimoji="1" lang="zh-CN" altLang="en-US" sz="2000" b="0" kern="1200" dirty="0">
                <a:latin typeface="Meiryo UI" panose="020B0604030504040204" pitchFamily="50" charset="-128"/>
                <a:ea typeface="Meiryo UI" panose="020B0604030504040204" pitchFamily="50" charset="-128"/>
              </a:rPr>
              <a:t>血液検査装置</a:t>
            </a:r>
          </a:p>
          <a:p>
            <a:pPr>
              <a:lnSpc>
                <a:spcPct val="120000"/>
              </a:lnSpc>
            </a:pPr>
            <a:r>
              <a:rPr kumimoji="1" lang="en-US" altLang="zh-CN" sz="2000" b="0" kern="1200" dirty="0">
                <a:latin typeface="Meiryo UI" panose="020B0604030504040204" pitchFamily="50" charset="-128"/>
                <a:ea typeface="Meiryo UI" panose="020B0604030504040204" pitchFamily="50" charset="-128"/>
              </a:rPr>
              <a:t>	</a:t>
            </a:r>
            <a:r>
              <a:rPr kumimoji="1" lang="zh-CN" altLang="en-US" sz="2000" b="0" kern="1200" dirty="0">
                <a:latin typeface="Meiryo UI" panose="020B0604030504040204" pitchFamily="50" charset="-128"/>
                <a:ea typeface="Meiryo UI" panose="020B0604030504040204" pitchFamily="50" charset="-128"/>
              </a:rPr>
              <a:t>血液生化学検査装置</a:t>
            </a:r>
            <a:endParaRPr kumimoji="1" lang="en-US" altLang="zh-CN" sz="2000" b="0" kern="1200" dirty="0">
              <a:latin typeface="Meiryo UI" panose="020B0604030504040204" pitchFamily="50" charset="-128"/>
              <a:ea typeface="Meiryo UI" panose="020B0604030504040204" pitchFamily="50" charset="-128"/>
            </a:endParaRPr>
          </a:p>
          <a:p>
            <a:pPr>
              <a:lnSpc>
                <a:spcPct val="120000"/>
              </a:lnSpc>
            </a:pPr>
            <a:r>
              <a:rPr kumimoji="1" lang="en-US" altLang="ja-JP" sz="2000" b="0" kern="1200" dirty="0">
                <a:latin typeface="Meiryo UI" panose="020B0604030504040204" pitchFamily="50" charset="-128"/>
                <a:ea typeface="Meiryo UI" panose="020B0604030504040204" pitchFamily="50" charset="-128"/>
              </a:rPr>
              <a:t>	</a:t>
            </a:r>
            <a:r>
              <a:rPr kumimoji="1" lang="ja-JP" altLang="en-US" sz="2000" b="0" kern="1200" dirty="0">
                <a:latin typeface="Meiryo UI" panose="020B0604030504040204" pitchFamily="50" charset="-128"/>
                <a:ea typeface="Meiryo UI" panose="020B0604030504040204" pitchFamily="50" charset="-128"/>
              </a:rPr>
              <a:t>テレメトリーシステム</a:t>
            </a:r>
          </a:p>
        </p:txBody>
      </p:sp>
      <p:sp>
        <p:nvSpPr>
          <p:cNvPr id="10" name="テキスト ボックス 9">
            <a:extLst>
              <a:ext uri="{FF2B5EF4-FFF2-40B4-BE49-F238E27FC236}">
                <a16:creationId xmlns:a16="http://schemas.microsoft.com/office/drawing/2014/main" id="{EE567520-7223-7F98-61A5-2F02CF40037D}"/>
              </a:ext>
            </a:extLst>
          </p:cNvPr>
          <p:cNvSpPr txBox="1"/>
          <p:nvPr/>
        </p:nvSpPr>
        <p:spPr>
          <a:xfrm>
            <a:off x="3695435" y="2454242"/>
            <a:ext cx="3823252" cy="3448765"/>
          </a:xfrm>
          <a:prstGeom prst="rect">
            <a:avLst/>
          </a:prstGeom>
          <a:solidFill>
            <a:schemeClr val="accent3">
              <a:lumMod val="20000"/>
              <a:lumOff val="80000"/>
            </a:schemeClr>
          </a:solidFill>
        </p:spPr>
        <p:txBody>
          <a:bodyPr wrap="square">
            <a:spAutoFit/>
          </a:bodyPr>
          <a:lstStyle/>
          <a:p>
            <a:pPr>
              <a:lnSpc>
                <a:spcPct val="120000"/>
              </a:lnSpc>
            </a:pPr>
            <a:r>
              <a:rPr lang="en-US" altLang="ja-JP" sz="2400" dirty="0">
                <a:latin typeface="Meiryo UI" panose="020B0604030504040204" pitchFamily="50" charset="-128"/>
                <a:ea typeface="Meiryo UI" panose="020B0604030504040204" pitchFamily="50" charset="-128"/>
              </a:rPr>
              <a:t>25%</a:t>
            </a:r>
            <a:r>
              <a:rPr kumimoji="1" lang="en-US" altLang="ja-JP" sz="2400" dirty="0">
                <a:latin typeface="Meiryo UI" panose="020B0604030504040204" pitchFamily="50" charset="-128"/>
                <a:ea typeface="Meiryo UI" panose="020B0604030504040204" pitchFamily="50" charset="-128"/>
              </a:rPr>
              <a:t>&lt; </a:t>
            </a:r>
            <a:r>
              <a:rPr kumimoji="1" lang="ja-JP" altLang="en-US" sz="2400" dirty="0">
                <a:latin typeface="Meiryo UI" panose="020B0604030504040204" pitchFamily="50" charset="-128"/>
                <a:ea typeface="Meiryo UI" panose="020B0604030504040204" pitchFamily="50" charset="-128"/>
              </a:rPr>
              <a:t>対応済み ≦</a:t>
            </a:r>
            <a:r>
              <a:rPr kumimoji="1" lang="en-US" altLang="ja-JP" sz="2400" dirty="0">
                <a:latin typeface="Meiryo UI" panose="020B0604030504040204" pitchFamily="50" charset="-128"/>
                <a:ea typeface="Meiryo UI" panose="020B0604030504040204" pitchFamily="50" charset="-128"/>
              </a:rPr>
              <a:t>50%</a:t>
            </a:r>
            <a:endParaRPr kumimoji="1" lang="en-US" altLang="ja-JP" sz="2000" dirty="0">
              <a:latin typeface="Meiryo UI" panose="020B0604030504040204" pitchFamily="50" charset="-128"/>
              <a:ea typeface="Meiryo UI" panose="020B0604030504040204" pitchFamily="50" charset="-128"/>
            </a:endParaRPr>
          </a:p>
          <a:p>
            <a:pPr>
              <a:lnSpc>
                <a:spcPct val="120000"/>
              </a:lnSpc>
            </a:pPr>
            <a:r>
              <a:rPr kumimoji="1" lang="en-US" altLang="zh-CN" sz="2000" b="0" kern="1200" dirty="0">
                <a:solidFill>
                  <a:schemeClr val="tx1"/>
                </a:solidFill>
                <a:latin typeface="Meiryo UI" panose="020B0604030504040204" pitchFamily="50" charset="-128"/>
                <a:ea typeface="Meiryo UI" panose="020B0604030504040204" pitchFamily="50" charset="-128"/>
              </a:rPr>
              <a:t>	</a:t>
            </a:r>
          </a:p>
          <a:p>
            <a:pPr>
              <a:lnSpc>
                <a:spcPct val="120000"/>
              </a:lnSpc>
            </a:pPr>
            <a:r>
              <a:rPr lang="en-US" altLang="zh-CN" sz="2000" dirty="0">
                <a:latin typeface="Meiryo UI" panose="020B0604030504040204" pitchFamily="50" charset="-128"/>
                <a:ea typeface="Meiryo UI" panose="020B0604030504040204" pitchFamily="50" charset="-128"/>
              </a:rPr>
              <a:t>	</a:t>
            </a:r>
            <a:r>
              <a:rPr kumimoji="1" lang="zh-CN" altLang="en-US" sz="2000" b="0" kern="1200" dirty="0">
                <a:solidFill>
                  <a:schemeClr val="tx1"/>
                </a:solidFill>
                <a:latin typeface="Meiryo UI" panose="020B0604030504040204" pitchFamily="50" charset="-128"/>
                <a:ea typeface="Meiryo UI" panose="020B0604030504040204" pitchFamily="50" charset="-128"/>
              </a:rPr>
              <a:t>尿定性検査装置</a:t>
            </a:r>
          </a:p>
          <a:p>
            <a:pPr>
              <a:lnSpc>
                <a:spcPct val="120000"/>
              </a:lnSpc>
            </a:pPr>
            <a:r>
              <a:rPr kumimoji="1" lang="en-US" altLang="ja-JP" sz="2000" b="0" kern="1200" dirty="0">
                <a:solidFill>
                  <a:schemeClr val="tx1"/>
                </a:solidFill>
                <a:latin typeface="Meiryo UI" panose="020B0604030504040204" pitchFamily="50" charset="-128"/>
                <a:ea typeface="Meiryo UI" panose="020B0604030504040204" pitchFamily="50" charset="-128"/>
              </a:rPr>
              <a:t>	LC/MS/MS</a:t>
            </a:r>
            <a:r>
              <a:rPr kumimoji="1" lang="ja-JP" altLang="en-US" sz="2000" b="0" kern="1200" dirty="0">
                <a:solidFill>
                  <a:schemeClr val="tx1"/>
                </a:solidFill>
                <a:latin typeface="Meiryo UI" panose="020B0604030504040204" pitchFamily="50" charset="-128"/>
                <a:ea typeface="Meiryo UI" panose="020B0604030504040204" pitchFamily="50" charset="-128"/>
              </a:rPr>
              <a:t>システム</a:t>
            </a:r>
            <a:r>
              <a:rPr kumimoji="1" lang="en-US" altLang="ja-JP" sz="2000" b="0" kern="1200" dirty="0">
                <a:solidFill>
                  <a:schemeClr val="tx1"/>
                </a:solidFill>
                <a:latin typeface="Meiryo UI" panose="020B0604030504040204" pitchFamily="50" charset="-128"/>
                <a:ea typeface="Meiryo UI" panose="020B0604030504040204" pitchFamily="50" charset="-128"/>
              </a:rPr>
              <a:t>	HPLC</a:t>
            </a:r>
            <a:r>
              <a:rPr kumimoji="1" lang="ja-JP" altLang="en-US" sz="2000" b="0" kern="1200" dirty="0">
                <a:solidFill>
                  <a:schemeClr val="tx1"/>
                </a:solidFill>
                <a:latin typeface="Meiryo UI" panose="020B0604030504040204" pitchFamily="50" charset="-128"/>
                <a:ea typeface="Meiryo UI" panose="020B0604030504040204" pitchFamily="50" charset="-128"/>
              </a:rPr>
              <a:t>システム</a:t>
            </a:r>
            <a:endParaRPr kumimoji="1" lang="en-US" altLang="ja-JP" sz="2000" b="0" kern="1200" dirty="0">
              <a:solidFill>
                <a:schemeClr val="tx1"/>
              </a:solidFill>
              <a:latin typeface="Meiryo UI" panose="020B0604030504040204" pitchFamily="50" charset="-128"/>
              <a:ea typeface="Meiryo UI" panose="020B0604030504040204" pitchFamily="50" charset="-128"/>
            </a:endParaRPr>
          </a:p>
          <a:p>
            <a:pPr>
              <a:lnSpc>
                <a:spcPct val="120000"/>
              </a:lnSpc>
            </a:pPr>
            <a:r>
              <a:rPr kumimoji="1" lang="en-US" altLang="ja-JP" sz="2000" b="0" kern="1200" dirty="0">
                <a:solidFill>
                  <a:schemeClr val="tx1"/>
                </a:solidFill>
                <a:latin typeface="Meiryo UI" panose="020B0604030504040204" pitchFamily="50" charset="-128"/>
                <a:ea typeface="Meiryo UI" panose="020B0604030504040204" pitchFamily="50" charset="-128"/>
              </a:rPr>
              <a:t>	</a:t>
            </a:r>
            <a:r>
              <a:rPr kumimoji="1" lang="ja-JP" altLang="en-US" sz="2000" b="0" kern="1200" dirty="0">
                <a:solidFill>
                  <a:schemeClr val="tx1"/>
                </a:solidFill>
                <a:latin typeface="Meiryo UI" panose="020B0604030504040204" pitchFamily="50" charset="-128"/>
                <a:ea typeface="Meiryo UI" panose="020B0604030504040204" pitchFamily="50" charset="-128"/>
              </a:rPr>
              <a:t>電子温度・湿度記録計</a:t>
            </a:r>
            <a:endParaRPr kumimoji="1" lang="ja-JP" altLang="en-US" sz="2000" b="0" kern="1200" dirty="0">
              <a:solidFill>
                <a:schemeClr val="tx1"/>
              </a:solidFill>
              <a:latin typeface="Meiryo UI" panose="020B0604030504040204" pitchFamily="50" charset="-128"/>
              <a:ea typeface="Meiryo UI" panose="020B0604030504040204" pitchFamily="50" charset="-128"/>
              <a:cs typeface="+mn-cs"/>
            </a:endParaRPr>
          </a:p>
          <a:p>
            <a:pPr>
              <a:lnSpc>
                <a:spcPct val="120000"/>
              </a:lnSpc>
            </a:pPr>
            <a:r>
              <a:rPr kumimoji="1" lang="en-US" altLang="ja-JP" sz="2000" b="0" kern="1200" dirty="0">
                <a:solidFill>
                  <a:schemeClr val="tx1"/>
                </a:solidFill>
                <a:latin typeface="Meiryo UI" panose="020B0604030504040204" pitchFamily="50" charset="-128"/>
                <a:ea typeface="Meiryo UI" panose="020B0604030504040204" pitchFamily="50" charset="-128"/>
              </a:rPr>
              <a:t>	</a:t>
            </a:r>
            <a:r>
              <a:rPr kumimoji="1" lang="ja-JP" altLang="en-US" sz="2000" b="0" kern="1200" dirty="0">
                <a:solidFill>
                  <a:srgbClr val="FF0000"/>
                </a:solidFill>
                <a:latin typeface="Meiryo UI" panose="020B0604030504040204" pitchFamily="50" charset="-128"/>
                <a:ea typeface="Meiryo UI" panose="020B0604030504040204" pitchFamily="50" charset="-128"/>
              </a:rPr>
              <a:t>呼吸・肺機能評価システム</a:t>
            </a:r>
            <a:endParaRPr kumimoji="1" lang="ja-JP" altLang="en-US" sz="2000" b="0" kern="1200" dirty="0">
              <a:solidFill>
                <a:srgbClr val="FF0000"/>
              </a:solidFill>
              <a:latin typeface="Meiryo UI" panose="020B0604030504040204" pitchFamily="50" charset="-128"/>
              <a:ea typeface="Meiryo UI" panose="020B0604030504040204" pitchFamily="50" charset="-128"/>
              <a:cs typeface="+mn-cs"/>
            </a:endParaRPr>
          </a:p>
          <a:p>
            <a:pPr>
              <a:lnSpc>
                <a:spcPct val="120000"/>
              </a:lnSpc>
            </a:pPr>
            <a:r>
              <a:rPr kumimoji="1" lang="en-US" altLang="ja-JP" sz="2000" b="0" kern="1200" dirty="0">
                <a:solidFill>
                  <a:schemeClr val="tx1"/>
                </a:solidFill>
                <a:latin typeface="Meiryo UI" panose="020B0604030504040204" pitchFamily="50" charset="-128"/>
                <a:ea typeface="Meiryo UI" panose="020B0604030504040204" pitchFamily="50" charset="-128"/>
              </a:rPr>
              <a:t>	</a:t>
            </a:r>
            <a:r>
              <a:rPr kumimoji="1" lang="ja-JP" altLang="en-US" sz="2000" b="0" kern="1200" dirty="0">
                <a:solidFill>
                  <a:schemeClr val="tx1"/>
                </a:solidFill>
                <a:latin typeface="Meiryo UI" panose="020B0604030504040204" pitchFamily="50" charset="-128"/>
                <a:ea typeface="Meiryo UI" panose="020B0604030504040204" pitchFamily="50" charset="-128"/>
              </a:rPr>
              <a:t>プレートリーダー</a:t>
            </a:r>
          </a:p>
          <a:p>
            <a:pPr>
              <a:lnSpc>
                <a:spcPct val="120000"/>
              </a:lnSpc>
            </a:pPr>
            <a:r>
              <a:rPr kumimoji="1" lang="en-US" altLang="ja-JP" sz="2000" b="0" kern="1200" dirty="0">
                <a:solidFill>
                  <a:schemeClr val="tx1"/>
                </a:solidFill>
                <a:latin typeface="Meiryo UI" panose="020B0604030504040204" pitchFamily="50" charset="-128"/>
                <a:ea typeface="Meiryo UI" panose="020B0604030504040204" pitchFamily="50" charset="-128"/>
              </a:rPr>
              <a:t>	</a:t>
            </a:r>
            <a:r>
              <a:rPr kumimoji="1" lang="zh-TW" altLang="en-US" sz="2000" b="0" kern="1200" dirty="0">
                <a:solidFill>
                  <a:srgbClr val="FF0000"/>
                </a:solidFill>
                <a:latin typeface="Meiryo UI" panose="020B0604030504040204" pitchFamily="50" charset="-128"/>
                <a:ea typeface="Meiryo UI" panose="020B0604030504040204" pitchFamily="50" charset="-128"/>
              </a:rPr>
              <a:t>電気泳動装置</a:t>
            </a:r>
            <a:endParaRPr kumimoji="1" lang="en-US" altLang="ja-JP" sz="2000" dirty="0">
              <a:latin typeface="Meiryo UI" panose="020B0604030504040204" pitchFamily="50" charset="-128"/>
              <a:ea typeface="Meiryo UI" panose="020B0604030504040204" pitchFamily="50" charset="-128"/>
            </a:endParaRPr>
          </a:p>
        </p:txBody>
      </p:sp>
      <p:sp>
        <p:nvSpPr>
          <p:cNvPr id="16" name="テキスト ボックス 15">
            <a:extLst>
              <a:ext uri="{FF2B5EF4-FFF2-40B4-BE49-F238E27FC236}">
                <a16:creationId xmlns:a16="http://schemas.microsoft.com/office/drawing/2014/main" id="{47D8630C-0552-45A6-61A8-88724B229968}"/>
              </a:ext>
            </a:extLst>
          </p:cNvPr>
          <p:cNvSpPr txBox="1"/>
          <p:nvPr/>
        </p:nvSpPr>
        <p:spPr>
          <a:xfrm>
            <a:off x="334963" y="2454242"/>
            <a:ext cx="3032263" cy="1971437"/>
          </a:xfrm>
          <a:prstGeom prst="rect">
            <a:avLst/>
          </a:prstGeom>
          <a:solidFill>
            <a:schemeClr val="accent6">
              <a:lumMod val="20000"/>
              <a:lumOff val="80000"/>
            </a:schemeClr>
          </a:solidFill>
          <a:ln>
            <a:solidFill>
              <a:schemeClr val="accent6">
                <a:lumMod val="20000"/>
                <a:lumOff val="80000"/>
              </a:schemeClr>
            </a:solidFill>
          </a:ln>
        </p:spPr>
        <p:txBody>
          <a:bodyPr wrap="square">
            <a:spAutoFit/>
          </a:bodyPr>
          <a:lstStyle/>
          <a:p>
            <a:pPr>
              <a:lnSpc>
                <a:spcPct val="120000"/>
              </a:lnSpc>
            </a:pPr>
            <a:r>
              <a:rPr kumimoji="1" lang="ja-JP" altLang="en-US" sz="2400" dirty="0">
                <a:latin typeface="Meiryo UI" panose="020B0604030504040204" pitchFamily="50" charset="-128"/>
                <a:ea typeface="Meiryo UI" panose="020B0604030504040204" pitchFamily="50" charset="-128"/>
              </a:rPr>
              <a:t>対応済み ≦</a:t>
            </a:r>
            <a:r>
              <a:rPr kumimoji="1" lang="en-US" altLang="ja-JP" sz="2400" dirty="0">
                <a:latin typeface="Meiryo UI" panose="020B0604030504040204" pitchFamily="50" charset="-128"/>
                <a:ea typeface="Meiryo UI" panose="020B0604030504040204" pitchFamily="50" charset="-128"/>
              </a:rPr>
              <a:t>25% </a:t>
            </a:r>
          </a:p>
          <a:p>
            <a:pPr>
              <a:lnSpc>
                <a:spcPct val="120000"/>
              </a:lnSpc>
            </a:pPr>
            <a:endParaRPr kumimoji="1" lang="en-US" altLang="ja-JP" sz="2000" dirty="0">
              <a:latin typeface="Meiryo UI" panose="020B0604030504040204" pitchFamily="50" charset="-128"/>
              <a:ea typeface="Meiryo UI" panose="020B0604030504040204" pitchFamily="50" charset="-128"/>
            </a:endParaRPr>
          </a:p>
          <a:p>
            <a:pPr>
              <a:lnSpc>
                <a:spcPct val="120000"/>
              </a:lnSpc>
            </a:pPr>
            <a:r>
              <a:rPr kumimoji="1" lang="en-US" altLang="ja-JP" sz="2000" b="0" kern="1200" dirty="0">
                <a:solidFill>
                  <a:srgbClr val="FF0000"/>
                </a:solidFill>
                <a:latin typeface="Meiryo UI" panose="020B0604030504040204" pitchFamily="50" charset="-128"/>
                <a:ea typeface="Meiryo UI" panose="020B0604030504040204" pitchFamily="50" charset="-128"/>
              </a:rPr>
              <a:t>	</a:t>
            </a:r>
            <a:r>
              <a:rPr kumimoji="1" lang="ja-JP" altLang="en-US" sz="2000" b="0" kern="1200" dirty="0">
                <a:solidFill>
                  <a:srgbClr val="FF0000"/>
                </a:solidFill>
                <a:latin typeface="Meiryo UI" panose="020B0604030504040204" pitchFamily="50" charset="-128"/>
                <a:ea typeface="Meiryo UI" panose="020B0604030504040204" pitchFamily="50" charset="-128"/>
              </a:rPr>
              <a:t>心電計</a:t>
            </a:r>
            <a:endParaRPr kumimoji="1" lang="en-US" altLang="ja-JP" sz="2000" b="0" kern="1200" dirty="0">
              <a:solidFill>
                <a:srgbClr val="FF0000"/>
              </a:solidFill>
              <a:latin typeface="Meiryo UI" panose="020B0604030504040204" pitchFamily="50" charset="-128"/>
              <a:ea typeface="Meiryo UI" panose="020B0604030504040204" pitchFamily="50" charset="-128"/>
            </a:endParaRPr>
          </a:p>
          <a:p>
            <a:pPr>
              <a:lnSpc>
                <a:spcPct val="120000"/>
              </a:lnSpc>
            </a:pPr>
            <a:r>
              <a:rPr kumimoji="1" lang="en-US" altLang="zh-TW" sz="2000" b="0" kern="1200" dirty="0">
                <a:solidFill>
                  <a:srgbClr val="FF0000"/>
                </a:solidFill>
                <a:latin typeface="Meiryo UI" panose="020B0604030504040204" pitchFamily="50" charset="-128"/>
                <a:ea typeface="Meiryo UI" panose="020B0604030504040204" pitchFamily="50" charset="-128"/>
              </a:rPr>
              <a:t>	</a:t>
            </a:r>
            <a:r>
              <a:rPr kumimoji="1" lang="zh-TW" altLang="en-US" sz="2000" b="0" kern="1200" dirty="0">
                <a:solidFill>
                  <a:srgbClr val="FF0000"/>
                </a:solidFill>
                <a:latin typeface="Meiryo UI" panose="020B0604030504040204" pitchFamily="50" charset="-128"/>
                <a:ea typeface="Meiryo UI" panose="020B0604030504040204" pitchFamily="50" charset="-128"/>
              </a:rPr>
              <a:t>赤外分光光度計</a:t>
            </a:r>
            <a:endParaRPr kumimoji="1" lang="zh-TW" altLang="en-US" sz="2000" b="0" kern="1200" dirty="0">
              <a:solidFill>
                <a:srgbClr val="FF0000"/>
              </a:solidFill>
              <a:latin typeface="Meiryo UI" panose="020B0604030504040204" pitchFamily="50" charset="-128"/>
              <a:ea typeface="Meiryo UI" panose="020B0604030504040204" pitchFamily="50" charset="-128"/>
              <a:cs typeface="+mn-cs"/>
            </a:endParaRPr>
          </a:p>
          <a:p>
            <a:pPr>
              <a:lnSpc>
                <a:spcPct val="120000"/>
              </a:lnSpc>
            </a:pPr>
            <a:r>
              <a:rPr lang="en-US" altLang="ja-JP" sz="2000" dirty="0">
                <a:solidFill>
                  <a:srgbClr val="FF0000"/>
                </a:solidFill>
                <a:latin typeface="Meiryo UI" panose="020B0604030504040204" pitchFamily="50" charset="-128"/>
                <a:ea typeface="Meiryo UI" panose="020B0604030504040204" pitchFamily="50" charset="-128"/>
              </a:rPr>
              <a:t>	</a:t>
            </a:r>
            <a:r>
              <a:rPr kumimoji="1" lang="ja-JP" altLang="en-US" sz="2000" b="0" kern="1200" dirty="0">
                <a:solidFill>
                  <a:srgbClr val="FF0000"/>
                </a:solidFill>
                <a:latin typeface="Meiryo UI" panose="020B0604030504040204" pitchFamily="50" charset="-128"/>
                <a:ea typeface="Meiryo UI" panose="020B0604030504040204" pitchFamily="50" charset="-128"/>
              </a:rPr>
              <a:t>フローサイトメーター</a:t>
            </a:r>
          </a:p>
        </p:txBody>
      </p:sp>
      <p:sp>
        <p:nvSpPr>
          <p:cNvPr id="3" name="テキスト ボックス 2">
            <a:extLst>
              <a:ext uri="{FF2B5EF4-FFF2-40B4-BE49-F238E27FC236}">
                <a16:creationId xmlns:a16="http://schemas.microsoft.com/office/drawing/2014/main" id="{97168951-365A-0CAA-123E-E3BB75BA30ED}"/>
              </a:ext>
            </a:extLst>
          </p:cNvPr>
          <p:cNvSpPr txBox="1"/>
          <p:nvPr/>
        </p:nvSpPr>
        <p:spPr>
          <a:xfrm>
            <a:off x="7905511" y="5903007"/>
            <a:ext cx="4375150" cy="369332"/>
          </a:xfrm>
          <a:prstGeom prst="rect">
            <a:avLst/>
          </a:prstGeom>
          <a:noFill/>
        </p:spPr>
        <p:txBody>
          <a:bodyPr wrap="square">
            <a:spAutoFit/>
          </a:bodyPr>
          <a:lstStyle/>
          <a:p>
            <a:r>
              <a:rPr kumimoji="1" lang="en-US" altLang="ja-JP" sz="1800" b="0" dirty="0">
                <a:solidFill>
                  <a:srgbClr val="FF0000"/>
                </a:solidFill>
                <a:latin typeface="Meiryo UI" panose="020B0604030504040204" pitchFamily="50" charset="-128"/>
                <a:ea typeface="Meiryo UI" panose="020B0604030504040204" pitchFamily="50" charset="-128"/>
              </a:rPr>
              <a:t>50%&lt; </a:t>
            </a:r>
            <a:r>
              <a:rPr kumimoji="1" lang="ja-JP" altLang="en-US" sz="1800" b="0" dirty="0">
                <a:solidFill>
                  <a:srgbClr val="FF0000"/>
                </a:solidFill>
                <a:latin typeface="Meiryo UI" panose="020B0604030504040204" pitchFamily="50" charset="-128"/>
                <a:ea typeface="Meiryo UI" panose="020B0604030504040204" pitchFamily="50" charset="-128"/>
              </a:rPr>
              <a:t>見通しが立たない（対応できない</a:t>
            </a:r>
            <a:r>
              <a:rPr lang="ja-JP" altLang="en-US" dirty="0">
                <a:solidFill>
                  <a:srgbClr val="FF0000"/>
                </a:solidFill>
                <a:latin typeface="Meiryo UI" panose="020B0604030504040204" pitchFamily="50" charset="-128"/>
                <a:ea typeface="Meiryo UI" panose="020B0604030504040204" pitchFamily="50" charset="-128"/>
              </a:rPr>
              <a:t>）</a:t>
            </a:r>
            <a:endParaRPr kumimoji="1" lang="ja-JP" altLang="en-US" sz="1800" b="0" dirty="0">
              <a:solidFill>
                <a:srgbClr val="FF0000"/>
              </a:solidFill>
              <a:latin typeface="Meiryo UI" panose="020B0604030504040204" pitchFamily="50" charset="-128"/>
              <a:ea typeface="Meiryo UI" panose="020B0604030504040204" pitchFamily="50" charset="-128"/>
            </a:endParaRPr>
          </a:p>
        </p:txBody>
      </p:sp>
      <p:sp>
        <p:nvSpPr>
          <p:cNvPr id="5" name="コンテンツ プレースホルダー 2">
            <a:extLst>
              <a:ext uri="{FF2B5EF4-FFF2-40B4-BE49-F238E27FC236}">
                <a16:creationId xmlns:a16="http://schemas.microsoft.com/office/drawing/2014/main" id="{9E41E895-034B-43E8-1919-F680E246001A}"/>
              </a:ext>
            </a:extLst>
          </p:cNvPr>
          <p:cNvSpPr>
            <a:spLocks noGrp="1"/>
          </p:cNvSpPr>
          <p:nvPr>
            <p:ph idx="1"/>
          </p:nvPr>
        </p:nvSpPr>
        <p:spPr>
          <a:xfrm>
            <a:off x="474194" y="1017837"/>
            <a:ext cx="11477065" cy="1104399"/>
          </a:xfrm>
        </p:spPr>
        <p:txBody>
          <a:bodyPr>
            <a:noAutofit/>
          </a:bodyPr>
          <a:lstStyle/>
          <a:p>
            <a:pPr marL="342900" indent="-342900">
              <a:buFont typeface="Wingdings" panose="05000000000000000000" pitchFamily="2" charset="2"/>
              <a:buChar char="Ø"/>
            </a:pPr>
            <a:r>
              <a:rPr lang="en-US" altLang="ja-JP" i="0" dirty="0">
                <a:solidFill>
                  <a:srgbClr val="242424"/>
                </a:solidFill>
                <a:effectLst/>
                <a:latin typeface="Meiryo UI" panose="020B0604030504040204" pitchFamily="50" charset="-128"/>
                <a:ea typeface="Meiryo UI" panose="020B0604030504040204" pitchFamily="50" charset="-128"/>
              </a:rPr>
              <a:t>ALCOA+</a:t>
            </a:r>
            <a:r>
              <a:rPr lang="ja-JP" altLang="en-US" i="0" dirty="0">
                <a:solidFill>
                  <a:srgbClr val="242424"/>
                </a:solidFill>
                <a:effectLst/>
                <a:latin typeface="Meiryo UI" panose="020B0604030504040204" pitchFamily="50" charset="-128"/>
                <a:ea typeface="Meiryo UI" panose="020B0604030504040204" pitchFamily="50" charset="-128"/>
              </a:rPr>
              <a:t>の遵守及び</a:t>
            </a:r>
            <a:r>
              <a:rPr lang="en-US" altLang="ja-JP" i="0" dirty="0">
                <a:solidFill>
                  <a:srgbClr val="242424"/>
                </a:solidFill>
                <a:effectLst/>
                <a:latin typeface="Meiryo UI" panose="020B0604030504040204" pitchFamily="50" charset="-128"/>
                <a:ea typeface="Meiryo UI" panose="020B0604030504040204" pitchFamily="50" charset="-128"/>
              </a:rPr>
              <a:t>DI</a:t>
            </a:r>
            <a:r>
              <a:rPr lang="ja-JP" altLang="en-US" i="0" dirty="0">
                <a:solidFill>
                  <a:srgbClr val="242424"/>
                </a:solidFill>
                <a:effectLst/>
                <a:latin typeface="Meiryo UI" panose="020B0604030504040204" pitchFamily="50" charset="-128"/>
                <a:ea typeface="Meiryo UI" panose="020B0604030504040204" pitchFamily="50" charset="-128"/>
              </a:rPr>
              <a:t>の要求事項を実現するために</a:t>
            </a:r>
            <a:r>
              <a:rPr lang="ja-JP" altLang="en-US" i="0" dirty="0">
                <a:solidFill>
                  <a:srgbClr val="FF0000"/>
                </a:solidFill>
                <a:effectLst/>
                <a:highlight>
                  <a:srgbClr val="FFFF00"/>
                </a:highlight>
                <a:latin typeface="Meiryo UI" panose="020B0604030504040204" pitchFamily="50" charset="-128"/>
                <a:ea typeface="Meiryo UI" panose="020B0604030504040204" pitchFamily="50" charset="-128"/>
              </a:rPr>
              <a:t>必要な装置・機器，ソフトウェア等を購入</a:t>
            </a:r>
            <a:r>
              <a:rPr lang="ja-JP" altLang="en-US" i="0" dirty="0">
                <a:solidFill>
                  <a:srgbClr val="242424"/>
                </a:solidFill>
                <a:effectLst/>
                <a:latin typeface="Meiryo UI" panose="020B0604030504040204" pitchFamily="50" charset="-128"/>
                <a:ea typeface="Meiryo UI" panose="020B0604030504040204" pitchFamily="50" charset="-128"/>
              </a:rPr>
              <a:t>できるような</a:t>
            </a:r>
            <a:endParaRPr lang="en-US" altLang="ja-JP" i="0" dirty="0">
              <a:solidFill>
                <a:srgbClr val="242424"/>
              </a:solidFill>
              <a:effectLst/>
              <a:latin typeface="Meiryo UI" panose="020B0604030504040204" pitchFamily="50" charset="-128"/>
              <a:ea typeface="Meiryo UI" panose="020B0604030504040204" pitchFamily="50" charset="-128"/>
            </a:endParaRPr>
          </a:p>
          <a:p>
            <a:r>
              <a:rPr lang="ja-JP" altLang="en-US" i="0" dirty="0">
                <a:solidFill>
                  <a:srgbClr val="242424"/>
                </a:solidFill>
                <a:effectLst/>
                <a:latin typeface="Meiryo UI" panose="020B0604030504040204" pitchFamily="50" charset="-128"/>
                <a:ea typeface="Meiryo UI" panose="020B0604030504040204" pitchFamily="50" charset="-128"/>
              </a:rPr>
              <a:t>　　体制・仕組みの構築　</a:t>
            </a:r>
            <a:endParaRPr lang="en-US" altLang="ja-JP" i="0" dirty="0">
              <a:solidFill>
                <a:srgbClr val="242424"/>
              </a:solidFill>
              <a:effectLst/>
              <a:latin typeface="Meiryo UI" panose="020B0604030504040204" pitchFamily="50" charset="-128"/>
              <a:ea typeface="Meiryo UI" panose="020B0604030504040204" pitchFamily="50" charset="-128"/>
            </a:endParaRPr>
          </a:p>
          <a:p>
            <a:r>
              <a:rPr lang="ja-JP" altLang="en-US" dirty="0">
                <a:solidFill>
                  <a:srgbClr val="242424"/>
                </a:solidFill>
                <a:latin typeface="Meiryo UI" panose="020B0604030504040204" pitchFamily="50" charset="-128"/>
                <a:ea typeface="Meiryo UI" panose="020B0604030504040204" pitchFamily="50" charset="-128"/>
              </a:rPr>
              <a:t>　　</a:t>
            </a:r>
            <a:r>
              <a:rPr lang="ja-JP" altLang="en-US" i="0" dirty="0">
                <a:solidFill>
                  <a:srgbClr val="242424"/>
                </a:solidFill>
                <a:effectLst/>
                <a:latin typeface="Meiryo UI" panose="020B0604030504040204" pitchFamily="50" charset="-128"/>
                <a:ea typeface="Meiryo UI" panose="020B0604030504040204" pitchFamily="50" charset="-128"/>
              </a:rPr>
              <a:t>⇒　</a:t>
            </a:r>
            <a:r>
              <a:rPr lang="ja-JP" altLang="en-US" i="0" dirty="0">
                <a:solidFill>
                  <a:srgbClr val="242424"/>
                </a:solidFill>
                <a:effectLst/>
                <a:highlight>
                  <a:srgbClr val="FFFF00"/>
                </a:highlight>
                <a:latin typeface="Meiryo UI" panose="020B0604030504040204" pitchFamily="50" charset="-128"/>
                <a:ea typeface="Meiryo UI" panose="020B0604030504040204" pitchFamily="50" charset="-128"/>
              </a:rPr>
              <a:t>監査証跡機能</a:t>
            </a:r>
            <a:r>
              <a:rPr lang="ja-JP" altLang="en-US" i="0" dirty="0">
                <a:solidFill>
                  <a:srgbClr val="242424"/>
                </a:solidFill>
                <a:effectLst/>
                <a:latin typeface="Meiryo UI" panose="020B0604030504040204" pitchFamily="50" charset="-128"/>
                <a:ea typeface="Meiryo UI" panose="020B0604030504040204" pitchFamily="50" charset="-128"/>
              </a:rPr>
              <a:t>について</a:t>
            </a:r>
            <a:endParaRPr lang="en-US" altLang="ja-JP" i="0" dirty="0">
              <a:solidFill>
                <a:srgbClr val="242424"/>
              </a:solidFill>
              <a:effectLst/>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F64FF7F4-0A81-7A58-EEBE-667C69A53AAE}"/>
              </a:ext>
            </a:extLst>
          </p:cNvPr>
          <p:cNvSpPr txBox="1"/>
          <p:nvPr/>
        </p:nvSpPr>
        <p:spPr>
          <a:xfrm>
            <a:off x="8653279" y="2149739"/>
            <a:ext cx="3959738" cy="276999"/>
          </a:xfrm>
          <a:prstGeom prst="rect">
            <a:avLst/>
          </a:prstGeom>
          <a:noFill/>
        </p:spPr>
        <p:txBody>
          <a:bodyPr wrap="none" rtlCol="0">
            <a:spAutoFit/>
          </a:bodyPr>
          <a:lstStyle/>
          <a:p>
            <a:r>
              <a:rPr kumimoji="1" lang="en-US" altLang="ja-JP" sz="1200" dirty="0">
                <a:latin typeface="Meiryo UI" panose="020B0604030504040204" pitchFamily="50" charset="-128"/>
                <a:ea typeface="Meiryo UI" panose="020B0604030504040204" pitchFamily="50" charset="-128"/>
              </a:rPr>
              <a:t>JSQA</a:t>
            </a:r>
            <a:r>
              <a:rPr kumimoji="1" lang="ja-JP" altLang="en-US" sz="1200" dirty="0">
                <a:latin typeface="Meiryo UI" panose="020B0604030504040204" pitchFamily="50" charset="-128"/>
                <a:ea typeface="Meiryo UI" panose="020B0604030504040204" pitchFamily="50" charset="-128"/>
              </a:rPr>
              <a:t>所属で</a:t>
            </a:r>
            <a:r>
              <a:rPr kumimoji="1" lang="en-US" altLang="ja-JP" sz="1200" dirty="0">
                <a:latin typeface="Meiryo UI" panose="020B0604030504040204" pitchFamily="50" charset="-128"/>
                <a:ea typeface="Meiryo UI" panose="020B0604030504040204" pitchFamily="50" charset="-128"/>
              </a:rPr>
              <a:t>GLP</a:t>
            </a:r>
            <a:r>
              <a:rPr kumimoji="1" lang="ja-JP" altLang="en-US" sz="1200" dirty="0">
                <a:latin typeface="Meiryo UI" panose="020B0604030504040204" pitchFamily="50" charset="-128"/>
                <a:ea typeface="Meiryo UI" panose="020B0604030504040204" pitchFamily="50" charset="-128"/>
              </a:rPr>
              <a:t>施設を有する　</a:t>
            </a:r>
            <a:r>
              <a:rPr kumimoji="1" lang="en-US" altLang="ja-JP" sz="1200" dirty="0">
                <a:latin typeface="Meiryo UI" panose="020B0604030504040204" pitchFamily="50" charset="-128"/>
                <a:ea typeface="Meiryo UI" panose="020B0604030504040204" pitchFamily="50" charset="-128"/>
              </a:rPr>
              <a:t>46</a:t>
            </a:r>
            <a:r>
              <a:rPr kumimoji="1" lang="ja-JP" altLang="en-US" sz="1200" dirty="0">
                <a:latin typeface="Meiryo UI" panose="020B0604030504040204" pitchFamily="50" charset="-128"/>
                <a:ea typeface="Meiryo UI" panose="020B0604030504040204" pitchFamily="50" charset="-128"/>
              </a:rPr>
              <a:t>社回答（</a:t>
            </a:r>
            <a:r>
              <a:rPr kumimoji="1" lang="en-US" altLang="ja-JP" sz="1200" dirty="0">
                <a:latin typeface="Meiryo UI" panose="020B0604030504040204" pitchFamily="50" charset="-128"/>
                <a:ea typeface="Meiryo UI" panose="020B0604030504040204" pitchFamily="50" charset="-128"/>
              </a:rPr>
              <a:t>2024</a:t>
            </a:r>
            <a:r>
              <a:rPr kumimoji="1" lang="ja-JP" altLang="en-US" sz="1200" dirty="0">
                <a:latin typeface="Meiryo UI" panose="020B0604030504040204" pitchFamily="50" charset="-128"/>
                <a:ea typeface="Meiryo UI" panose="020B0604030504040204" pitchFamily="50" charset="-128"/>
              </a:rPr>
              <a:t>年）　</a:t>
            </a:r>
          </a:p>
        </p:txBody>
      </p:sp>
    </p:spTree>
    <p:extLst>
      <p:ext uri="{BB962C8B-B14F-4D97-AF65-F5344CB8AC3E}">
        <p14:creationId xmlns:p14="http://schemas.microsoft.com/office/powerpoint/2010/main" val="22887522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9314FF-3D8E-A01A-4611-B415072647C4}"/>
            </a:ext>
          </a:extLst>
        </p:cNvPr>
        <p:cNvGrpSpPr/>
        <p:nvPr/>
      </p:nvGrpSpPr>
      <p:grpSpPr>
        <a:xfrm>
          <a:off x="0" y="0"/>
          <a:ext cx="0" cy="0"/>
          <a:chOff x="0" y="0"/>
          <a:chExt cx="0" cy="0"/>
        </a:xfrm>
      </p:grpSpPr>
      <p:sp>
        <p:nvSpPr>
          <p:cNvPr id="14" name="四角形: 角を丸くする 13">
            <a:extLst>
              <a:ext uri="{FF2B5EF4-FFF2-40B4-BE49-F238E27FC236}">
                <a16:creationId xmlns:a16="http://schemas.microsoft.com/office/drawing/2014/main" id="{2138431C-4023-F7C0-9B97-2B7EDE2C8AF8}"/>
              </a:ext>
            </a:extLst>
          </p:cNvPr>
          <p:cNvSpPr/>
          <p:nvPr/>
        </p:nvSpPr>
        <p:spPr>
          <a:xfrm>
            <a:off x="134816" y="1098368"/>
            <a:ext cx="11922370" cy="5335040"/>
          </a:xfrm>
          <a:prstGeom prst="roundRect">
            <a:avLst/>
          </a:prstGeom>
          <a:solidFill>
            <a:schemeClr val="accent5">
              <a:lumMod val="20000"/>
              <a:lumOff val="80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コンテンツ プレースホルダー 2">
            <a:extLst>
              <a:ext uri="{FF2B5EF4-FFF2-40B4-BE49-F238E27FC236}">
                <a16:creationId xmlns:a16="http://schemas.microsoft.com/office/drawing/2014/main" id="{C33A972E-478A-0D12-9E8D-2351AC1DB4AE}"/>
              </a:ext>
            </a:extLst>
          </p:cNvPr>
          <p:cNvSpPr>
            <a:spLocks noGrp="1"/>
          </p:cNvSpPr>
          <p:nvPr>
            <p:ph idx="1"/>
          </p:nvPr>
        </p:nvSpPr>
        <p:spPr>
          <a:xfrm>
            <a:off x="287405" y="1478394"/>
            <a:ext cx="9532315" cy="4955013"/>
          </a:xfrm>
        </p:spPr>
        <p:txBody>
          <a:bodyPr>
            <a:normAutofit fontScale="77500" lnSpcReduction="20000"/>
          </a:bodyPr>
          <a:lstStyle/>
          <a:p>
            <a:r>
              <a:rPr lang="ja-JP" altLang="en-US" sz="2400" dirty="0">
                <a:effectLst/>
              </a:rPr>
              <a:t>「</a:t>
            </a:r>
            <a:r>
              <a:rPr lang="ja-JP" altLang="en-US" sz="2400" dirty="0">
                <a:effectLst/>
                <a:highlight>
                  <a:srgbClr val="FFFF00"/>
                </a:highlight>
              </a:rPr>
              <a:t>リソースの削減</a:t>
            </a:r>
            <a:r>
              <a:rPr lang="ja-JP" altLang="en-US" sz="2400" dirty="0">
                <a:effectLst/>
              </a:rPr>
              <a:t>や過度なノルマにより，</a:t>
            </a:r>
            <a:r>
              <a:rPr lang="ja-JP" altLang="en-US" sz="2400" dirty="0">
                <a:solidFill>
                  <a:srgbClr val="FF0000"/>
                </a:solidFill>
                <a:effectLst/>
              </a:rPr>
              <a:t>品質が犠牲になる</a:t>
            </a:r>
            <a:r>
              <a:rPr lang="ja-JP" altLang="en-US" sz="2400" dirty="0">
                <a:effectLst/>
              </a:rPr>
              <a:t>」事態が発生した場合，</a:t>
            </a:r>
            <a:endParaRPr lang="en-US" altLang="ja-JP" sz="2400" dirty="0">
              <a:effectLst/>
            </a:endParaRPr>
          </a:p>
          <a:p>
            <a:pPr algn="ctr"/>
            <a:endParaRPr lang="ja-JP" altLang="en-US" sz="1900" dirty="0">
              <a:effectLst/>
            </a:endParaRPr>
          </a:p>
          <a:p>
            <a:pPr marL="342900" indent="-342900">
              <a:buFont typeface="Wingdings" panose="05000000000000000000" pitchFamily="2" charset="2"/>
              <a:buChar char="ü"/>
            </a:pPr>
            <a:r>
              <a:rPr lang="ja-JP" altLang="en-US" sz="2100" dirty="0">
                <a:effectLst/>
              </a:rPr>
              <a:t>回収及び賠償にかかる費用（経済的損失），</a:t>
            </a:r>
          </a:p>
          <a:p>
            <a:pPr marL="342900" indent="-342900">
              <a:buFont typeface="Wingdings" panose="05000000000000000000" pitchFamily="2" charset="2"/>
              <a:buChar char="ü"/>
            </a:pPr>
            <a:r>
              <a:rPr lang="ja-JP" altLang="en-US" sz="2100" dirty="0">
                <a:effectLst/>
              </a:rPr>
              <a:t>企業の信頼（社会的信用の失墜，株価の下落），</a:t>
            </a:r>
          </a:p>
          <a:p>
            <a:pPr marL="342900" indent="-342900">
              <a:buFont typeface="Wingdings" panose="05000000000000000000" pitchFamily="2" charset="2"/>
              <a:buChar char="ü"/>
            </a:pPr>
            <a:r>
              <a:rPr lang="ja-JP" altLang="en-US" sz="2100" dirty="0">
                <a:effectLst/>
              </a:rPr>
              <a:t>製品（同社の他製品を含む）の販路（シェア縮小･消失）等々</a:t>
            </a:r>
            <a:endParaRPr lang="en-US" altLang="ja-JP" sz="2100" dirty="0">
              <a:effectLst/>
            </a:endParaRPr>
          </a:p>
          <a:p>
            <a:endParaRPr lang="en-US" altLang="ja-JP" sz="1000" dirty="0"/>
          </a:p>
          <a:p>
            <a:r>
              <a:rPr lang="ja-JP" altLang="en-US" sz="2100" dirty="0">
                <a:effectLst/>
              </a:rPr>
              <a:t>全てを失うと共に，</a:t>
            </a:r>
            <a:endParaRPr lang="en-US" altLang="ja-JP" sz="2100" dirty="0">
              <a:effectLst/>
            </a:endParaRPr>
          </a:p>
          <a:p>
            <a:pPr algn="ctr"/>
            <a:endParaRPr lang="ja-JP" altLang="en-US" sz="1200" dirty="0">
              <a:effectLst/>
            </a:endParaRPr>
          </a:p>
          <a:p>
            <a:pPr marL="342900" indent="-342900">
              <a:buFont typeface="Wingdings" panose="05000000000000000000" pitchFamily="2" charset="2"/>
              <a:buChar char="ü"/>
            </a:pPr>
            <a:r>
              <a:rPr lang="ja-JP" altLang="en-US" sz="2100" dirty="0">
                <a:effectLst/>
              </a:rPr>
              <a:t>原因によっては </a:t>
            </a:r>
            <a:r>
              <a:rPr lang="ja-JP" altLang="en-US" sz="2600" dirty="0">
                <a:solidFill>
                  <a:srgbClr val="FF0000"/>
                </a:solidFill>
                <a:effectLst/>
              </a:rPr>
              <a:t>患者さんの命を危険にさらす</a:t>
            </a:r>
            <a:r>
              <a:rPr lang="ja-JP" altLang="en-US" sz="2100" dirty="0">
                <a:solidFill>
                  <a:srgbClr val="FF0000"/>
                </a:solidFill>
                <a:effectLst/>
              </a:rPr>
              <a:t> </a:t>
            </a:r>
            <a:r>
              <a:rPr lang="ja-JP" altLang="en-US" sz="2100" dirty="0">
                <a:effectLst/>
              </a:rPr>
              <a:t>ことになるかも知れない。</a:t>
            </a:r>
            <a:endParaRPr lang="en-US" altLang="ja-JP" sz="2100" dirty="0">
              <a:effectLst/>
            </a:endParaRPr>
          </a:p>
          <a:p>
            <a:endParaRPr lang="en-US" altLang="ja-JP" sz="900" dirty="0"/>
          </a:p>
          <a:p>
            <a:r>
              <a:rPr lang="ja-JP" altLang="en-US" sz="2400" dirty="0"/>
              <a:t>しかし，</a:t>
            </a:r>
            <a:r>
              <a:rPr lang="ja-JP" altLang="en-US" sz="2400" dirty="0">
                <a:solidFill>
                  <a:srgbClr val="FF0000"/>
                </a:solidFill>
              </a:rPr>
              <a:t>日頃から</a:t>
            </a:r>
            <a:r>
              <a:rPr lang="en-US" altLang="ja-JP" sz="2400" dirty="0">
                <a:solidFill>
                  <a:srgbClr val="FF0000"/>
                </a:solidFill>
              </a:rPr>
              <a:t>DI</a:t>
            </a:r>
            <a:r>
              <a:rPr lang="ja-JP" altLang="en-US" sz="2400" dirty="0">
                <a:solidFill>
                  <a:srgbClr val="FF0000"/>
                </a:solidFill>
              </a:rPr>
              <a:t>に対応していれば，踏み留まることが出来る</a:t>
            </a:r>
            <a:r>
              <a:rPr lang="ja-JP" altLang="en-US" sz="2400" dirty="0"/>
              <a:t>。</a:t>
            </a:r>
            <a:endParaRPr lang="ja-JP" altLang="en-US" sz="2400" dirty="0">
              <a:effectLst/>
            </a:endParaRPr>
          </a:p>
          <a:p>
            <a:pPr algn="ctr"/>
            <a:endParaRPr lang="ja-JP" altLang="en-US" sz="7100" dirty="0">
              <a:effectLst/>
            </a:endParaRPr>
          </a:p>
          <a:p>
            <a:r>
              <a:rPr lang="ja-JP" altLang="en-US" sz="2400" dirty="0">
                <a:effectLst/>
              </a:rPr>
              <a:t>このように，品質を犠牲にすることを阻止するために，</a:t>
            </a:r>
            <a:endParaRPr lang="en-US" altLang="ja-JP" sz="2400" dirty="0">
              <a:effectLst/>
            </a:endParaRPr>
          </a:p>
          <a:p>
            <a:pPr algn="ctr"/>
            <a:endParaRPr lang="ja-JP" altLang="en-US" sz="1300" dirty="0">
              <a:effectLst/>
            </a:endParaRPr>
          </a:p>
          <a:p>
            <a:r>
              <a:rPr lang="ja-JP" altLang="en-US" sz="3000" dirty="0">
                <a:solidFill>
                  <a:srgbClr val="FF0000"/>
                </a:solidFill>
                <a:effectLst/>
              </a:rPr>
              <a:t>　“</a:t>
            </a:r>
            <a:r>
              <a:rPr lang="ja-JP" altLang="en-US" sz="3000" dirty="0">
                <a:solidFill>
                  <a:srgbClr val="FF0000"/>
                </a:solidFill>
                <a:highlight>
                  <a:srgbClr val="FFFF00"/>
                </a:highlight>
              </a:rPr>
              <a:t>適切なリソースを分配</a:t>
            </a:r>
            <a:r>
              <a:rPr lang="ja-JP" altLang="en-US" sz="3000" dirty="0">
                <a:solidFill>
                  <a:srgbClr val="FF0000"/>
                </a:solidFill>
              </a:rPr>
              <a:t>し，</a:t>
            </a:r>
            <a:endParaRPr lang="en-US" altLang="ja-JP" sz="3000" dirty="0">
              <a:solidFill>
                <a:srgbClr val="FF0000"/>
              </a:solidFill>
            </a:endParaRPr>
          </a:p>
          <a:p>
            <a:endParaRPr lang="en-US" altLang="ja-JP" sz="1000" dirty="0">
              <a:solidFill>
                <a:srgbClr val="FF0000"/>
              </a:solidFill>
            </a:endParaRPr>
          </a:p>
          <a:p>
            <a:r>
              <a:rPr lang="ja-JP" altLang="en-US" sz="3000" dirty="0">
                <a:solidFill>
                  <a:srgbClr val="FF0000"/>
                </a:solidFill>
                <a:effectLst/>
              </a:rPr>
              <a:t>　構築した</a:t>
            </a:r>
            <a:r>
              <a:rPr lang="en-US" altLang="ja-JP" sz="3000" dirty="0">
                <a:solidFill>
                  <a:srgbClr val="FF0000"/>
                </a:solidFill>
                <a:effectLst/>
              </a:rPr>
              <a:t>DI</a:t>
            </a:r>
            <a:r>
              <a:rPr lang="ja-JP" altLang="en-US" sz="3000" dirty="0">
                <a:solidFill>
                  <a:srgbClr val="FF0000"/>
                </a:solidFill>
                <a:effectLst/>
              </a:rPr>
              <a:t>管理体制を維持・継続すること</a:t>
            </a:r>
            <a:r>
              <a:rPr lang="en-US" altLang="ja-JP" sz="3000" dirty="0">
                <a:solidFill>
                  <a:srgbClr val="FF0000"/>
                </a:solidFill>
                <a:effectLst/>
              </a:rPr>
              <a:t>”</a:t>
            </a:r>
            <a:endParaRPr lang="en-US" altLang="ja-JP" sz="2800" dirty="0">
              <a:solidFill>
                <a:srgbClr val="FF0000"/>
              </a:solidFill>
              <a:effectLst/>
            </a:endParaRPr>
          </a:p>
          <a:p>
            <a:pPr algn="ctr"/>
            <a:endParaRPr lang="en-US" altLang="ja-JP" sz="1300" dirty="0">
              <a:solidFill>
                <a:srgbClr val="FF0000"/>
              </a:solidFill>
              <a:effectLst/>
            </a:endParaRPr>
          </a:p>
          <a:p>
            <a:r>
              <a:rPr lang="ja-JP" altLang="en-US" sz="2400" dirty="0">
                <a:effectLst/>
              </a:rPr>
              <a:t>が極めて重要となる。</a:t>
            </a:r>
          </a:p>
        </p:txBody>
      </p:sp>
      <p:sp>
        <p:nvSpPr>
          <p:cNvPr id="4" name="タイトル 1">
            <a:extLst>
              <a:ext uri="{FF2B5EF4-FFF2-40B4-BE49-F238E27FC236}">
                <a16:creationId xmlns:a16="http://schemas.microsoft.com/office/drawing/2014/main" id="{D65C5BF9-E644-8BC8-2512-72D01BE3A615}"/>
              </a:ext>
            </a:extLst>
          </p:cNvPr>
          <p:cNvSpPr>
            <a:spLocks noGrp="1"/>
          </p:cNvSpPr>
          <p:nvPr>
            <p:ph type="title"/>
          </p:nvPr>
        </p:nvSpPr>
        <p:spPr>
          <a:xfrm>
            <a:off x="335360" y="188640"/>
            <a:ext cx="11521280" cy="519112"/>
          </a:xfrm>
        </p:spPr>
        <p:txBody>
          <a:bodyPr/>
          <a:lstStyle/>
          <a:p>
            <a:r>
              <a:rPr lang="en-US" altLang="ja-JP" sz="2800" b="0" dirty="0">
                <a:effectLst/>
                <a:latin typeface="Meiryo UI" panose="020B0604030504040204" pitchFamily="50" charset="-128"/>
                <a:ea typeface="Meiryo UI" panose="020B0604030504040204" pitchFamily="50" charset="-128"/>
              </a:rPr>
              <a:t>DI</a:t>
            </a:r>
            <a:r>
              <a:rPr lang="ja-JP" altLang="en-US" sz="2800" b="0" dirty="0">
                <a:effectLst/>
                <a:latin typeface="Meiryo UI" panose="020B0604030504040204" pitchFamily="50" charset="-128"/>
                <a:ea typeface="Meiryo UI" panose="020B0604030504040204" pitchFamily="50" charset="-128"/>
              </a:rPr>
              <a:t>管理体制の維持・継続</a:t>
            </a:r>
          </a:p>
        </p:txBody>
      </p:sp>
      <p:sp>
        <p:nvSpPr>
          <p:cNvPr id="8" name="矢印: 下 7">
            <a:extLst>
              <a:ext uri="{FF2B5EF4-FFF2-40B4-BE49-F238E27FC236}">
                <a16:creationId xmlns:a16="http://schemas.microsoft.com/office/drawing/2014/main" id="{117B822C-D1B0-DCF4-2866-FF29D660A751}"/>
              </a:ext>
            </a:extLst>
          </p:cNvPr>
          <p:cNvSpPr/>
          <p:nvPr/>
        </p:nvSpPr>
        <p:spPr>
          <a:xfrm>
            <a:off x="3670139" y="3883864"/>
            <a:ext cx="1023077" cy="552255"/>
          </a:xfrm>
          <a:prstGeom prst="downArrow">
            <a:avLst/>
          </a:prstGeom>
          <a:solidFill>
            <a:srgbClr val="0070C0"/>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1" name="図 10">
            <a:extLst>
              <a:ext uri="{FF2B5EF4-FFF2-40B4-BE49-F238E27FC236}">
                <a16:creationId xmlns:a16="http://schemas.microsoft.com/office/drawing/2014/main" id="{6AC1E395-CBDA-AD85-0C58-869EB550B1BE}"/>
              </a:ext>
            </a:extLst>
          </p:cNvPr>
          <p:cNvPicPr>
            <a:picLocks noChangeAspect="1"/>
          </p:cNvPicPr>
          <p:nvPr/>
        </p:nvPicPr>
        <p:blipFill>
          <a:blip r:embed="rId3"/>
          <a:stretch>
            <a:fillRect/>
          </a:stretch>
        </p:blipFill>
        <p:spPr>
          <a:xfrm>
            <a:off x="11035782" y="1952528"/>
            <a:ext cx="942142" cy="1143724"/>
          </a:xfrm>
          <a:prstGeom prst="rect">
            <a:avLst/>
          </a:prstGeom>
        </p:spPr>
      </p:pic>
      <p:pic>
        <p:nvPicPr>
          <p:cNvPr id="12" name="図 11">
            <a:extLst>
              <a:ext uri="{FF2B5EF4-FFF2-40B4-BE49-F238E27FC236}">
                <a16:creationId xmlns:a16="http://schemas.microsoft.com/office/drawing/2014/main" id="{BD3B9F7C-95E5-708F-880D-3DAE6FE6FAD0}"/>
              </a:ext>
            </a:extLst>
          </p:cNvPr>
          <p:cNvPicPr>
            <a:picLocks noChangeAspect="1"/>
          </p:cNvPicPr>
          <p:nvPr/>
        </p:nvPicPr>
        <p:blipFill>
          <a:blip r:embed="rId4"/>
          <a:stretch>
            <a:fillRect/>
          </a:stretch>
        </p:blipFill>
        <p:spPr>
          <a:xfrm>
            <a:off x="9826328" y="2052958"/>
            <a:ext cx="1043294" cy="1043294"/>
          </a:xfrm>
          <a:prstGeom prst="rect">
            <a:avLst/>
          </a:prstGeom>
        </p:spPr>
      </p:pic>
      <p:sp>
        <p:nvSpPr>
          <p:cNvPr id="15" name="二等辺三角形 14">
            <a:extLst>
              <a:ext uri="{FF2B5EF4-FFF2-40B4-BE49-F238E27FC236}">
                <a16:creationId xmlns:a16="http://schemas.microsoft.com/office/drawing/2014/main" id="{4E5821C0-BB20-E88C-F71E-C19BA1318591}"/>
              </a:ext>
            </a:extLst>
          </p:cNvPr>
          <p:cNvSpPr/>
          <p:nvPr/>
        </p:nvSpPr>
        <p:spPr>
          <a:xfrm rot="4020000" flipH="1">
            <a:off x="9058851" y="1718515"/>
            <a:ext cx="150263" cy="1611747"/>
          </a:xfrm>
          <a:prstGeom prst="triangle">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図 5">
            <a:extLst>
              <a:ext uri="{FF2B5EF4-FFF2-40B4-BE49-F238E27FC236}">
                <a16:creationId xmlns:a16="http://schemas.microsoft.com/office/drawing/2014/main" id="{FF49641A-6A0F-7D47-E800-A0E1A95C3C9D}"/>
              </a:ext>
            </a:extLst>
          </p:cNvPr>
          <p:cNvPicPr>
            <a:picLocks noChangeAspect="1"/>
          </p:cNvPicPr>
          <p:nvPr/>
        </p:nvPicPr>
        <p:blipFill>
          <a:blip r:embed="rId5"/>
          <a:stretch>
            <a:fillRect/>
          </a:stretch>
        </p:blipFill>
        <p:spPr>
          <a:xfrm>
            <a:off x="8110670" y="3626030"/>
            <a:ext cx="2894768" cy="2894768"/>
          </a:xfrm>
          <a:prstGeom prst="rect">
            <a:avLst/>
          </a:prstGeom>
        </p:spPr>
      </p:pic>
      <p:sp>
        <p:nvSpPr>
          <p:cNvPr id="9" name="テキスト ボックス 8">
            <a:extLst>
              <a:ext uri="{FF2B5EF4-FFF2-40B4-BE49-F238E27FC236}">
                <a16:creationId xmlns:a16="http://schemas.microsoft.com/office/drawing/2014/main" id="{136CD2FA-C7C9-6C10-1BE1-6C111DE81A14}"/>
              </a:ext>
            </a:extLst>
          </p:cNvPr>
          <p:cNvSpPr txBox="1"/>
          <p:nvPr/>
        </p:nvSpPr>
        <p:spPr>
          <a:xfrm>
            <a:off x="8770360" y="4374081"/>
            <a:ext cx="1644859" cy="1138773"/>
          </a:xfrm>
          <a:prstGeom prst="rect">
            <a:avLst/>
          </a:prstGeom>
          <a:noFill/>
        </p:spPr>
        <p:txBody>
          <a:bodyPr wrap="square" rtlCol="0">
            <a:spAutoFit/>
          </a:bodyPr>
          <a:lstStyle/>
          <a:p>
            <a:pPr algn="ctr"/>
            <a:r>
              <a:rPr kumimoji="1" lang="en-US" altLang="ja-JP" sz="40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DI</a:t>
            </a:r>
          </a:p>
          <a:p>
            <a:pPr algn="ctr"/>
            <a:r>
              <a:rPr kumimoji="1" lang="ja-JP" altLang="en-US" sz="2800" dirty="0">
                <a:solidFill>
                  <a:srgbClr val="FF0000"/>
                </a:solidFill>
                <a:latin typeface="ADLaM Display" panose="02010000000000000000" pitchFamily="2" charset="0"/>
                <a:ea typeface="HGP創英角ﾎﾟｯﾌﾟ体" panose="040B0A00000000000000" pitchFamily="50" charset="-128"/>
                <a:cs typeface="ADLaM Display" panose="02010000000000000000" pitchFamily="2" charset="0"/>
              </a:rPr>
              <a:t>管理体制</a:t>
            </a:r>
          </a:p>
        </p:txBody>
      </p:sp>
      <p:sp>
        <p:nvSpPr>
          <p:cNvPr id="2" name="テキスト ボックス 1">
            <a:extLst>
              <a:ext uri="{FF2B5EF4-FFF2-40B4-BE49-F238E27FC236}">
                <a16:creationId xmlns:a16="http://schemas.microsoft.com/office/drawing/2014/main" id="{CF59B88F-4384-ECAA-3509-5F5DC0C38A11}"/>
              </a:ext>
            </a:extLst>
          </p:cNvPr>
          <p:cNvSpPr txBox="1"/>
          <p:nvPr/>
        </p:nvSpPr>
        <p:spPr>
          <a:xfrm>
            <a:off x="8168302" y="2083367"/>
            <a:ext cx="1542334" cy="707886"/>
          </a:xfrm>
          <a:prstGeom prst="rect">
            <a:avLst/>
          </a:prstGeom>
          <a:noFill/>
        </p:spPr>
        <p:txBody>
          <a:bodyPr wrap="square">
            <a:spAutoFit/>
          </a:bodyPr>
          <a:lstStyle/>
          <a:p>
            <a:r>
              <a:rPr kumimoji="1" lang="en-US" altLang="ja-JP" sz="40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COST</a:t>
            </a:r>
            <a:endParaRPr lang="ja-JP" altLang="en-US" sz="4000" dirty="0"/>
          </a:p>
        </p:txBody>
      </p:sp>
      <p:sp>
        <p:nvSpPr>
          <p:cNvPr id="5" name="二等辺三角形 4">
            <a:extLst>
              <a:ext uri="{FF2B5EF4-FFF2-40B4-BE49-F238E27FC236}">
                <a16:creationId xmlns:a16="http://schemas.microsoft.com/office/drawing/2014/main" id="{EA4F020A-5317-8D39-9400-1F9F924BF457}"/>
              </a:ext>
            </a:extLst>
          </p:cNvPr>
          <p:cNvSpPr/>
          <p:nvPr/>
        </p:nvSpPr>
        <p:spPr>
          <a:xfrm rot="4020000" flipH="1">
            <a:off x="9035033" y="1574803"/>
            <a:ext cx="150263" cy="1611747"/>
          </a:xfrm>
          <a:prstGeom prst="triangle">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3" name="直線コネクタ 12">
            <a:extLst>
              <a:ext uri="{FF2B5EF4-FFF2-40B4-BE49-F238E27FC236}">
                <a16:creationId xmlns:a16="http://schemas.microsoft.com/office/drawing/2014/main" id="{39E60495-2A05-DB87-9590-4F6894931712}"/>
              </a:ext>
            </a:extLst>
          </p:cNvPr>
          <p:cNvCxnSpPr>
            <a:cxnSpLocks/>
          </p:cNvCxnSpPr>
          <p:nvPr/>
        </p:nvCxnSpPr>
        <p:spPr>
          <a:xfrm flipV="1">
            <a:off x="8247124" y="2126124"/>
            <a:ext cx="1444487" cy="602974"/>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16" name="グループ化 15">
            <a:extLst>
              <a:ext uri="{FF2B5EF4-FFF2-40B4-BE49-F238E27FC236}">
                <a16:creationId xmlns:a16="http://schemas.microsoft.com/office/drawing/2014/main" id="{6CC12414-F88B-A4A2-ECFE-6DC75E0275A6}"/>
              </a:ext>
            </a:extLst>
          </p:cNvPr>
          <p:cNvGrpSpPr/>
          <p:nvPr/>
        </p:nvGrpSpPr>
        <p:grpSpPr>
          <a:xfrm rot="3900000">
            <a:off x="7853263" y="2541964"/>
            <a:ext cx="473278" cy="534198"/>
            <a:chOff x="8147570" y="-37955"/>
            <a:chExt cx="1081604" cy="813662"/>
          </a:xfrm>
        </p:grpSpPr>
        <p:sp>
          <p:nvSpPr>
            <p:cNvPr id="17" name="月 16">
              <a:extLst>
                <a:ext uri="{FF2B5EF4-FFF2-40B4-BE49-F238E27FC236}">
                  <a16:creationId xmlns:a16="http://schemas.microsoft.com/office/drawing/2014/main" id="{2436F5E3-5FE4-1773-3A8D-728BFD05FA11}"/>
                </a:ext>
              </a:extLst>
            </p:cNvPr>
            <p:cNvSpPr/>
            <p:nvPr/>
          </p:nvSpPr>
          <p:spPr>
            <a:xfrm rot="-600000">
              <a:off x="8433072" y="-37955"/>
              <a:ext cx="207343" cy="490551"/>
            </a:xfrm>
            <a:prstGeom prst="moon">
              <a:avLst/>
            </a:prstGeom>
            <a:solidFill>
              <a:schemeClr val="bg1">
                <a:lumMod val="75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月 17">
              <a:extLst>
                <a:ext uri="{FF2B5EF4-FFF2-40B4-BE49-F238E27FC236}">
                  <a16:creationId xmlns:a16="http://schemas.microsoft.com/office/drawing/2014/main" id="{7061CC38-5FCA-0A9B-3F15-363F50096347}"/>
                </a:ext>
              </a:extLst>
            </p:cNvPr>
            <p:cNvSpPr/>
            <p:nvPr/>
          </p:nvSpPr>
          <p:spPr>
            <a:xfrm rot="600000" flipH="1">
              <a:off x="8736327" y="-37955"/>
              <a:ext cx="207343" cy="490551"/>
            </a:xfrm>
            <a:prstGeom prst="moon">
              <a:avLst/>
            </a:prstGeom>
            <a:solidFill>
              <a:schemeClr val="bg1">
                <a:lumMod val="75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弦 19">
              <a:extLst>
                <a:ext uri="{FF2B5EF4-FFF2-40B4-BE49-F238E27FC236}">
                  <a16:creationId xmlns:a16="http://schemas.microsoft.com/office/drawing/2014/main" id="{C08FD8C1-818B-70BA-B02F-E3901EC17849}"/>
                </a:ext>
              </a:extLst>
            </p:cNvPr>
            <p:cNvSpPr/>
            <p:nvPr/>
          </p:nvSpPr>
          <p:spPr>
            <a:xfrm rot="3180000">
              <a:off x="8226648" y="305556"/>
              <a:ext cx="391073" cy="549230"/>
            </a:xfrm>
            <a:prstGeom prst="chord">
              <a:avLst>
                <a:gd name="adj1" fmla="val 2700000"/>
                <a:gd name="adj2" fmla="val 17205746"/>
              </a:avLst>
            </a:prstGeom>
            <a:noFill/>
            <a:ln w="76200">
              <a:solidFill>
                <a:schemeClr val="tx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弦 20">
              <a:extLst>
                <a:ext uri="{FF2B5EF4-FFF2-40B4-BE49-F238E27FC236}">
                  <a16:creationId xmlns:a16="http://schemas.microsoft.com/office/drawing/2014/main" id="{D000B9D6-FAE2-4084-06B8-A20663A72323}"/>
                </a:ext>
              </a:extLst>
            </p:cNvPr>
            <p:cNvSpPr/>
            <p:nvPr/>
          </p:nvSpPr>
          <p:spPr>
            <a:xfrm rot="18420000" flipH="1">
              <a:off x="8759022" y="281290"/>
              <a:ext cx="391073" cy="549230"/>
            </a:xfrm>
            <a:prstGeom prst="chord">
              <a:avLst>
                <a:gd name="adj1" fmla="val 2700000"/>
                <a:gd name="adj2" fmla="val 17205746"/>
              </a:avLst>
            </a:prstGeom>
            <a:noFill/>
            <a:ln w="76200">
              <a:solidFill>
                <a:schemeClr val="tx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フローチャート: 結合子 21">
              <a:extLst>
                <a:ext uri="{FF2B5EF4-FFF2-40B4-BE49-F238E27FC236}">
                  <a16:creationId xmlns:a16="http://schemas.microsoft.com/office/drawing/2014/main" id="{E8FB9369-E055-89E8-5295-0C3645C1E3BD}"/>
                </a:ext>
              </a:extLst>
            </p:cNvPr>
            <p:cNvSpPr/>
            <p:nvPr/>
          </p:nvSpPr>
          <p:spPr>
            <a:xfrm>
              <a:off x="8617564" y="349156"/>
              <a:ext cx="141615" cy="150866"/>
            </a:xfrm>
            <a:prstGeom prst="flowChartConnector">
              <a:avLst/>
            </a:prstGeom>
            <a:solidFill>
              <a:schemeClr val="bg1"/>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6942303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9ADC17-9A2B-FD2F-C4B5-875C41A6E873}"/>
            </a:ext>
          </a:extLst>
        </p:cNvPr>
        <p:cNvGrpSpPr/>
        <p:nvPr/>
      </p:nvGrpSpPr>
      <p:grpSpPr>
        <a:xfrm>
          <a:off x="0" y="0"/>
          <a:ext cx="0" cy="0"/>
          <a:chOff x="0" y="0"/>
          <a:chExt cx="0" cy="0"/>
        </a:xfrm>
      </p:grpSpPr>
      <p:sp>
        <p:nvSpPr>
          <p:cNvPr id="5" name="四角形: 角を丸くする 4">
            <a:extLst>
              <a:ext uri="{FF2B5EF4-FFF2-40B4-BE49-F238E27FC236}">
                <a16:creationId xmlns:a16="http://schemas.microsoft.com/office/drawing/2014/main" id="{05A16C08-D63C-B504-46D4-FF5C732276A9}"/>
              </a:ext>
            </a:extLst>
          </p:cNvPr>
          <p:cNvSpPr/>
          <p:nvPr/>
        </p:nvSpPr>
        <p:spPr>
          <a:xfrm>
            <a:off x="183059" y="1003653"/>
            <a:ext cx="11814186" cy="5420594"/>
          </a:xfrm>
          <a:prstGeom prst="roundRect">
            <a:avLst/>
          </a:prstGeom>
          <a:solidFill>
            <a:schemeClr val="accent5">
              <a:lumMod val="20000"/>
              <a:lumOff val="80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タイトル 1">
            <a:extLst>
              <a:ext uri="{FF2B5EF4-FFF2-40B4-BE49-F238E27FC236}">
                <a16:creationId xmlns:a16="http://schemas.microsoft.com/office/drawing/2014/main" id="{77A483DE-25C6-BE2B-D26A-BF22F65B1CC0}"/>
              </a:ext>
            </a:extLst>
          </p:cNvPr>
          <p:cNvSpPr>
            <a:spLocks noGrp="1"/>
          </p:cNvSpPr>
          <p:nvPr>
            <p:ph type="title"/>
          </p:nvPr>
        </p:nvSpPr>
        <p:spPr/>
        <p:txBody>
          <a:bodyPr/>
          <a:lstStyle/>
          <a:p>
            <a:r>
              <a:rPr kumimoji="1" lang="ja-JP" altLang="en-US" sz="2800" b="0" dirty="0"/>
              <a:t>最後に</a:t>
            </a:r>
          </a:p>
        </p:txBody>
      </p:sp>
      <p:sp>
        <p:nvSpPr>
          <p:cNvPr id="3" name="コンテンツ プレースホルダー 2">
            <a:extLst>
              <a:ext uri="{FF2B5EF4-FFF2-40B4-BE49-F238E27FC236}">
                <a16:creationId xmlns:a16="http://schemas.microsoft.com/office/drawing/2014/main" id="{4C042B95-85AA-A478-0293-0A4C9E3AD72D}"/>
              </a:ext>
            </a:extLst>
          </p:cNvPr>
          <p:cNvSpPr>
            <a:spLocks noGrp="1"/>
          </p:cNvSpPr>
          <p:nvPr>
            <p:ph idx="1"/>
          </p:nvPr>
        </p:nvSpPr>
        <p:spPr>
          <a:xfrm>
            <a:off x="183059" y="1211899"/>
            <a:ext cx="11814186" cy="2516423"/>
          </a:xfrm>
        </p:spPr>
        <p:txBody>
          <a:bodyPr vert="horz" lIns="91440" tIns="45720" rIns="91440" bIns="45720" rtlCol="0" anchor="t">
            <a:normAutofit fontScale="92500" lnSpcReduction="20000"/>
          </a:bodyPr>
          <a:lstStyle/>
          <a:p>
            <a:pPr algn="ctr"/>
            <a:r>
              <a:rPr lang="ja-JP" altLang="en-US" sz="2800" dirty="0"/>
              <a:t>これからの</a:t>
            </a:r>
            <a:r>
              <a:rPr lang="en-US" altLang="ja-JP" sz="2800" dirty="0">
                <a:solidFill>
                  <a:srgbClr val="FF0000"/>
                </a:solidFill>
              </a:rPr>
              <a:t>GLP</a:t>
            </a:r>
            <a:r>
              <a:rPr lang="ja-JP" altLang="en-US" sz="2800" dirty="0"/>
              <a:t>遵守には，</a:t>
            </a:r>
            <a:endParaRPr lang="en-US" altLang="ja-JP" sz="2800" dirty="0"/>
          </a:p>
          <a:p>
            <a:pPr algn="ctr"/>
            <a:r>
              <a:rPr lang="ja-JP" altLang="en-US" sz="2800" dirty="0">
                <a:solidFill>
                  <a:srgbClr val="FF0000"/>
                </a:solidFill>
              </a:rPr>
              <a:t>データインテグリティの確保</a:t>
            </a:r>
            <a:r>
              <a:rPr lang="ja-JP" altLang="en-US" sz="2800" dirty="0"/>
              <a:t>が不可欠であり，</a:t>
            </a:r>
            <a:endParaRPr lang="en-US" altLang="ja-JP" sz="2800" dirty="0"/>
          </a:p>
          <a:p>
            <a:pPr algn="ctr"/>
            <a:r>
              <a:rPr lang="ja-JP" altLang="en-US" sz="2800" dirty="0">
                <a:solidFill>
                  <a:srgbClr val="FF0000"/>
                </a:solidFill>
                <a:latin typeface="メイリオ"/>
                <a:ea typeface="メイリオ"/>
              </a:rPr>
              <a:t>経営層の理解</a:t>
            </a:r>
            <a:r>
              <a:rPr lang="ja-JP" altLang="en-US" sz="2800" dirty="0">
                <a:latin typeface="メイリオ"/>
                <a:ea typeface="メイリオ"/>
              </a:rPr>
              <a:t>がその実現を支えます。</a:t>
            </a:r>
            <a:endParaRPr lang="en-US" altLang="ja-JP" sz="2800" dirty="0">
              <a:latin typeface="メイリオ"/>
              <a:ea typeface="メイリオ"/>
            </a:endParaRPr>
          </a:p>
          <a:p>
            <a:pPr algn="ctr"/>
            <a:endParaRPr lang="ja-JP" altLang="en-US" sz="900" dirty="0"/>
          </a:p>
          <a:p>
            <a:pPr algn="ctr"/>
            <a:r>
              <a:rPr lang="ja-JP" altLang="en-US" sz="2800" dirty="0">
                <a:solidFill>
                  <a:srgbClr val="FF0000"/>
                </a:solidFill>
                <a:latin typeface="メイリオ"/>
                <a:ea typeface="メイリオ"/>
              </a:rPr>
              <a:t>データインテグリティへの取り組み</a:t>
            </a:r>
            <a:r>
              <a:rPr lang="ja-JP" altLang="en-US" sz="2800" dirty="0">
                <a:latin typeface="メイリオ"/>
                <a:ea typeface="メイリオ"/>
              </a:rPr>
              <a:t>により，</a:t>
            </a:r>
            <a:endParaRPr lang="en-US" altLang="ja-JP" sz="2800" dirty="0">
              <a:latin typeface="メイリオ"/>
              <a:ea typeface="メイリオ"/>
            </a:endParaRPr>
          </a:p>
          <a:p>
            <a:pPr algn="ctr">
              <a:lnSpc>
                <a:spcPct val="113999"/>
              </a:lnSpc>
            </a:pPr>
            <a:r>
              <a:rPr lang="ja-JP" altLang="en-US" sz="2800" dirty="0">
                <a:latin typeface="メイリオ"/>
                <a:ea typeface="メイリオ"/>
              </a:rPr>
              <a:t>科学的妥当性を確保することが，企業の信頼性維持と持続的成長を促進し，</a:t>
            </a:r>
            <a:endParaRPr lang="en-US" altLang="ja-JP" sz="2800" dirty="0">
              <a:latin typeface="メイリオ"/>
              <a:ea typeface="メイリオ"/>
            </a:endParaRPr>
          </a:p>
          <a:p>
            <a:pPr algn="ctr"/>
            <a:r>
              <a:rPr lang="ja-JP" altLang="en-US" sz="2800" dirty="0">
                <a:solidFill>
                  <a:srgbClr val="FF0000"/>
                </a:solidFill>
                <a:latin typeface="メイリオ"/>
                <a:ea typeface="メイリオ"/>
              </a:rPr>
              <a:t>強固な経営基盤</a:t>
            </a:r>
            <a:r>
              <a:rPr lang="ja-JP" altLang="en-US" sz="2800" dirty="0">
                <a:latin typeface="メイリオ"/>
                <a:ea typeface="メイリオ"/>
              </a:rPr>
              <a:t>を築くことにつながります。</a:t>
            </a:r>
          </a:p>
        </p:txBody>
      </p:sp>
      <p:grpSp>
        <p:nvGrpSpPr>
          <p:cNvPr id="12" name="グループ化 11">
            <a:extLst>
              <a:ext uri="{FF2B5EF4-FFF2-40B4-BE49-F238E27FC236}">
                <a16:creationId xmlns:a16="http://schemas.microsoft.com/office/drawing/2014/main" id="{E6CE2021-28EA-9910-65EE-127708DD0517}"/>
              </a:ext>
            </a:extLst>
          </p:cNvPr>
          <p:cNvGrpSpPr/>
          <p:nvPr/>
        </p:nvGrpSpPr>
        <p:grpSpPr>
          <a:xfrm rot="1500000">
            <a:off x="7704507" y="3817748"/>
            <a:ext cx="2146295" cy="2258784"/>
            <a:chOff x="8833216" y="4087407"/>
            <a:chExt cx="2145640" cy="2656292"/>
          </a:xfrm>
        </p:grpSpPr>
        <p:pic>
          <p:nvPicPr>
            <p:cNvPr id="4" name="図 3">
              <a:extLst>
                <a:ext uri="{FF2B5EF4-FFF2-40B4-BE49-F238E27FC236}">
                  <a16:creationId xmlns:a16="http://schemas.microsoft.com/office/drawing/2014/main" id="{4CBFBAF2-8683-B499-1B47-D2A87DB449A6}"/>
                </a:ext>
              </a:extLst>
            </p:cNvPr>
            <p:cNvPicPr>
              <a:picLocks noChangeAspect="1"/>
            </p:cNvPicPr>
            <p:nvPr/>
          </p:nvPicPr>
          <p:blipFill>
            <a:blip r:embed="rId3"/>
            <a:stretch>
              <a:fillRect/>
            </a:stretch>
          </p:blipFill>
          <p:spPr>
            <a:xfrm flipH="1">
              <a:off x="8833216" y="4087407"/>
              <a:ext cx="2145640" cy="2656292"/>
            </a:xfrm>
            <a:prstGeom prst="rect">
              <a:avLst/>
            </a:prstGeom>
          </p:spPr>
        </p:pic>
        <p:sp>
          <p:nvSpPr>
            <p:cNvPr id="10" name="テキスト ボックス 9">
              <a:extLst>
                <a:ext uri="{FF2B5EF4-FFF2-40B4-BE49-F238E27FC236}">
                  <a16:creationId xmlns:a16="http://schemas.microsoft.com/office/drawing/2014/main" id="{5B05F57E-AA06-5560-4D4A-6D6C18824148}"/>
                </a:ext>
              </a:extLst>
            </p:cNvPr>
            <p:cNvSpPr txBox="1"/>
            <p:nvPr/>
          </p:nvSpPr>
          <p:spPr>
            <a:xfrm>
              <a:off x="8992217" y="4198245"/>
              <a:ext cx="1671601" cy="1391116"/>
            </a:xfrm>
            <a:prstGeom prst="rect">
              <a:avLst/>
            </a:prstGeom>
            <a:noFill/>
          </p:spPr>
          <p:txBody>
            <a:bodyPr wrap="square">
              <a:spAutoFit/>
            </a:bodyPr>
            <a:lstStyle/>
            <a:p>
              <a:pPr algn="ctr"/>
              <a:r>
                <a:rPr lang="en-US" altLang="ja-JP" sz="4000" i="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DI</a:t>
              </a:r>
            </a:p>
            <a:p>
              <a:pPr algn="ctr"/>
              <a:r>
                <a:rPr lang="en-US" altLang="ja-JP" sz="1400" i="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Data</a:t>
              </a:r>
            </a:p>
            <a:p>
              <a:pPr algn="ctr"/>
              <a:r>
                <a:rPr lang="en-US" altLang="ja-JP" sz="1400" i="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Integrity</a:t>
              </a:r>
              <a:r>
                <a:rPr lang="ja-JP" altLang="en-US" sz="1400" i="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a:t>
              </a:r>
              <a:endParaRPr lang="en-US" altLang="ja-JP" i="1" dirty="0">
                <a:solidFill>
                  <a:srgbClr val="FF0000"/>
                </a:solidFill>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9" name="グループ化 8">
            <a:extLst>
              <a:ext uri="{FF2B5EF4-FFF2-40B4-BE49-F238E27FC236}">
                <a16:creationId xmlns:a16="http://schemas.microsoft.com/office/drawing/2014/main" id="{07642D65-36CA-429D-F9AC-745102C29B9E}"/>
              </a:ext>
            </a:extLst>
          </p:cNvPr>
          <p:cNvGrpSpPr/>
          <p:nvPr/>
        </p:nvGrpSpPr>
        <p:grpSpPr>
          <a:xfrm rot="-1500000">
            <a:off x="2885974" y="3842619"/>
            <a:ext cx="2027439" cy="2259039"/>
            <a:chOff x="3038047" y="4087687"/>
            <a:chExt cx="2145640" cy="2656292"/>
          </a:xfrm>
        </p:grpSpPr>
        <p:pic>
          <p:nvPicPr>
            <p:cNvPr id="6" name="図 5">
              <a:extLst>
                <a:ext uri="{FF2B5EF4-FFF2-40B4-BE49-F238E27FC236}">
                  <a16:creationId xmlns:a16="http://schemas.microsoft.com/office/drawing/2014/main" id="{8CEA8BC5-A0E2-4451-F46C-A6094743E93E}"/>
                </a:ext>
              </a:extLst>
            </p:cNvPr>
            <p:cNvPicPr>
              <a:picLocks noChangeAspect="1"/>
            </p:cNvPicPr>
            <p:nvPr/>
          </p:nvPicPr>
          <p:blipFill>
            <a:blip r:embed="rId3"/>
            <a:stretch>
              <a:fillRect/>
            </a:stretch>
          </p:blipFill>
          <p:spPr>
            <a:xfrm>
              <a:off x="3038047" y="4087687"/>
              <a:ext cx="2145640" cy="2656292"/>
            </a:xfrm>
            <a:prstGeom prst="rect">
              <a:avLst/>
            </a:prstGeom>
          </p:spPr>
        </p:pic>
        <p:sp>
          <p:nvSpPr>
            <p:cNvPr id="13" name="テキスト ボックス 12">
              <a:extLst>
                <a:ext uri="{FF2B5EF4-FFF2-40B4-BE49-F238E27FC236}">
                  <a16:creationId xmlns:a16="http://schemas.microsoft.com/office/drawing/2014/main" id="{67A9C16D-C06F-BA96-773B-1D40B4C7DD2F}"/>
                </a:ext>
              </a:extLst>
            </p:cNvPr>
            <p:cNvSpPr txBox="1"/>
            <p:nvPr/>
          </p:nvSpPr>
          <p:spPr>
            <a:xfrm>
              <a:off x="3277453" y="4389856"/>
              <a:ext cx="1631950" cy="977128"/>
            </a:xfrm>
            <a:prstGeom prst="rect">
              <a:avLst/>
            </a:prstGeom>
            <a:noFill/>
          </p:spPr>
          <p:txBody>
            <a:bodyPr wrap="square">
              <a:spAutoFit/>
            </a:bodyPr>
            <a:lstStyle/>
            <a:p>
              <a:pPr algn="ctr"/>
              <a:r>
                <a:rPr lang="en-US" altLang="ja-JP" sz="4800" i="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GLP</a:t>
              </a:r>
              <a:endParaRPr lang="ja-JP" altLang="en-US" sz="4800" i="1" dirty="0">
                <a:solidFill>
                  <a:srgbClr val="FF0000"/>
                </a:solidFill>
                <a:latin typeface="ADLaM Display" panose="02010000000000000000" pitchFamily="2" charset="0"/>
                <a:cs typeface="ADLaM Display" panose="02010000000000000000" pitchFamily="2" charset="0"/>
              </a:endParaRPr>
            </a:p>
          </p:txBody>
        </p:sp>
      </p:grpSp>
      <p:pic>
        <p:nvPicPr>
          <p:cNvPr id="15" name="図 14">
            <a:extLst>
              <a:ext uri="{FF2B5EF4-FFF2-40B4-BE49-F238E27FC236}">
                <a16:creationId xmlns:a16="http://schemas.microsoft.com/office/drawing/2014/main" id="{12C2C043-39DB-D703-B40E-3396F92DE262}"/>
              </a:ext>
            </a:extLst>
          </p:cNvPr>
          <p:cNvPicPr>
            <a:picLocks noChangeAspect="1"/>
          </p:cNvPicPr>
          <p:nvPr/>
        </p:nvPicPr>
        <p:blipFill>
          <a:blip r:embed="rId4"/>
          <a:stretch>
            <a:fillRect/>
          </a:stretch>
        </p:blipFill>
        <p:spPr>
          <a:xfrm>
            <a:off x="5124976" y="3727488"/>
            <a:ext cx="2444695" cy="2697594"/>
          </a:xfrm>
          <a:prstGeom prst="rect">
            <a:avLst/>
          </a:prstGeom>
        </p:spPr>
      </p:pic>
      <p:pic>
        <p:nvPicPr>
          <p:cNvPr id="1030" name="Picture 6">
            <a:extLst>
              <a:ext uri="{FF2B5EF4-FFF2-40B4-BE49-F238E27FC236}">
                <a16:creationId xmlns:a16="http://schemas.microsoft.com/office/drawing/2014/main" id="{25C5FB30-FF18-265E-89F9-E8A1ADB8FD9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44884" y="4983921"/>
            <a:ext cx="1094258" cy="14073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471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179B52-037F-4B3B-1EC2-06A27CC8AD0A}"/>
            </a:ext>
          </a:extLst>
        </p:cNvPr>
        <p:cNvGrpSpPr/>
        <p:nvPr/>
      </p:nvGrpSpPr>
      <p:grpSpPr>
        <a:xfrm>
          <a:off x="0" y="0"/>
          <a:ext cx="0" cy="0"/>
          <a:chOff x="0" y="0"/>
          <a:chExt cx="0" cy="0"/>
        </a:xfrm>
      </p:grpSpPr>
      <p:sp>
        <p:nvSpPr>
          <p:cNvPr id="19" name="コンテンツ プレースホルダー 18">
            <a:extLst>
              <a:ext uri="{FF2B5EF4-FFF2-40B4-BE49-F238E27FC236}">
                <a16:creationId xmlns:a16="http://schemas.microsoft.com/office/drawing/2014/main" id="{5D43258C-3C61-E405-7A59-F8E97DC9ECFD}"/>
              </a:ext>
            </a:extLst>
          </p:cNvPr>
          <p:cNvSpPr>
            <a:spLocks noGrp="1"/>
          </p:cNvSpPr>
          <p:nvPr>
            <p:ph idx="1"/>
          </p:nvPr>
        </p:nvSpPr>
        <p:spPr>
          <a:xfrm>
            <a:off x="977304" y="1238958"/>
            <a:ext cx="10237391" cy="5111042"/>
          </a:xfrm>
        </p:spPr>
        <p:txBody>
          <a:bodyPr>
            <a:normAutofit/>
          </a:bodyPr>
          <a:lstStyle/>
          <a:p>
            <a:r>
              <a:rPr lang="ja-JP" altLang="en-US" sz="2600" dirty="0"/>
              <a:t>参考資料</a:t>
            </a:r>
            <a:endParaRPr lang="en-US" altLang="ja-JP" sz="2600" dirty="0"/>
          </a:p>
          <a:p>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日本製薬工業協会 品質委員会 </a:t>
            </a:r>
            <a:r>
              <a:rPr lang="en-US" altLang="ja-JP" dirty="0">
                <a:latin typeface="Meiryo UI" panose="020B0604030504040204" pitchFamily="50" charset="-128"/>
                <a:ea typeface="Meiryo UI" panose="020B0604030504040204" pitchFamily="50" charset="-128"/>
              </a:rPr>
              <a:t>GMP</a:t>
            </a:r>
            <a:r>
              <a:rPr lang="ja-JP" altLang="en-US" dirty="0">
                <a:latin typeface="Meiryo UI" panose="020B0604030504040204" pitchFamily="50" charset="-128"/>
                <a:ea typeface="Meiryo UI" panose="020B0604030504040204" pitchFamily="50" charset="-128"/>
              </a:rPr>
              <a:t>部会 </a:t>
            </a:r>
            <a:r>
              <a:rPr lang="en-US" altLang="ja-JP" dirty="0">
                <a:latin typeface="Meiryo UI" panose="020B0604030504040204" pitchFamily="50" charset="-128"/>
                <a:ea typeface="Meiryo UI" panose="020B0604030504040204" pitchFamily="50" charset="-128"/>
              </a:rPr>
              <a:t>DI</a:t>
            </a:r>
            <a:r>
              <a:rPr lang="ja-JP" altLang="en-US" dirty="0">
                <a:latin typeface="Meiryo UI" panose="020B0604030504040204" pitchFamily="50" charset="-128"/>
                <a:ea typeface="Meiryo UI" panose="020B0604030504040204" pitchFamily="50" charset="-128"/>
              </a:rPr>
              <a:t>プロジェクト</a:t>
            </a:r>
            <a:r>
              <a:rPr lang="en-US" altLang="ja-JP" dirty="0">
                <a:latin typeface="Meiryo UI" panose="020B0604030504040204" pitchFamily="50" charset="-128"/>
                <a:ea typeface="Meiryo UI" panose="020B0604030504040204" pitchFamily="50" charset="-128"/>
              </a:rPr>
              <a:t>.</a:t>
            </a:r>
            <a:r>
              <a:rPr lang="ja-JP" altLang="en-US" dirty="0">
                <a:latin typeface="Meiryo UI" panose="020B0604030504040204" pitchFamily="50" charset="-128"/>
                <a:ea typeface="Meiryo UI" panose="020B0604030504040204" pitchFamily="50" charset="-128"/>
              </a:rPr>
              <a:t> データの完全性（実務者向け，経営陣向け）</a:t>
            </a:r>
            <a:r>
              <a:rPr lang="en-US" altLang="ja-JP" dirty="0">
                <a:latin typeface="Meiryo UI" panose="020B0604030504040204" pitchFamily="50" charset="-128"/>
                <a:ea typeface="Meiryo UI" panose="020B0604030504040204" pitchFamily="50" charset="-128"/>
              </a:rPr>
              <a:t>. 2019</a:t>
            </a:r>
            <a:r>
              <a:rPr lang="ja-JP" altLang="en-US" dirty="0">
                <a:latin typeface="Meiryo UI" panose="020B0604030504040204" pitchFamily="50" charset="-128"/>
                <a:ea typeface="Meiryo UI" panose="020B0604030504040204" pitchFamily="50" charset="-128"/>
              </a:rPr>
              <a:t>年</a:t>
            </a:r>
            <a:r>
              <a:rPr lang="en-US" altLang="ja-JP" dirty="0">
                <a:latin typeface="Meiryo UI" panose="020B0604030504040204" pitchFamily="50" charset="-128"/>
                <a:ea typeface="Meiryo UI" panose="020B0604030504040204" pitchFamily="50" charset="-128"/>
              </a:rPr>
              <a:t>5</a:t>
            </a:r>
            <a:r>
              <a:rPr lang="ja-JP" altLang="en-US" dirty="0">
                <a:latin typeface="Meiryo UI" panose="020B0604030504040204" pitchFamily="50" charset="-128"/>
                <a:ea typeface="Meiryo UI" panose="020B0604030504040204" pitchFamily="50" charset="-128"/>
              </a:rPr>
              <a:t>月</a:t>
            </a:r>
            <a:endParaRPr lang="en-US" altLang="ja-JP" dirty="0">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a:p>
            <a:r>
              <a:rPr lang="zh-TW" altLang="en-US" dirty="0">
                <a:latin typeface="Meiryo UI" panose="020B0604030504040204" pitchFamily="50" charset="-128"/>
                <a:ea typeface="Meiryo UI" panose="020B0604030504040204" pitchFamily="50" charset="-128"/>
              </a:rPr>
              <a:t>独立行政法人</a:t>
            </a:r>
            <a:r>
              <a:rPr lang="ja-JP" altLang="en-US" dirty="0">
                <a:latin typeface="Meiryo UI" panose="020B0604030504040204" pitchFamily="50" charset="-128"/>
                <a:ea typeface="Meiryo UI" panose="020B0604030504040204" pitchFamily="50" charset="-128"/>
              </a:rPr>
              <a:t> </a:t>
            </a:r>
            <a:r>
              <a:rPr lang="zh-TW" altLang="en-US" dirty="0">
                <a:latin typeface="Meiryo UI" panose="020B0604030504040204" pitchFamily="50" charset="-128"/>
                <a:ea typeface="Meiryo UI" panose="020B0604030504040204" pitchFamily="50" charset="-128"/>
              </a:rPr>
              <a:t>医薬品医療機器総合機構 信頼性保証第二部</a:t>
            </a:r>
            <a:r>
              <a:rPr lang="en-US" altLang="zh-TW" dirty="0">
                <a:latin typeface="Meiryo UI" panose="020B0604030504040204" pitchFamily="50" charset="-128"/>
                <a:ea typeface="Meiryo UI" panose="020B0604030504040204" pitchFamily="50" charset="-128"/>
              </a:rPr>
              <a:t>. </a:t>
            </a:r>
            <a:r>
              <a:rPr lang="ja-JP" altLang="en-US" dirty="0">
                <a:latin typeface="Meiryo UI" panose="020B0604030504040204" pitchFamily="50" charset="-128"/>
                <a:ea typeface="Meiryo UI" panose="020B0604030504040204" pitchFamily="50" charset="-128"/>
              </a:rPr>
              <a:t>データインテグリティへの今後の対応について</a:t>
            </a:r>
            <a:r>
              <a:rPr lang="en-US" altLang="ja-JP" dirty="0">
                <a:latin typeface="Meiryo UI" panose="020B0604030504040204" pitchFamily="50" charset="-128"/>
                <a:ea typeface="Meiryo UI" panose="020B0604030504040204" pitchFamily="50" charset="-128"/>
              </a:rPr>
              <a:t>. </a:t>
            </a:r>
            <a:r>
              <a:rPr lang="zh-CN" altLang="en-US" dirty="0">
                <a:latin typeface="Meiryo UI" panose="020B0604030504040204" pitchFamily="50" charset="-128"/>
                <a:ea typeface="Meiryo UI" panose="020B0604030504040204" pitchFamily="50" charset="-128"/>
              </a:rPr>
              <a:t>令和</a:t>
            </a:r>
            <a:r>
              <a:rPr lang="en-US" altLang="zh-CN" dirty="0">
                <a:latin typeface="Meiryo UI" panose="020B0604030504040204" pitchFamily="50" charset="-128"/>
                <a:ea typeface="Meiryo UI" panose="020B0604030504040204" pitchFamily="50" charset="-128"/>
              </a:rPr>
              <a:t>7</a:t>
            </a:r>
            <a:r>
              <a:rPr lang="zh-CN" altLang="en-US" dirty="0">
                <a:latin typeface="Meiryo UI" panose="020B0604030504040204" pitchFamily="50" charset="-128"/>
                <a:ea typeface="Meiryo UI" panose="020B0604030504040204" pitchFamily="50" charset="-128"/>
              </a:rPr>
              <a:t>年度第</a:t>
            </a:r>
            <a:r>
              <a:rPr lang="en-US" altLang="zh-CN" dirty="0">
                <a:latin typeface="Meiryo UI" panose="020B0604030504040204" pitchFamily="50" charset="-128"/>
                <a:ea typeface="Meiryo UI" panose="020B0604030504040204" pitchFamily="50" charset="-128"/>
              </a:rPr>
              <a:t>30</a:t>
            </a:r>
            <a:r>
              <a:rPr lang="zh-CN" altLang="en-US" dirty="0">
                <a:latin typeface="Meiryo UI" panose="020B0604030504040204" pitchFamily="50" charset="-128"/>
                <a:ea typeface="Meiryo UI" panose="020B0604030504040204" pitchFamily="50" charset="-128"/>
              </a:rPr>
              <a:t>回</a:t>
            </a:r>
            <a:r>
              <a:rPr lang="en-US" altLang="zh-CN" dirty="0">
                <a:latin typeface="Meiryo UI" panose="020B0604030504040204" pitchFamily="50" charset="-128"/>
                <a:ea typeface="Meiryo UI" panose="020B0604030504040204" pitchFamily="50" charset="-128"/>
              </a:rPr>
              <a:t>GLP</a:t>
            </a:r>
            <a:r>
              <a:rPr lang="zh-CN" altLang="en-US" dirty="0">
                <a:latin typeface="Meiryo UI" panose="020B0604030504040204" pitchFamily="50" charset="-128"/>
                <a:ea typeface="Meiryo UI" panose="020B0604030504040204" pitchFamily="50" charset="-128"/>
              </a:rPr>
              <a:t>研修会</a:t>
            </a:r>
            <a:r>
              <a:rPr lang="en-US" altLang="zh-CN" dirty="0">
                <a:latin typeface="Meiryo UI" panose="020B0604030504040204" pitchFamily="50" charset="-128"/>
                <a:ea typeface="Meiryo UI" panose="020B0604030504040204" pitchFamily="50" charset="-128"/>
              </a:rPr>
              <a:t>. 2025</a:t>
            </a:r>
            <a:endParaRPr lang="en-US" altLang="ja-JP" dirty="0">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a:p>
            <a:r>
              <a:rPr lang="en-US" altLang="ja-JP" dirty="0">
                <a:latin typeface="Meiryo UI" panose="020B0604030504040204" pitchFamily="50" charset="-128"/>
                <a:ea typeface="Meiryo UI" panose="020B0604030504040204" pitchFamily="50" charset="-128"/>
              </a:rPr>
              <a:t>JSQA</a:t>
            </a:r>
            <a:r>
              <a:rPr lang="ja-JP" altLang="en-US" dirty="0">
                <a:latin typeface="Meiryo UI" panose="020B0604030504040204" pitchFamily="50" charset="-128"/>
                <a:ea typeface="Meiryo UI" panose="020B0604030504040204" pitchFamily="50" charset="-128"/>
              </a:rPr>
              <a:t>成果物</a:t>
            </a:r>
            <a:endParaRPr lang="en-US" altLang="ja-JP" dirty="0">
              <a:latin typeface="Meiryo UI" panose="020B0604030504040204" pitchFamily="50" charset="-128"/>
              <a:ea typeface="Meiryo UI" panose="020B0604030504040204" pitchFamily="50" charset="-128"/>
            </a:endParaRPr>
          </a:p>
          <a:p>
            <a:endParaRPr lang="en-US" altLang="ja-JP" sz="800" dirty="0">
              <a:latin typeface="Meiryo UI" panose="020B0604030504040204" pitchFamily="50" charset="-128"/>
              <a:ea typeface="Meiryo UI" panose="020B0604030504040204" pitchFamily="50" charset="-128"/>
            </a:endParaRPr>
          </a:p>
          <a:p>
            <a:r>
              <a:rPr lang="en-US" altLang="ja-JP" dirty="0">
                <a:latin typeface="Meiryo UI" panose="020B0604030504040204" pitchFamily="50" charset="-128"/>
                <a:ea typeface="Meiryo UI" panose="020B0604030504040204" pitchFamily="50" charset="-128"/>
              </a:rPr>
              <a:t>	L-1-1-3. MHRA</a:t>
            </a:r>
            <a:r>
              <a:rPr lang="ja-JP" altLang="en-US" dirty="0">
                <a:latin typeface="Meiryo UI" panose="020B0604030504040204" pitchFamily="50" charset="-128"/>
                <a:ea typeface="Meiryo UI" panose="020B0604030504040204" pitchFamily="50" charset="-128"/>
              </a:rPr>
              <a:t>の</a:t>
            </a:r>
            <a:r>
              <a:rPr lang="en-US" altLang="ja-JP" dirty="0">
                <a:latin typeface="Meiryo UI" panose="020B0604030504040204" pitchFamily="50" charset="-128"/>
                <a:ea typeface="Meiryo UI" panose="020B0604030504040204" pitchFamily="50" charset="-128"/>
              </a:rPr>
              <a:t>GXP</a:t>
            </a:r>
            <a:r>
              <a:rPr lang="ja-JP" altLang="en-US" dirty="0">
                <a:latin typeface="Meiryo UI" panose="020B0604030504040204" pitchFamily="50" charset="-128"/>
                <a:ea typeface="Meiryo UI" panose="020B0604030504040204" pitchFamily="50" charset="-128"/>
              </a:rPr>
              <a:t>データインテグリティガイダンスに対する日本の</a:t>
            </a:r>
            <a:r>
              <a:rPr lang="en-US" altLang="ja-JP" dirty="0">
                <a:latin typeface="Meiryo UI" panose="020B0604030504040204" pitchFamily="50" charset="-128"/>
                <a:ea typeface="Meiryo UI" panose="020B0604030504040204" pitchFamily="50" charset="-128"/>
              </a:rPr>
              <a:t>GLP</a:t>
            </a:r>
            <a:r>
              <a:rPr lang="ja-JP" altLang="en-US" dirty="0">
                <a:latin typeface="Meiryo UI" panose="020B0604030504040204" pitchFamily="50" charset="-128"/>
                <a:ea typeface="Meiryo UI" panose="020B0604030504040204" pitchFamily="50" charset="-128"/>
              </a:rPr>
              <a:t>施設のギャップ</a:t>
            </a:r>
            <a:r>
              <a:rPr lang="en-US" altLang="ja-JP" dirty="0">
                <a:latin typeface="Meiryo UI" panose="020B0604030504040204" pitchFamily="50" charset="-128"/>
                <a:ea typeface="Meiryo UI" panose="020B0604030504040204" pitchFamily="50" charset="-128"/>
              </a:rPr>
              <a:t>	</a:t>
            </a:r>
            <a:r>
              <a:rPr lang="ja-JP" altLang="en-US" dirty="0">
                <a:latin typeface="Meiryo UI" panose="020B0604030504040204" pitchFamily="50" charset="-128"/>
                <a:ea typeface="Meiryo UI" panose="020B0604030504040204" pitchFamily="50" charset="-128"/>
              </a:rPr>
              <a:t>の特定とその対策</a:t>
            </a:r>
            <a:r>
              <a:rPr lang="en-US" altLang="ja-JP" dirty="0">
                <a:latin typeface="Meiryo UI" panose="020B0604030504040204" pitchFamily="50" charset="-128"/>
                <a:ea typeface="Meiryo UI" panose="020B0604030504040204" pitchFamily="50" charset="-128"/>
              </a:rPr>
              <a:t>. No.19L04. 2018</a:t>
            </a:r>
            <a:r>
              <a:rPr lang="ja-JP" altLang="en-US" dirty="0">
                <a:latin typeface="Meiryo UI" panose="020B0604030504040204" pitchFamily="50" charset="-128"/>
                <a:ea typeface="Meiryo UI" panose="020B0604030504040204" pitchFamily="50" charset="-128"/>
              </a:rPr>
              <a:t>～</a:t>
            </a:r>
            <a:r>
              <a:rPr lang="en-US" altLang="ja-JP" dirty="0">
                <a:latin typeface="Meiryo UI" panose="020B0604030504040204" pitchFamily="50" charset="-128"/>
                <a:ea typeface="Meiryo UI" panose="020B0604030504040204" pitchFamily="50" charset="-128"/>
              </a:rPr>
              <a:t>2019</a:t>
            </a:r>
          </a:p>
          <a:p>
            <a:endParaRPr lang="en-US" altLang="ja-JP" sz="800" dirty="0">
              <a:latin typeface="Meiryo UI" panose="020B0604030504040204" pitchFamily="50" charset="-128"/>
              <a:ea typeface="Meiryo UI" panose="020B0604030504040204" pitchFamily="50" charset="-128"/>
            </a:endParaRPr>
          </a:p>
          <a:p>
            <a:r>
              <a:rPr lang="en-US" altLang="ja-JP" dirty="0">
                <a:latin typeface="Meiryo UI" panose="020B0604030504040204" pitchFamily="50" charset="-128"/>
                <a:ea typeface="Meiryo UI" panose="020B0604030504040204" pitchFamily="50" charset="-128"/>
              </a:rPr>
              <a:t>	L-1-2. OECD GLP </a:t>
            </a:r>
            <a:r>
              <a:rPr lang="ja-JP" altLang="en-US" dirty="0">
                <a:latin typeface="Meiryo UI" panose="020B0604030504040204" pitchFamily="50" charset="-128"/>
                <a:ea typeface="Meiryo UI" panose="020B0604030504040204" pitchFamily="50" charset="-128"/>
              </a:rPr>
              <a:t>データインテグリティガイダンスの解釈と教育資料の作成，教育資料 </a:t>
            </a:r>
            <a:r>
              <a:rPr lang="en-US" altLang="ja-JP" dirty="0">
                <a:latin typeface="Meiryo UI" panose="020B0604030504040204" pitchFamily="50" charset="-128"/>
                <a:ea typeface="Meiryo UI" panose="020B0604030504040204" pitchFamily="50" charset="-128"/>
              </a:rPr>
              <a:t>	GLP</a:t>
            </a:r>
            <a:r>
              <a:rPr lang="ja-JP" altLang="en-US" dirty="0">
                <a:latin typeface="Meiryo UI" panose="020B0604030504040204" pitchFamily="50" charset="-128"/>
                <a:ea typeface="Meiryo UI" panose="020B0604030504040204" pitchFamily="50" charset="-128"/>
              </a:rPr>
              <a:t>におけるデータインテグリティ</a:t>
            </a:r>
            <a:r>
              <a:rPr lang="en-US" altLang="ja-JP" dirty="0">
                <a:latin typeface="Meiryo UI" panose="020B0604030504040204" pitchFamily="50" charset="-128"/>
                <a:ea typeface="Meiryo UI" panose="020B0604030504040204" pitchFamily="50" charset="-128"/>
              </a:rPr>
              <a:t>. No.23L03-1. 2022</a:t>
            </a:r>
            <a:r>
              <a:rPr lang="ja-JP" altLang="en-US" dirty="0">
                <a:latin typeface="Meiryo UI" panose="020B0604030504040204" pitchFamily="50" charset="-128"/>
                <a:ea typeface="Meiryo UI" panose="020B0604030504040204" pitchFamily="50" charset="-128"/>
              </a:rPr>
              <a:t>～</a:t>
            </a:r>
            <a:r>
              <a:rPr lang="en-US" altLang="ja-JP" dirty="0">
                <a:latin typeface="Meiryo UI" panose="020B0604030504040204" pitchFamily="50" charset="-128"/>
                <a:ea typeface="Meiryo UI" panose="020B0604030504040204" pitchFamily="50" charset="-128"/>
              </a:rPr>
              <a:t>2023</a:t>
            </a:r>
          </a:p>
        </p:txBody>
      </p:sp>
    </p:spTree>
    <p:extLst>
      <p:ext uri="{BB962C8B-B14F-4D97-AF65-F5344CB8AC3E}">
        <p14:creationId xmlns:p14="http://schemas.microsoft.com/office/powerpoint/2010/main" val="36249914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57EA3-AACD-447A-C4CD-E6CC4FA44B2B}"/>
            </a:ext>
          </a:extLst>
        </p:cNvPr>
        <p:cNvGrpSpPr/>
        <p:nvPr/>
      </p:nvGrpSpPr>
      <p:grpSpPr>
        <a:xfrm>
          <a:off x="0" y="0"/>
          <a:ext cx="0" cy="0"/>
          <a:chOff x="0" y="0"/>
          <a:chExt cx="0" cy="0"/>
        </a:xfrm>
      </p:grpSpPr>
      <p:sp>
        <p:nvSpPr>
          <p:cNvPr id="38" name="テキスト ボックス 37">
            <a:extLst>
              <a:ext uri="{FF2B5EF4-FFF2-40B4-BE49-F238E27FC236}">
                <a16:creationId xmlns:a16="http://schemas.microsoft.com/office/drawing/2014/main" id="{9CFE91A4-1F90-5112-E171-9692DD45EADD}"/>
              </a:ext>
            </a:extLst>
          </p:cNvPr>
          <p:cNvSpPr txBox="1"/>
          <p:nvPr/>
        </p:nvSpPr>
        <p:spPr>
          <a:xfrm>
            <a:off x="798029" y="962647"/>
            <a:ext cx="10595941" cy="5831853"/>
          </a:xfrm>
          <a:prstGeom prst="rect">
            <a:avLst/>
          </a:prstGeom>
          <a:noFill/>
        </p:spPr>
        <p:txBody>
          <a:bodyPr wrap="square" rtlCol="0">
            <a:spAutoFit/>
          </a:bodyPr>
          <a:lstStyle/>
          <a:p>
            <a:pPr marL="342900" indent="-342900">
              <a:lnSpc>
                <a:spcPct val="150000"/>
              </a:lnSpc>
              <a:buFont typeface="Wingdings" panose="05000000000000000000" pitchFamily="2" charset="2"/>
              <a:buChar char="Ø"/>
            </a:pPr>
            <a:r>
              <a:rPr kumimoji="1" lang="ja-JP" altLang="en-US" sz="2400" b="0" dirty="0">
                <a:latin typeface="Meiryo UI" panose="020B0604030504040204" pitchFamily="50" charset="-128"/>
                <a:ea typeface="Meiryo UI" panose="020B0604030504040204" pitchFamily="50" charset="-128"/>
              </a:rPr>
              <a:t>完全性（</a:t>
            </a:r>
            <a:r>
              <a:rPr kumimoji="1" lang="en-US" altLang="ja-JP" sz="2400" b="0" dirty="0">
                <a:latin typeface="Meiryo UI" panose="020B0604030504040204" pitchFamily="50" charset="-128"/>
                <a:ea typeface="Meiryo UI" panose="020B0604030504040204" pitchFamily="50" charset="-128"/>
              </a:rPr>
              <a:t>Integrity</a:t>
            </a:r>
            <a:r>
              <a:rPr kumimoji="1" lang="ja-JP" altLang="en-US" sz="2400" b="0" dirty="0">
                <a:latin typeface="Meiryo UI" panose="020B0604030504040204" pitchFamily="50" charset="-128"/>
                <a:ea typeface="Meiryo UI" panose="020B0604030504040204" pitchFamily="50" charset="-128"/>
              </a:rPr>
              <a:t>）の意味</a:t>
            </a:r>
            <a:r>
              <a:rPr lang="ja-JP" altLang="en-US" sz="2400" dirty="0">
                <a:latin typeface="Meiryo UI" panose="020B0604030504040204" pitchFamily="50" charset="-128"/>
                <a:ea typeface="Meiryo UI" panose="020B0604030504040204" pitchFamily="50" charset="-128"/>
              </a:rPr>
              <a:t>，</a:t>
            </a:r>
            <a:r>
              <a:rPr kumimoji="1" lang="ja-JP" altLang="en-US" sz="2400" b="0" dirty="0">
                <a:latin typeface="Meiryo UI" panose="020B0604030504040204" pitchFamily="50" charset="-128"/>
                <a:ea typeface="Meiryo UI" panose="020B0604030504040204" pitchFamily="50" charset="-128"/>
              </a:rPr>
              <a:t>データライフサイクル，</a:t>
            </a:r>
            <a:r>
              <a:rPr kumimoji="1" lang="en-US" altLang="ja-JP" sz="2400" b="0" dirty="0">
                <a:latin typeface="Meiryo UI" panose="020B0604030504040204" pitchFamily="50" charset="-128"/>
                <a:ea typeface="Meiryo UI" panose="020B0604030504040204" pitchFamily="50" charset="-128"/>
              </a:rPr>
              <a:t>ALCOA+</a:t>
            </a:r>
            <a:endParaRPr lang="en-US" altLang="ja-JP" sz="2400" dirty="0">
              <a:latin typeface="Meiryo UI" panose="020B0604030504040204" pitchFamily="50" charset="-128"/>
              <a:ea typeface="Meiryo UI" panose="020B0604030504040204" pitchFamily="50" charset="-128"/>
            </a:endParaRPr>
          </a:p>
          <a:p>
            <a:pPr marL="342900" indent="-342900">
              <a:lnSpc>
                <a:spcPct val="150000"/>
              </a:lnSpc>
              <a:buFont typeface="Wingdings" panose="05000000000000000000" pitchFamily="2" charset="2"/>
              <a:buChar char="Ø"/>
            </a:pPr>
            <a:r>
              <a:rPr lang="ja-JP" altLang="en-US" sz="2400" dirty="0">
                <a:latin typeface="Meiryo UI" panose="020B0604030504040204" pitchFamily="50" charset="-128"/>
                <a:ea typeface="Meiryo UI" panose="020B0604030504040204" pitchFamily="50" charset="-128"/>
              </a:rPr>
              <a:t>経営層と</a:t>
            </a:r>
            <a:r>
              <a:rPr lang="en-US" altLang="ja-JP" sz="2400" dirty="0">
                <a:latin typeface="Meiryo UI" panose="020B0604030504040204" pitchFamily="50" charset="-128"/>
                <a:ea typeface="Meiryo UI" panose="020B0604030504040204" pitchFamily="50" charset="-128"/>
              </a:rPr>
              <a:t>GLP</a:t>
            </a:r>
            <a:r>
              <a:rPr lang="ja-JP" altLang="en-US" sz="2400" dirty="0">
                <a:latin typeface="Meiryo UI" panose="020B0604030504040204" pitchFamily="50" charset="-128"/>
                <a:ea typeface="Meiryo UI" panose="020B0604030504040204" pitchFamily="50" charset="-128"/>
              </a:rPr>
              <a:t>組織の関係</a:t>
            </a:r>
            <a:endParaRPr lang="en-US" altLang="ja-JP" sz="2400" dirty="0">
              <a:latin typeface="Meiryo UI" panose="020B0604030504040204" pitchFamily="50" charset="-128"/>
              <a:ea typeface="Meiryo UI" panose="020B0604030504040204" pitchFamily="50" charset="-128"/>
            </a:endParaRPr>
          </a:p>
          <a:p>
            <a:pPr marL="342900" indent="-342900">
              <a:lnSpc>
                <a:spcPct val="150000"/>
              </a:lnSpc>
              <a:buFont typeface="Wingdings" panose="05000000000000000000" pitchFamily="2" charset="2"/>
              <a:buChar char="Ø"/>
            </a:pPr>
            <a:r>
              <a:rPr kumimoji="1" lang="en-US" altLang="ja-JP" sz="2400" dirty="0">
                <a:latin typeface="Meiryo UI" panose="020B0604030504040204" pitchFamily="50" charset="-128"/>
                <a:ea typeface="Meiryo UI" panose="020B0604030504040204" pitchFamily="50" charset="-128"/>
              </a:rPr>
              <a:t>DI</a:t>
            </a:r>
            <a:r>
              <a:rPr kumimoji="1" lang="ja-JP" altLang="en-US" sz="2400" dirty="0">
                <a:latin typeface="Meiryo UI" panose="020B0604030504040204" pitchFamily="50" charset="-128"/>
                <a:ea typeface="Meiryo UI" panose="020B0604030504040204" pitchFamily="50" charset="-128"/>
              </a:rPr>
              <a:t>の発祥</a:t>
            </a:r>
            <a:endParaRPr kumimoji="1" lang="en-US" altLang="ja-JP" sz="2400" dirty="0">
              <a:latin typeface="Meiryo UI" panose="020B0604030504040204" pitchFamily="50" charset="-128"/>
              <a:ea typeface="Meiryo UI" panose="020B0604030504040204" pitchFamily="50" charset="-128"/>
            </a:endParaRPr>
          </a:p>
          <a:p>
            <a:pPr marL="800100" lvl="1" indent="-342900">
              <a:lnSpc>
                <a:spcPct val="150000"/>
              </a:lnSpc>
              <a:buFont typeface="Arial" panose="020B0604020202020204" pitchFamily="34" charset="0"/>
              <a:buChar char="•"/>
            </a:pPr>
            <a:r>
              <a:rPr lang="ja-JP" altLang="en-US" sz="2000" dirty="0">
                <a:latin typeface="Meiryo UI" panose="020B0604030504040204" pitchFamily="50" charset="-128"/>
                <a:ea typeface="Meiryo UI" panose="020B0604030504040204" pitchFamily="50" charset="-128"/>
              </a:rPr>
              <a:t>発端</a:t>
            </a:r>
            <a:endParaRPr lang="en-US" altLang="ja-JP" sz="2000" dirty="0">
              <a:latin typeface="Meiryo UI" panose="020B0604030504040204" pitchFamily="50" charset="-128"/>
              <a:ea typeface="Meiryo UI" panose="020B0604030504040204" pitchFamily="50" charset="-128"/>
            </a:endParaRPr>
          </a:p>
          <a:p>
            <a:pPr marL="800100" lvl="1" indent="-342900">
              <a:lnSpc>
                <a:spcPct val="150000"/>
              </a:lnSpc>
              <a:buFont typeface="Arial" panose="020B0604020202020204" pitchFamily="34" charset="0"/>
              <a:buChar char="•"/>
            </a:pPr>
            <a:r>
              <a:rPr lang="en-US" altLang="ja-JP" sz="2000" dirty="0">
                <a:latin typeface="Meiryo UI" panose="020B0604030504040204" pitchFamily="50" charset="-128"/>
                <a:ea typeface="Meiryo UI" panose="020B0604030504040204" pitchFamily="50" charset="-128"/>
              </a:rPr>
              <a:t>Warning Letters</a:t>
            </a:r>
          </a:p>
          <a:p>
            <a:pPr marL="800100" lvl="1" indent="-342900">
              <a:lnSpc>
                <a:spcPct val="150000"/>
              </a:lnSpc>
              <a:buFont typeface="Arial" panose="020B0604020202020204" pitchFamily="34" charset="0"/>
              <a:buChar char="•"/>
            </a:pPr>
            <a:r>
              <a:rPr kumimoji="1" lang="ja-JP" altLang="en-US" sz="2000" dirty="0">
                <a:latin typeface="Meiryo UI" panose="020B0604030504040204" pitchFamily="50" charset="-128"/>
                <a:ea typeface="Meiryo UI" panose="020B0604030504040204" pitchFamily="50" charset="-128"/>
              </a:rPr>
              <a:t>ガイダンス発出</a:t>
            </a:r>
            <a:endParaRPr kumimoji="1" lang="en-US" altLang="ja-JP" sz="2000" dirty="0">
              <a:latin typeface="Meiryo UI" panose="020B0604030504040204" pitchFamily="50" charset="-128"/>
              <a:ea typeface="Meiryo UI" panose="020B0604030504040204" pitchFamily="50" charset="-128"/>
            </a:endParaRPr>
          </a:p>
          <a:p>
            <a:pPr marL="342900" indent="-342900">
              <a:lnSpc>
                <a:spcPct val="150000"/>
              </a:lnSpc>
              <a:buFont typeface="Wingdings" panose="05000000000000000000" pitchFamily="2" charset="2"/>
              <a:buChar char="Ø"/>
            </a:pPr>
            <a:r>
              <a:rPr kumimoji="1" lang="ja-JP" altLang="en-US" sz="2400" dirty="0">
                <a:latin typeface="Meiryo UI" panose="020B0604030504040204" pitchFamily="50" charset="-128"/>
                <a:ea typeface="Meiryo UI" panose="020B0604030504040204" pitchFamily="50" charset="-128"/>
              </a:rPr>
              <a:t>日本における大手製薬企業の</a:t>
            </a:r>
            <a:r>
              <a:rPr kumimoji="1" lang="en-US" altLang="ja-JP" sz="2400" dirty="0">
                <a:latin typeface="Meiryo UI" panose="020B0604030504040204" pitchFamily="50" charset="-128"/>
                <a:ea typeface="Meiryo UI" panose="020B0604030504040204" pitchFamily="50" charset="-128"/>
              </a:rPr>
              <a:t>DI</a:t>
            </a:r>
            <a:r>
              <a:rPr kumimoji="1" lang="ja-JP" altLang="en-US" sz="2400" dirty="0">
                <a:latin typeface="Meiryo UI" panose="020B0604030504040204" pitchFamily="50" charset="-128"/>
                <a:ea typeface="Meiryo UI" panose="020B0604030504040204" pitchFamily="50" charset="-128"/>
              </a:rPr>
              <a:t>関連の不祥事</a:t>
            </a:r>
            <a:endParaRPr kumimoji="1" lang="en-US" altLang="ja-JP" sz="2400" dirty="0">
              <a:latin typeface="Meiryo UI" panose="020B0604030504040204" pitchFamily="50" charset="-128"/>
              <a:ea typeface="Meiryo UI" panose="020B0604030504040204" pitchFamily="50" charset="-128"/>
            </a:endParaRPr>
          </a:p>
          <a:p>
            <a:pPr marL="342900" indent="-342900">
              <a:lnSpc>
                <a:spcPct val="150000"/>
              </a:lnSpc>
              <a:buFont typeface="Wingdings" panose="05000000000000000000" pitchFamily="2" charset="2"/>
              <a:buChar char="Ø"/>
            </a:pPr>
            <a:r>
              <a:rPr lang="ja-JP" altLang="en-US" sz="2400" b="0" dirty="0">
                <a:latin typeface="メイリオ" panose="020B0604030504040204" pitchFamily="50" charset="-128"/>
                <a:ea typeface="メイリオ" panose="020B0604030504040204" pitchFamily="50" charset="-128"/>
              </a:rPr>
              <a:t>なぜ</a:t>
            </a:r>
            <a:r>
              <a:rPr lang="en-US" altLang="ja-JP" sz="2400" b="0" dirty="0">
                <a:latin typeface="メイリオ" panose="020B0604030504040204" pitchFamily="50" charset="-128"/>
                <a:ea typeface="メイリオ" panose="020B0604030504040204" pitchFamily="50" charset="-128"/>
              </a:rPr>
              <a:t>DI</a:t>
            </a:r>
            <a:r>
              <a:rPr lang="ja-JP" altLang="en-US" sz="2400" b="0" dirty="0">
                <a:latin typeface="メイリオ" panose="020B0604030504040204" pitchFamily="50" charset="-128"/>
                <a:ea typeface="メイリオ" panose="020B0604030504040204" pitchFamily="50" charset="-128"/>
              </a:rPr>
              <a:t>は必要なのか？</a:t>
            </a:r>
            <a:endParaRPr lang="en-US" altLang="ja-JP" sz="2400" b="0" dirty="0">
              <a:latin typeface="メイリオ" panose="020B0604030504040204" pitchFamily="50" charset="-128"/>
              <a:ea typeface="メイリオ" panose="020B0604030504040204" pitchFamily="50" charset="-128"/>
            </a:endParaRPr>
          </a:p>
          <a:p>
            <a:pPr marL="342900" indent="-342900">
              <a:lnSpc>
                <a:spcPct val="150000"/>
              </a:lnSpc>
              <a:buFont typeface="Wingdings" panose="05000000000000000000" pitchFamily="2" charset="2"/>
              <a:buChar char="Ø"/>
            </a:pPr>
            <a:r>
              <a:rPr kumimoji="1" lang="en-US" altLang="ja-JP" sz="2400" b="0" dirty="0">
                <a:latin typeface="メイリオ"/>
                <a:ea typeface="メイリオ"/>
              </a:rPr>
              <a:t>DI</a:t>
            </a:r>
            <a:r>
              <a:rPr kumimoji="1" lang="ja-JP" altLang="en-US" sz="2400" b="0" dirty="0">
                <a:latin typeface="メイリオ"/>
                <a:ea typeface="メイリオ"/>
              </a:rPr>
              <a:t>で優先的に対応が要求される事項</a:t>
            </a:r>
            <a:endParaRPr kumimoji="1" lang="en-US" altLang="ja-JP" sz="2400" b="0" dirty="0">
              <a:latin typeface="メイリオ"/>
              <a:ea typeface="メイリオ"/>
            </a:endParaRPr>
          </a:p>
          <a:p>
            <a:pPr marL="342900" indent="-342900">
              <a:lnSpc>
                <a:spcPct val="150000"/>
              </a:lnSpc>
              <a:buFont typeface="Wingdings" panose="05000000000000000000" pitchFamily="2" charset="2"/>
              <a:buChar char="Ø"/>
            </a:pPr>
            <a:r>
              <a:rPr kumimoji="1" lang="en-US" altLang="ja-JP" sz="2400" dirty="0">
                <a:latin typeface="Meiryo UI" panose="020B0604030504040204" pitchFamily="50" charset="-128"/>
                <a:ea typeface="Meiryo UI" panose="020B0604030504040204" pitchFamily="50" charset="-128"/>
              </a:rPr>
              <a:t>DI</a:t>
            </a:r>
            <a:r>
              <a:rPr kumimoji="1" lang="ja-JP" altLang="en-US" sz="2400" dirty="0">
                <a:latin typeface="Meiryo UI" panose="020B0604030504040204" pitchFamily="50" charset="-128"/>
                <a:ea typeface="Meiryo UI" panose="020B0604030504040204" pitchFamily="50" charset="-128"/>
              </a:rPr>
              <a:t>対応に必要なこと</a:t>
            </a:r>
            <a:endParaRPr kumimoji="1" lang="en-US" altLang="ja-JP" sz="2400" dirty="0">
              <a:latin typeface="Meiryo UI" panose="020B0604030504040204" pitchFamily="50" charset="-128"/>
              <a:ea typeface="Meiryo UI" panose="020B0604030504040204" pitchFamily="50" charset="-128"/>
            </a:endParaRPr>
          </a:p>
          <a:p>
            <a:pPr marL="342900" indent="-342900">
              <a:lnSpc>
                <a:spcPct val="150000"/>
              </a:lnSpc>
              <a:buFont typeface="Wingdings" panose="05000000000000000000" pitchFamily="2" charset="2"/>
              <a:buChar char="Ø"/>
            </a:pPr>
            <a:r>
              <a:rPr lang="en-US" altLang="ja-JP" sz="2400" b="0" dirty="0">
                <a:effectLst/>
                <a:latin typeface="Meiryo UI" panose="020B0604030504040204" pitchFamily="50" charset="-128"/>
                <a:ea typeface="Meiryo UI" panose="020B0604030504040204" pitchFamily="50" charset="-128"/>
              </a:rPr>
              <a:t>DI</a:t>
            </a:r>
            <a:r>
              <a:rPr lang="ja-JP" altLang="en-US" sz="2400" b="0" dirty="0">
                <a:effectLst/>
                <a:latin typeface="Meiryo UI" panose="020B0604030504040204" pitchFamily="50" charset="-128"/>
                <a:ea typeface="Meiryo UI" panose="020B0604030504040204" pitchFamily="50" charset="-128"/>
              </a:rPr>
              <a:t>管理体制の維持・継続</a:t>
            </a:r>
            <a:endParaRPr kumimoji="1" lang="ja-JP" altLang="en-US" sz="2400" dirty="0">
              <a:latin typeface="Meiryo UI" panose="020B0604030504040204" pitchFamily="50" charset="-128"/>
              <a:ea typeface="Meiryo UI" panose="020B0604030504040204" pitchFamily="50" charset="-128"/>
            </a:endParaRPr>
          </a:p>
        </p:txBody>
      </p:sp>
      <p:sp>
        <p:nvSpPr>
          <p:cNvPr id="4" name="タイトル 3">
            <a:extLst>
              <a:ext uri="{FF2B5EF4-FFF2-40B4-BE49-F238E27FC236}">
                <a16:creationId xmlns:a16="http://schemas.microsoft.com/office/drawing/2014/main" id="{EF5EE7F5-9688-B1DD-BA14-3D21D2264118}"/>
              </a:ext>
            </a:extLst>
          </p:cNvPr>
          <p:cNvSpPr>
            <a:spLocks noGrp="1"/>
          </p:cNvSpPr>
          <p:nvPr>
            <p:ph type="title"/>
          </p:nvPr>
        </p:nvSpPr>
        <p:spPr/>
        <p:txBody>
          <a:bodyPr/>
          <a:lstStyle/>
          <a:p>
            <a:pPr fontAlgn="ctr"/>
            <a:r>
              <a:rPr lang="ja-JP" altLang="en-US" sz="2800" b="0" dirty="0"/>
              <a:t>項目</a:t>
            </a:r>
          </a:p>
        </p:txBody>
      </p:sp>
    </p:spTree>
    <p:extLst>
      <p:ext uri="{BB962C8B-B14F-4D97-AF65-F5344CB8AC3E}">
        <p14:creationId xmlns:p14="http://schemas.microsoft.com/office/powerpoint/2010/main" val="3064332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E7A192-BFA8-3B77-D2DD-7B3F84918612}"/>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862E3EE2-EA1E-C893-A6D4-1F82F8B26362}"/>
              </a:ext>
            </a:extLst>
          </p:cNvPr>
          <p:cNvSpPr>
            <a:spLocks noGrp="1"/>
          </p:cNvSpPr>
          <p:nvPr>
            <p:ph type="title"/>
          </p:nvPr>
        </p:nvSpPr>
        <p:spPr/>
        <p:txBody>
          <a:bodyPr/>
          <a:lstStyle/>
          <a:p>
            <a:pPr fontAlgn="ctr"/>
            <a:r>
              <a:rPr kumimoji="1" lang="ja-JP" altLang="en-US" sz="2800" b="0" dirty="0"/>
              <a:t>完全性（</a:t>
            </a:r>
            <a:r>
              <a:rPr kumimoji="1" lang="en-US" altLang="ja-JP" sz="2800" b="0" dirty="0"/>
              <a:t>Integrity</a:t>
            </a:r>
            <a:r>
              <a:rPr kumimoji="1" lang="ja-JP" altLang="en-US" sz="2800" b="0" dirty="0"/>
              <a:t>）の意味</a:t>
            </a:r>
          </a:p>
        </p:txBody>
      </p:sp>
      <p:sp>
        <p:nvSpPr>
          <p:cNvPr id="4" name="台形 3">
            <a:extLst>
              <a:ext uri="{FF2B5EF4-FFF2-40B4-BE49-F238E27FC236}">
                <a16:creationId xmlns:a16="http://schemas.microsoft.com/office/drawing/2014/main" id="{5823793A-4433-C91A-BDD8-555590255669}"/>
              </a:ext>
            </a:extLst>
          </p:cNvPr>
          <p:cNvSpPr/>
          <p:nvPr/>
        </p:nvSpPr>
        <p:spPr>
          <a:xfrm rot="14564826">
            <a:off x="3259967" y="2434895"/>
            <a:ext cx="1869356" cy="865293"/>
          </a:xfrm>
          <a:prstGeom prst="trapezoid">
            <a:avLst>
              <a:gd name="adj" fmla="val 5495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p>
        </p:txBody>
      </p:sp>
      <p:sp>
        <p:nvSpPr>
          <p:cNvPr id="5" name="台形 4">
            <a:extLst>
              <a:ext uri="{FF2B5EF4-FFF2-40B4-BE49-F238E27FC236}">
                <a16:creationId xmlns:a16="http://schemas.microsoft.com/office/drawing/2014/main" id="{2606B4F7-5077-505A-DE5C-0394D7C2A5F1}"/>
              </a:ext>
            </a:extLst>
          </p:cNvPr>
          <p:cNvSpPr/>
          <p:nvPr/>
        </p:nvSpPr>
        <p:spPr>
          <a:xfrm rot="18012425">
            <a:off x="3221044" y="3752963"/>
            <a:ext cx="1869356" cy="865293"/>
          </a:xfrm>
          <a:prstGeom prst="trapezoid">
            <a:avLst>
              <a:gd name="adj" fmla="val 54955"/>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p>
        </p:txBody>
      </p:sp>
      <p:sp>
        <p:nvSpPr>
          <p:cNvPr id="6" name="台形 5">
            <a:extLst>
              <a:ext uri="{FF2B5EF4-FFF2-40B4-BE49-F238E27FC236}">
                <a16:creationId xmlns:a16="http://schemas.microsoft.com/office/drawing/2014/main" id="{3EBA6172-29BE-6C89-4C60-A9939790F2DF}"/>
              </a:ext>
            </a:extLst>
          </p:cNvPr>
          <p:cNvSpPr/>
          <p:nvPr/>
        </p:nvSpPr>
        <p:spPr>
          <a:xfrm>
            <a:off x="2081198" y="4427661"/>
            <a:ext cx="1869356" cy="865293"/>
          </a:xfrm>
          <a:prstGeom prst="trapezoid">
            <a:avLst>
              <a:gd name="adj" fmla="val 54955"/>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p>
        </p:txBody>
      </p:sp>
      <p:sp>
        <p:nvSpPr>
          <p:cNvPr id="7" name="台形 6">
            <a:extLst>
              <a:ext uri="{FF2B5EF4-FFF2-40B4-BE49-F238E27FC236}">
                <a16:creationId xmlns:a16="http://schemas.microsoft.com/office/drawing/2014/main" id="{FD6DCFAB-B2AC-DBC2-5126-15B2413161FA}"/>
              </a:ext>
            </a:extLst>
          </p:cNvPr>
          <p:cNvSpPr/>
          <p:nvPr/>
        </p:nvSpPr>
        <p:spPr>
          <a:xfrm rot="3477976">
            <a:off x="918210" y="3752962"/>
            <a:ext cx="1869356" cy="865293"/>
          </a:xfrm>
          <a:prstGeom prst="trapezoid">
            <a:avLst>
              <a:gd name="adj" fmla="val 54955"/>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p>
        </p:txBody>
      </p:sp>
      <p:sp>
        <p:nvSpPr>
          <p:cNvPr id="8" name="台形 7">
            <a:extLst>
              <a:ext uri="{FF2B5EF4-FFF2-40B4-BE49-F238E27FC236}">
                <a16:creationId xmlns:a16="http://schemas.microsoft.com/office/drawing/2014/main" id="{76846359-62BA-3500-7C80-AABA2DD9A9C7}"/>
              </a:ext>
            </a:extLst>
          </p:cNvPr>
          <p:cNvSpPr/>
          <p:nvPr/>
        </p:nvSpPr>
        <p:spPr>
          <a:xfrm rot="6929530">
            <a:off x="866953" y="2422677"/>
            <a:ext cx="1869356" cy="865293"/>
          </a:xfrm>
          <a:prstGeom prst="trapezoid">
            <a:avLst>
              <a:gd name="adj" fmla="val 54955"/>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p>
        </p:txBody>
      </p:sp>
      <p:sp>
        <p:nvSpPr>
          <p:cNvPr id="10" name="テキスト ボックス 12">
            <a:extLst>
              <a:ext uri="{FF2B5EF4-FFF2-40B4-BE49-F238E27FC236}">
                <a16:creationId xmlns:a16="http://schemas.microsoft.com/office/drawing/2014/main" id="{1FE95F2D-670E-5D47-F927-AC97FBD55980}"/>
              </a:ext>
            </a:extLst>
          </p:cNvPr>
          <p:cNvSpPr txBox="1"/>
          <p:nvPr/>
        </p:nvSpPr>
        <p:spPr>
          <a:xfrm>
            <a:off x="3734347" y="3849765"/>
            <a:ext cx="1136834" cy="769441"/>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sz="1600" dirty="0">
                <a:latin typeface="Meiryo UI" panose="020B0604030504040204" pitchFamily="50" charset="-128"/>
                <a:ea typeface="Meiryo UI" panose="020B0604030504040204" pitchFamily="50" charset="-128"/>
              </a:rPr>
              <a:t>処理</a:t>
            </a:r>
            <a:endParaRPr kumimoji="1" lang="en-US" altLang="ja-JP" sz="16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（分析・</a:t>
            </a:r>
            <a:endParaRPr kumimoji="1" lang="en-US" altLang="ja-JP"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変換等）</a:t>
            </a:r>
          </a:p>
        </p:txBody>
      </p:sp>
      <p:sp>
        <p:nvSpPr>
          <p:cNvPr id="11" name="テキスト ボックス 13">
            <a:extLst>
              <a:ext uri="{FF2B5EF4-FFF2-40B4-BE49-F238E27FC236}">
                <a16:creationId xmlns:a16="http://schemas.microsoft.com/office/drawing/2014/main" id="{9B7348C6-2D9E-146B-45E1-2074B20725F4}"/>
              </a:ext>
            </a:extLst>
          </p:cNvPr>
          <p:cNvSpPr txBox="1"/>
          <p:nvPr/>
        </p:nvSpPr>
        <p:spPr>
          <a:xfrm>
            <a:off x="2595436" y="4712708"/>
            <a:ext cx="840879" cy="33855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sz="1600" dirty="0">
                <a:latin typeface="Meiryo UI" panose="020B0604030504040204" pitchFamily="50" charset="-128"/>
                <a:ea typeface="Meiryo UI" panose="020B0604030504040204" pitchFamily="50" charset="-128"/>
              </a:rPr>
              <a:t>報告書</a:t>
            </a:r>
          </a:p>
        </p:txBody>
      </p:sp>
      <p:sp>
        <p:nvSpPr>
          <p:cNvPr id="12" name="テキスト ボックス 14">
            <a:extLst>
              <a:ext uri="{FF2B5EF4-FFF2-40B4-BE49-F238E27FC236}">
                <a16:creationId xmlns:a16="http://schemas.microsoft.com/office/drawing/2014/main" id="{F23EF133-D60E-4C1E-1962-2198A6BD2766}"/>
              </a:ext>
            </a:extLst>
          </p:cNvPr>
          <p:cNvSpPr txBox="1"/>
          <p:nvPr/>
        </p:nvSpPr>
        <p:spPr>
          <a:xfrm>
            <a:off x="1347125" y="3900512"/>
            <a:ext cx="1136818" cy="52322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sz="1400" dirty="0">
                <a:latin typeface="Meiryo UI" panose="020B0604030504040204" pitchFamily="50" charset="-128"/>
                <a:ea typeface="Meiryo UI" panose="020B0604030504040204" pitchFamily="50" charset="-128"/>
              </a:rPr>
              <a:t>資料保存・</a:t>
            </a:r>
            <a:endParaRPr kumimoji="1" lang="en-US" altLang="ja-JP"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取り出し</a:t>
            </a:r>
          </a:p>
        </p:txBody>
      </p:sp>
      <p:sp>
        <p:nvSpPr>
          <p:cNvPr id="13" name="テキスト ボックス 15">
            <a:extLst>
              <a:ext uri="{FF2B5EF4-FFF2-40B4-BE49-F238E27FC236}">
                <a16:creationId xmlns:a16="http://schemas.microsoft.com/office/drawing/2014/main" id="{C5A154EA-13A9-6B72-8D3C-9ABF86646C71}"/>
              </a:ext>
            </a:extLst>
          </p:cNvPr>
          <p:cNvSpPr txBox="1"/>
          <p:nvPr/>
        </p:nvSpPr>
        <p:spPr>
          <a:xfrm>
            <a:off x="1440798" y="2703314"/>
            <a:ext cx="644516" cy="33855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sz="1600" dirty="0">
                <a:latin typeface="Meiryo UI" panose="020B0604030504040204" pitchFamily="50" charset="-128"/>
                <a:ea typeface="Meiryo UI" panose="020B0604030504040204" pitchFamily="50" charset="-128"/>
              </a:rPr>
              <a:t>廃棄</a:t>
            </a:r>
          </a:p>
        </p:txBody>
      </p:sp>
      <p:sp>
        <p:nvSpPr>
          <p:cNvPr id="14" name="矢印: 左カーブ 13">
            <a:extLst>
              <a:ext uri="{FF2B5EF4-FFF2-40B4-BE49-F238E27FC236}">
                <a16:creationId xmlns:a16="http://schemas.microsoft.com/office/drawing/2014/main" id="{569BD29A-58C7-663F-26C9-08E9188194E1}"/>
              </a:ext>
            </a:extLst>
          </p:cNvPr>
          <p:cNvSpPr/>
          <p:nvPr/>
        </p:nvSpPr>
        <p:spPr>
          <a:xfrm>
            <a:off x="3272170" y="2815411"/>
            <a:ext cx="573893" cy="1394681"/>
          </a:xfrm>
          <a:prstGeom prst="curvedLeftArrow">
            <a:avLst/>
          </a:prstGeom>
        </p:spPr>
        <p:style>
          <a:lnRef idx="2">
            <a:schemeClr val="dk1">
              <a:shade val="50000"/>
            </a:schemeClr>
          </a:lnRef>
          <a:fillRef idx="1">
            <a:schemeClr val="dk1"/>
          </a:fillRef>
          <a:effectRef idx="0">
            <a:schemeClr val="dk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solidFill>
                <a:schemeClr val="tx1"/>
              </a:solidFill>
            </a:endParaRPr>
          </a:p>
        </p:txBody>
      </p:sp>
      <p:sp>
        <p:nvSpPr>
          <p:cNvPr id="15" name="矢印: 左カーブ 14">
            <a:extLst>
              <a:ext uri="{FF2B5EF4-FFF2-40B4-BE49-F238E27FC236}">
                <a16:creationId xmlns:a16="http://schemas.microsoft.com/office/drawing/2014/main" id="{0F3D9D90-F827-C0C8-BAFB-21707DCCBE7C}"/>
              </a:ext>
            </a:extLst>
          </p:cNvPr>
          <p:cNvSpPr/>
          <p:nvPr/>
        </p:nvSpPr>
        <p:spPr>
          <a:xfrm rot="10800000">
            <a:off x="2148792" y="2773861"/>
            <a:ext cx="573893" cy="1394681"/>
          </a:xfrm>
          <a:prstGeom prst="curvedLeftArrow">
            <a:avLst/>
          </a:prstGeom>
        </p:spPr>
        <p:style>
          <a:lnRef idx="2">
            <a:schemeClr val="dk1">
              <a:shade val="50000"/>
            </a:schemeClr>
          </a:lnRef>
          <a:fillRef idx="1">
            <a:schemeClr val="dk1"/>
          </a:fillRef>
          <a:effectRef idx="0">
            <a:schemeClr val="dk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solidFill>
                <a:schemeClr val="tx1"/>
              </a:solidFill>
            </a:endParaRPr>
          </a:p>
        </p:txBody>
      </p:sp>
      <p:sp>
        <p:nvSpPr>
          <p:cNvPr id="16" name="テキスト ボックス 18">
            <a:extLst>
              <a:ext uri="{FF2B5EF4-FFF2-40B4-BE49-F238E27FC236}">
                <a16:creationId xmlns:a16="http://schemas.microsoft.com/office/drawing/2014/main" id="{120BFCAC-E2BD-43DA-AF2A-F3882BC38802}"/>
              </a:ext>
            </a:extLst>
          </p:cNvPr>
          <p:cNvSpPr txBox="1"/>
          <p:nvPr/>
        </p:nvSpPr>
        <p:spPr>
          <a:xfrm>
            <a:off x="2270329" y="3161991"/>
            <a:ext cx="1615896" cy="734591"/>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sz="1400" dirty="0">
                <a:latin typeface="Meiryo UI" panose="020B0604030504040204" pitchFamily="50" charset="-128"/>
                <a:ea typeface="Meiryo UI" panose="020B0604030504040204" pitchFamily="50" charset="-128"/>
              </a:rPr>
              <a:t>完全性，一貫性，</a:t>
            </a:r>
            <a:endParaRPr kumimoji="1" lang="en-US" altLang="ja-JP"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正確性，信頼性</a:t>
            </a:r>
            <a:endParaRPr kumimoji="1" lang="en-US" altLang="ja-JP"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の維持</a:t>
            </a:r>
          </a:p>
        </p:txBody>
      </p:sp>
      <p:sp>
        <p:nvSpPr>
          <p:cNvPr id="18" name="テキスト ボックス 17">
            <a:extLst>
              <a:ext uri="{FF2B5EF4-FFF2-40B4-BE49-F238E27FC236}">
                <a16:creationId xmlns:a16="http://schemas.microsoft.com/office/drawing/2014/main" id="{C9F8757C-FBCE-24F9-A5AB-5546F0FCB665}"/>
              </a:ext>
            </a:extLst>
          </p:cNvPr>
          <p:cNvSpPr txBox="1"/>
          <p:nvPr/>
        </p:nvSpPr>
        <p:spPr>
          <a:xfrm>
            <a:off x="5666605" y="2160465"/>
            <a:ext cx="6055064" cy="3046988"/>
          </a:xfrm>
          <a:prstGeom prst="rect">
            <a:avLst/>
          </a:prstGeom>
          <a:noFill/>
        </p:spPr>
        <p:txBody>
          <a:bodyPr wrap="square" lIns="91440" tIns="45720" rIns="91440" bIns="45720" rtlCol="0" anchor="t">
            <a:spAutoFit/>
          </a:bodyPr>
          <a:lstStyle/>
          <a:p>
            <a:r>
              <a:rPr kumimoji="1" lang="ja-JP" altLang="en-US" sz="2800" dirty="0">
                <a:latin typeface="Meiryo UI"/>
                <a:ea typeface="Meiryo UI"/>
              </a:rPr>
              <a:t>データインテグリティ</a:t>
            </a:r>
            <a:r>
              <a:rPr lang="ja-JP" altLang="en-US" sz="2800" dirty="0">
                <a:latin typeface="Meiryo UI"/>
                <a:ea typeface="Meiryo UI"/>
              </a:rPr>
              <a:t>（DI）</a:t>
            </a:r>
            <a:r>
              <a:rPr kumimoji="1" lang="ja-JP" altLang="en-US" sz="2800" dirty="0">
                <a:latin typeface="Meiryo UI"/>
                <a:ea typeface="Meiryo UI"/>
              </a:rPr>
              <a:t>とは，</a:t>
            </a:r>
            <a:endParaRPr kumimoji="1" lang="en-US" altLang="ja-JP" sz="2800" dirty="0">
              <a:latin typeface="Meiryo UI"/>
              <a:ea typeface="Meiryo UI"/>
            </a:endParaRPr>
          </a:p>
          <a:p>
            <a:endParaRPr kumimoji="1" lang="en-US" altLang="ja-JP" sz="400" dirty="0">
              <a:latin typeface="Meiryo UI" panose="020B0604030504040204" pitchFamily="50" charset="-128"/>
              <a:ea typeface="Meiryo UI" panose="020B0604030504040204" pitchFamily="50" charset="-128"/>
            </a:endParaRPr>
          </a:p>
          <a:p>
            <a:endParaRPr kumimoji="1" lang="en-US" altLang="ja-JP" sz="2000" dirty="0">
              <a:latin typeface="Meiryo UI" panose="020B0604030504040204" pitchFamily="50" charset="-128"/>
              <a:ea typeface="Meiryo UI" panose="020B0604030504040204" pitchFamily="50" charset="-128"/>
            </a:endParaRPr>
          </a:p>
          <a:p>
            <a:r>
              <a:rPr kumimoji="1" lang="ja-JP" altLang="en-US" sz="2400" dirty="0">
                <a:latin typeface="Meiryo UI" panose="020B0604030504040204" pitchFamily="50" charset="-128"/>
                <a:ea typeface="Meiryo UI" panose="020B0604030504040204" pitchFamily="50" charset="-128"/>
              </a:rPr>
              <a:t>データが完全で，一貫</a:t>
            </a:r>
            <a:r>
              <a:rPr lang="ja-JP" altLang="en-US" sz="2400" dirty="0">
                <a:latin typeface="Meiryo UI" panose="020B0604030504040204" pitchFamily="50" charset="-128"/>
                <a:ea typeface="Meiryo UI" panose="020B0604030504040204" pitchFamily="50" charset="-128"/>
              </a:rPr>
              <a:t>性があり</a:t>
            </a:r>
            <a:r>
              <a:rPr kumimoji="1" lang="ja-JP" altLang="en-US" sz="2400" dirty="0">
                <a:latin typeface="Meiryo UI" panose="020B0604030504040204" pitchFamily="50" charset="-128"/>
                <a:ea typeface="Meiryo UI" panose="020B0604030504040204" pitchFamily="50" charset="-128"/>
              </a:rPr>
              <a:t>，正確であること。</a:t>
            </a:r>
            <a:endParaRPr kumimoji="1" lang="en-US" altLang="ja-JP" sz="2400" dirty="0">
              <a:latin typeface="Meiryo UI" panose="020B0604030504040204" pitchFamily="50" charset="-128"/>
              <a:ea typeface="Meiryo UI" panose="020B0604030504040204" pitchFamily="50" charset="-128"/>
            </a:endParaRPr>
          </a:p>
          <a:p>
            <a:endParaRPr lang="en-US" altLang="ja-JP" sz="2400" dirty="0">
              <a:latin typeface="Meiryo UI" panose="020B0604030504040204" pitchFamily="50" charset="-128"/>
              <a:ea typeface="Meiryo UI" panose="020B0604030504040204" pitchFamily="50" charset="-128"/>
            </a:endParaRPr>
          </a:p>
          <a:p>
            <a:r>
              <a:rPr kumimoji="1" lang="ja-JP" altLang="en-US" sz="2400" dirty="0">
                <a:latin typeface="Meiryo UI"/>
                <a:ea typeface="Meiryo UI"/>
              </a:rPr>
              <a:t>ライフサイクル全体にわたって</a:t>
            </a:r>
            <a:r>
              <a:rPr kumimoji="1" lang="en-US" altLang="ja-JP" sz="2400" dirty="0">
                <a:latin typeface="Meiryo UI"/>
                <a:ea typeface="Meiryo UI"/>
              </a:rPr>
              <a:t>ALCOA</a:t>
            </a:r>
            <a:r>
              <a:rPr kumimoji="1" lang="en-US" altLang="ja-JP" sz="2400" dirty="0">
                <a:latin typeface="Meiryo UI" panose="020B0604030504040204" pitchFamily="50" charset="-128"/>
                <a:ea typeface="Meiryo UI" panose="020B0604030504040204" pitchFamily="50" charset="-128"/>
              </a:rPr>
              <a:t>+</a:t>
            </a:r>
            <a:r>
              <a:rPr lang="en-US" altLang="ja-JP" sz="2400" dirty="0">
                <a:latin typeface="Meiryo UI" panose="020B0604030504040204" pitchFamily="50" charset="-128"/>
                <a:ea typeface="Meiryo UI" panose="020B0604030504040204" pitchFamily="50" charset="-128"/>
              </a:rPr>
              <a:t>*</a:t>
            </a:r>
            <a:r>
              <a:rPr kumimoji="1" lang="ja-JP" altLang="en-US" sz="2400" dirty="0">
                <a:latin typeface="Meiryo UI" panose="020B0604030504040204" pitchFamily="50" charset="-128"/>
                <a:ea typeface="Meiryo UI" panose="020B0604030504040204" pitchFamily="50" charset="-128"/>
              </a:rPr>
              <a:t>に則ったデータとして維持されていることが求められている。</a:t>
            </a:r>
            <a:endParaRPr kumimoji="1" lang="en-US" altLang="ja-JP" sz="2400" dirty="0">
              <a:latin typeface="Meiryo UI" panose="020B0604030504040204" pitchFamily="50" charset="-128"/>
              <a:ea typeface="Meiryo UI" panose="020B0604030504040204" pitchFamily="50" charset="-128"/>
            </a:endParaRPr>
          </a:p>
          <a:p>
            <a:endParaRPr lang="en-US" altLang="ja-JP" sz="2400" dirty="0">
              <a:latin typeface="Meiryo UI" panose="020B0604030504040204" pitchFamily="50" charset="-128"/>
              <a:ea typeface="Meiryo UI" panose="020B0604030504040204" pitchFamily="50" charset="-128"/>
            </a:endParaRPr>
          </a:p>
          <a:p>
            <a:pPr algn="r"/>
            <a:r>
              <a:rPr lang="en-US" altLang="ja-JP" sz="2000" dirty="0">
                <a:latin typeface="Meiryo UI" panose="020B0604030504040204" pitchFamily="50" charset="-128"/>
                <a:ea typeface="Meiryo UI" panose="020B0604030504040204" pitchFamily="50" charset="-128"/>
              </a:rPr>
              <a:t>*: </a:t>
            </a:r>
            <a:r>
              <a:rPr lang="ja-JP" altLang="en-US" sz="2000" dirty="0">
                <a:latin typeface="Meiryo UI" panose="020B0604030504040204" pitchFamily="50" charset="-128"/>
                <a:ea typeface="Meiryo UI" panose="020B0604030504040204" pitchFamily="50" charset="-128"/>
              </a:rPr>
              <a:t>スライド</a:t>
            </a:r>
            <a:r>
              <a:rPr lang="en-US" altLang="ja-JP" sz="2000" dirty="0">
                <a:latin typeface="Meiryo UI" panose="020B0604030504040204" pitchFamily="50" charset="-128"/>
                <a:ea typeface="Meiryo UI" panose="020B0604030504040204" pitchFamily="50" charset="-128"/>
              </a:rPr>
              <a:t>6</a:t>
            </a:r>
            <a:r>
              <a:rPr lang="ja-JP" altLang="en-US" sz="2000" dirty="0">
                <a:latin typeface="Meiryo UI" panose="020B0604030504040204" pitchFamily="50" charset="-128"/>
                <a:ea typeface="Meiryo UI" panose="020B0604030504040204" pitchFamily="50" charset="-128"/>
              </a:rPr>
              <a:t>参照</a:t>
            </a:r>
            <a:endParaRPr kumimoji="1" lang="ja-JP" altLang="en-US" sz="2000" dirty="0">
              <a:latin typeface="Meiryo UI" panose="020B0604030504040204" pitchFamily="50" charset="-128"/>
              <a:ea typeface="Meiryo UI" panose="020B0604030504040204" pitchFamily="50" charset="-128"/>
            </a:endParaRPr>
          </a:p>
        </p:txBody>
      </p:sp>
      <p:sp>
        <p:nvSpPr>
          <p:cNvPr id="3" name="テキスト ボックス 11">
            <a:extLst>
              <a:ext uri="{FF2B5EF4-FFF2-40B4-BE49-F238E27FC236}">
                <a16:creationId xmlns:a16="http://schemas.microsoft.com/office/drawing/2014/main" id="{03A96BC8-74CC-6C6C-AA01-0B619BB64D36}"/>
              </a:ext>
            </a:extLst>
          </p:cNvPr>
          <p:cNvSpPr txBox="1"/>
          <p:nvPr/>
        </p:nvSpPr>
        <p:spPr>
          <a:xfrm>
            <a:off x="3862645" y="2498209"/>
            <a:ext cx="1023145" cy="73866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sz="1400" dirty="0">
                <a:latin typeface="Meiryo UI" panose="020B0604030504040204" pitchFamily="50" charset="-128"/>
                <a:ea typeface="Meiryo UI" panose="020B0604030504040204" pitchFamily="50" charset="-128"/>
              </a:rPr>
              <a:t>データの</a:t>
            </a:r>
            <a:endParaRPr kumimoji="1" lang="en-US" altLang="ja-JP"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収集・</a:t>
            </a:r>
            <a:endParaRPr kumimoji="1" lang="en-US" altLang="ja-JP"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記録</a:t>
            </a:r>
          </a:p>
        </p:txBody>
      </p:sp>
    </p:spTree>
    <p:extLst>
      <p:ext uri="{BB962C8B-B14F-4D97-AF65-F5344CB8AC3E}">
        <p14:creationId xmlns:p14="http://schemas.microsoft.com/office/powerpoint/2010/main" val="16937638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4B15D2-D526-3EA5-209A-C900D7F4E8C0}"/>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34DB4F4A-F198-04F3-DF41-236FBAB5FE1B}"/>
              </a:ext>
            </a:extLst>
          </p:cNvPr>
          <p:cNvSpPr>
            <a:spLocks noGrp="1"/>
          </p:cNvSpPr>
          <p:nvPr>
            <p:ph type="title"/>
          </p:nvPr>
        </p:nvSpPr>
        <p:spPr/>
        <p:txBody>
          <a:bodyPr/>
          <a:lstStyle/>
          <a:p>
            <a:pPr fontAlgn="ctr"/>
            <a:r>
              <a:rPr kumimoji="1" lang="ja-JP" altLang="en-US" sz="2800" b="0" dirty="0">
                <a:latin typeface="Meiryo UI" panose="020B0604030504040204" pitchFamily="50" charset="-128"/>
                <a:ea typeface="Meiryo UI" panose="020B0604030504040204" pitchFamily="50" charset="-128"/>
              </a:rPr>
              <a:t>データライフサイクル</a:t>
            </a:r>
            <a:endParaRPr kumimoji="1" lang="ja-JP" altLang="en-US" sz="2800" b="0" dirty="0"/>
          </a:p>
        </p:txBody>
      </p:sp>
      <p:sp>
        <p:nvSpPr>
          <p:cNvPr id="17" name="テキスト ボックス 16">
            <a:extLst>
              <a:ext uri="{FF2B5EF4-FFF2-40B4-BE49-F238E27FC236}">
                <a16:creationId xmlns:a16="http://schemas.microsoft.com/office/drawing/2014/main" id="{768D035F-54DE-FE28-4021-67BC8C756ED2}"/>
              </a:ext>
            </a:extLst>
          </p:cNvPr>
          <p:cNvSpPr txBox="1"/>
          <p:nvPr/>
        </p:nvSpPr>
        <p:spPr>
          <a:xfrm>
            <a:off x="5968558" y="2620198"/>
            <a:ext cx="5404292" cy="1803533"/>
          </a:xfrm>
          <a:prstGeom prst="rect">
            <a:avLst/>
          </a:prstGeom>
          <a:noFill/>
        </p:spPr>
        <p:txBody>
          <a:bodyPr wrap="square" rtlCol="0">
            <a:spAutoFit/>
          </a:bodyPr>
          <a:lstStyle/>
          <a:p>
            <a:r>
              <a:rPr kumimoji="1" lang="ja-JP" altLang="en-US" sz="2800" dirty="0">
                <a:latin typeface="Meiryo UI" panose="020B0604030504040204" pitchFamily="50" charset="-128"/>
                <a:ea typeface="Meiryo UI" panose="020B0604030504040204" pitchFamily="50" charset="-128"/>
              </a:rPr>
              <a:t>データライフサイクルには，</a:t>
            </a:r>
            <a:endParaRPr kumimoji="1" lang="en-US" altLang="ja-JP" sz="2800" dirty="0">
              <a:latin typeface="Meiryo UI" panose="020B0604030504040204" pitchFamily="50" charset="-128"/>
              <a:ea typeface="Meiryo UI" panose="020B0604030504040204" pitchFamily="50" charset="-128"/>
            </a:endParaRPr>
          </a:p>
          <a:p>
            <a:endParaRPr kumimoji="1" lang="en-US" altLang="ja-JP" sz="1000" dirty="0">
              <a:latin typeface="Meiryo UI" panose="020B0604030504040204" pitchFamily="50" charset="-128"/>
              <a:ea typeface="Meiryo UI" panose="020B0604030504040204" pitchFamily="50" charset="-128"/>
            </a:endParaRPr>
          </a:p>
          <a:p>
            <a:r>
              <a:rPr kumimoji="1" lang="en-US" altLang="ja-JP" sz="2400" dirty="0">
                <a:latin typeface="Meiryo UI" panose="020B0604030504040204" pitchFamily="50" charset="-128"/>
                <a:ea typeface="Meiryo UI" panose="020B0604030504040204" pitchFamily="50" charset="-128"/>
              </a:rPr>
              <a:t>“</a:t>
            </a:r>
            <a:r>
              <a:rPr kumimoji="1" lang="ja-JP" altLang="en-US" sz="2400" dirty="0">
                <a:latin typeface="Meiryo UI" panose="020B0604030504040204" pitchFamily="50" charset="-128"/>
                <a:ea typeface="Meiryo UI" panose="020B0604030504040204" pitchFamily="50" charset="-128"/>
              </a:rPr>
              <a:t>データが</a:t>
            </a:r>
            <a:r>
              <a:rPr lang="ja-JP" altLang="en-US" sz="2400" dirty="0">
                <a:latin typeface="Meiryo UI" panose="020B0604030504040204" pitchFamily="50" charset="-128"/>
                <a:ea typeface="Meiryo UI" panose="020B0604030504040204" pitchFamily="50" charset="-128"/>
              </a:rPr>
              <a:t>取得</a:t>
            </a:r>
            <a:r>
              <a:rPr kumimoji="1" lang="ja-JP" altLang="en-US" sz="2400" dirty="0">
                <a:latin typeface="Meiryo UI" panose="020B0604030504040204" pitchFamily="50" charset="-128"/>
                <a:ea typeface="Meiryo UI" panose="020B0604030504040204" pitchFamily="50" charset="-128"/>
              </a:rPr>
              <a:t>されてから廃棄に至るまで</a:t>
            </a:r>
            <a:r>
              <a:rPr kumimoji="1" lang="en-US" altLang="ja-JP" sz="2400" dirty="0">
                <a:latin typeface="Meiryo UI" panose="020B0604030504040204" pitchFamily="50" charset="-128"/>
                <a:ea typeface="Meiryo UI" panose="020B0604030504040204" pitchFamily="50" charset="-128"/>
              </a:rPr>
              <a:t>”</a:t>
            </a:r>
            <a:r>
              <a:rPr kumimoji="1" lang="ja-JP" altLang="en-US" sz="2400" dirty="0">
                <a:latin typeface="Meiryo UI" panose="020B0604030504040204" pitchFamily="50" charset="-128"/>
                <a:ea typeface="Meiryo UI" panose="020B0604030504040204" pitchFamily="50" charset="-128"/>
              </a:rPr>
              <a:t>のデータのライフサイクルにおける全ての段階が含まれる。</a:t>
            </a:r>
          </a:p>
        </p:txBody>
      </p:sp>
      <p:sp>
        <p:nvSpPr>
          <p:cNvPr id="18" name="台形 17">
            <a:extLst>
              <a:ext uri="{FF2B5EF4-FFF2-40B4-BE49-F238E27FC236}">
                <a16:creationId xmlns:a16="http://schemas.microsoft.com/office/drawing/2014/main" id="{338305DE-EFFE-5324-D9E3-D4A45D4CDA7D}"/>
              </a:ext>
            </a:extLst>
          </p:cNvPr>
          <p:cNvSpPr/>
          <p:nvPr/>
        </p:nvSpPr>
        <p:spPr>
          <a:xfrm rot="14564826">
            <a:off x="3259967" y="2434895"/>
            <a:ext cx="1869356" cy="865293"/>
          </a:xfrm>
          <a:prstGeom prst="trapezoid">
            <a:avLst>
              <a:gd name="adj" fmla="val 5495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p>
        </p:txBody>
      </p:sp>
      <p:sp>
        <p:nvSpPr>
          <p:cNvPr id="19" name="台形 18">
            <a:extLst>
              <a:ext uri="{FF2B5EF4-FFF2-40B4-BE49-F238E27FC236}">
                <a16:creationId xmlns:a16="http://schemas.microsoft.com/office/drawing/2014/main" id="{7FFF3762-6B5C-D3E4-8F9A-300658C68345}"/>
              </a:ext>
            </a:extLst>
          </p:cNvPr>
          <p:cNvSpPr/>
          <p:nvPr/>
        </p:nvSpPr>
        <p:spPr>
          <a:xfrm rot="18012425">
            <a:off x="3221044" y="3752963"/>
            <a:ext cx="1869356" cy="865293"/>
          </a:xfrm>
          <a:prstGeom prst="trapezoid">
            <a:avLst>
              <a:gd name="adj" fmla="val 54955"/>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p>
        </p:txBody>
      </p:sp>
      <p:sp>
        <p:nvSpPr>
          <p:cNvPr id="20" name="台形 19">
            <a:extLst>
              <a:ext uri="{FF2B5EF4-FFF2-40B4-BE49-F238E27FC236}">
                <a16:creationId xmlns:a16="http://schemas.microsoft.com/office/drawing/2014/main" id="{F26F8868-8238-AEA0-1902-AFF830667836}"/>
              </a:ext>
            </a:extLst>
          </p:cNvPr>
          <p:cNvSpPr/>
          <p:nvPr/>
        </p:nvSpPr>
        <p:spPr>
          <a:xfrm>
            <a:off x="2081198" y="4427661"/>
            <a:ext cx="1869356" cy="865293"/>
          </a:xfrm>
          <a:prstGeom prst="trapezoid">
            <a:avLst>
              <a:gd name="adj" fmla="val 54955"/>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p>
        </p:txBody>
      </p:sp>
      <p:sp>
        <p:nvSpPr>
          <p:cNvPr id="21" name="台形 20">
            <a:extLst>
              <a:ext uri="{FF2B5EF4-FFF2-40B4-BE49-F238E27FC236}">
                <a16:creationId xmlns:a16="http://schemas.microsoft.com/office/drawing/2014/main" id="{7D6637AE-7C0D-C647-937E-5C844E306D35}"/>
              </a:ext>
            </a:extLst>
          </p:cNvPr>
          <p:cNvSpPr/>
          <p:nvPr/>
        </p:nvSpPr>
        <p:spPr>
          <a:xfrm rot="3477976">
            <a:off x="918210" y="3752962"/>
            <a:ext cx="1869356" cy="865293"/>
          </a:xfrm>
          <a:prstGeom prst="trapezoid">
            <a:avLst>
              <a:gd name="adj" fmla="val 54955"/>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p>
        </p:txBody>
      </p:sp>
      <p:sp>
        <p:nvSpPr>
          <p:cNvPr id="22" name="台形 21">
            <a:extLst>
              <a:ext uri="{FF2B5EF4-FFF2-40B4-BE49-F238E27FC236}">
                <a16:creationId xmlns:a16="http://schemas.microsoft.com/office/drawing/2014/main" id="{19075401-3D9C-2A7A-59DA-7F108C386AF2}"/>
              </a:ext>
            </a:extLst>
          </p:cNvPr>
          <p:cNvSpPr/>
          <p:nvPr/>
        </p:nvSpPr>
        <p:spPr>
          <a:xfrm rot="6929530">
            <a:off x="866953" y="2422677"/>
            <a:ext cx="1869356" cy="865293"/>
          </a:xfrm>
          <a:prstGeom prst="trapezoid">
            <a:avLst>
              <a:gd name="adj" fmla="val 54955"/>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p>
        </p:txBody>
      </p:sp>
      <p:sp>
        <p:nvSpPr>
          <p:cNvPr id="23" name="テキスト ボックス 12">
            <a:extLst>
              <a:ext uri="{FF2B5EF4-FFF2-40B4-BE49-F238E27FC236}">
                <a16:creationId xmlns:a16="http://schemas.microsoft.com/office/drawing/2014/main" id="{E777E6FA-636C-C154-EA89-F494EC7054E6}"/>
              </a:ext>
            </a:extLst>
          </p:cNvPr>
          <p:cNvSpPr txBox="1"/>
          <p:nvPr/>
        </p:nvSpPr>
        <p:spPr>
          <a:xfrm>
            <a:off x="3734347" y="3849765"/>
            <a:ext cx="1136834" cy="769441"/>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sz="1600" dirty="0">
                <a:latin typeface="Meiryo UI" panose="020B0604030504040204" pitchFamily="50" charset="-128"/>
                <a:ea typeface="Meiryo UI" panose="020B0604030504040204" pitchFamily="50" charset="-128"/>
              </a:rPr>
              <a:t>処理</a:t>
            </a:r>
            <a:endParaRPr kumimoji="1" lang="en-US" altLang="ja-JP" sz="16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（分析・</a:t>
            </a:r>
            <a:endParaRPr kumimoji="1" lang="en-US" altLang="ja-JP"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変換等）</a:t>
            </a:r>
          </a:p>
        </p:txBody>
      </p:sp>
      <p:sp>
        <p:nvSpPr>
          <p:cNvPr id="24" name="テキスト ボックス 13">
            <a:extLst>
              <a:ext uri="{FF2B5EF4-FFF2-40B4-BE49-F238E27FC236}">
                <a16:creationId xmlns:a16="http://schemas.microsoft.com/office/drawing/2014/main" id="{756BBD77-EB00-D9E9-D3EC-6D4C60962355}"/>
              </a:ext>
            </a:extLst>
          </p:cNvPr>
          <p:cNvSpPr txBox="1"/>
          <p:nvPr/>
        </p:nvSpPr>
        <p:spPr>
          <a:xfrm>
            <a:off x="2595436" y="4712708"/>
            <a:ext cx="840879" cy="33855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sz="1600" dirty="0">
                <a:latin typeface="Meiryo UI" panose="020B0604030504040204" pitchFamily="50" charset="-128"/>
                <a:ea typeface="Meiryo UI" panose="020B0604030504040204" pitchFamily="50" charset="-128"/>
              </a:rPr>
              <a:t>報告書</a:t>
            </a:r>
          </a:p>
        </p:txBody>
      </p:sp>
      <p:sp>
        <p:nvSpPr>
          <p:cNvPr id="25" name="テキスト ボックス 14">
            <a:extLst>
              <a:ext uri="{FF2B5EF4-FFF2-40B4-BE49-F238E27FC236}">
                <a16:creationId xmlns:a16="http://schemas.microsoft.com/office/drawing/2014/main" id="{8E2C5E93-CEE4-39DE-4272-CAFABFCE3790}"/>
              </a:ext>
            </a:extLst>
          </p:cNvPr>
          <p:cNvSpPr txBox="1"/>
          <p:nvPr/>
        </p:nvSpPr>
        <p:spPr>
          <a:xfrm>
            <a:off x="1347125" y="3900512"/>
            <a:ext cx="1136818" cy="52322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sz="1400" dirty="0">
                <a:latin typeface="Meiryo UI" panose="020B0604030504040204" pitchFamily="50" charset="-128"/>
                <a:ea typeface="Meiryo UI" panose="020B0604030504040204" pitchFamily="50" charset="-128"/>
              </a:rPr>
              <a:t>資料保存・</a:t>
            </a:r>
            <a:endParaRPr kumimoji="1" lang="en-US" altLang="ja-JP"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取り出し</a:t>
            </a:r>
          </a:p>
        </p:txBody>
      </p:sp>
      <p:sp>
        <p:nvSpPr>
          <p:cNvPr id="26" name="テキスト ボックス 15">
            <a:extLst>
              <a:ext uri="{FF2B5EF4-FFF2-40B4-BE49-F238E27FC236}">
                <a16:creationId xmlns:a16="http://schemas.microsoft.com/office/drawing/2014/main" id="{ED7B3EFD-8A0D-BF8E-974D-8072EB8CDA35}"/>
              </a:ext>
            </a:extLst>
          </p:cNvPr>
          <p:cNvSpPr txBox="1"/>
          <p:nvPr/>
        </p:nvSpPr>
        <p:spPr>
          <a:xfrm>
            <a:off x="1440798" y="2703314"/>
            <a:ext cx="644516" cy="33855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sz="1600" dirty="0">
                <a:latin typeface="Meiryo UI" panose="020B0604030504040204" pitchFamily="50" charset="-128"/>
                <a:ea typeface="Meiryo UI" panose="020B0604030504040204" pitchFamily="50" charset="-128"/>
              </a:rPr>
              <a:t>廃棄</a:t>
            </a:r>
          </a:p>
        </p:txBody>
      </p:sp>
      <p:sp>
        <p:nvSpPr>
          <p:cNvPr id="27" name="矢印: 左カーブ 26">
            <a:extLst>
              <a:ext uri="{FF2B5EF4-FFF2-40B4-BE49-F238E27FC236}">
                <a16:creationId xmlns:a16="http://schemas.microsoft.com/office/drawing/2014/main" id="{3BE046A9-261B-11C1-F893-64E86EFC8D72}"/>
              </a:ext>
            </a:extLst>
          </p:cNvPr>
          <p:cNvSpPr/>
          <p:nvPr/>
        </p:nvSpPr>
        <p:spPr>
          <a:xfrm>
            <a:off x="3272170" y="2815411"/>
            <a:ext cx="573893" cy="1394681"/>
          </a:xfrm>
          <a:prstGeom prst="curvedLeftArrow">
            <a:avLst/>
          </a:prstGeom>
        </p:spPr>
        <p:style>
          <a:lnRef idx="2">
            <a:schemeClr val="dk1">
              <a:shade val="50000"/>
            </a:schemeClr>
          </a:lnRef>
          <a:fillRef idx="1">
            <a:schemeClr val="dk1"/>
          </a:fillRef>
          <a:effectRef idx="0">
            <a:schemeClr val="dk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solidFill>
                <a:schemeClr val="tx1"/>
              </a:solidFill>
            </a:endParaRPr>
          </a:p>
        </p:txBody>
      </p:sp>
      <p:sp>
        <p:nvSpPr>
          <p:cNvPr id="28" name="矢印: 左カーブ 27">
            <a:extLst>
              <a:ext uri="{FF2B5EF4-FFF2-40B4-BE49-F238E27FC236}">
                <a16:creationId xmlns:a16="http://schemas.microsoft.com/office/drawing/2014/main" id="{F548081E-8777-D04D-19C5-8C7D788B6545}"/>
              </a:ext>
            </a:extLst>
          </p:cNvPr>
          <p:cNvSpPr/>
          <p:nvPr/>
        </p:nvSpPr>
        <p:spPr>
          <a:xfrm rot="10800000">
            <a:off x="2148792" y="2773861"/>
            <a:ext cx="573893" cy="1394681"/>
          </a:xfrm>
          <a:prstGeom prst="curvedLeftArrow">
            <a:avLst/>
          </a:prstGeom>
        </p:spPr>
        <p:style>
          <a:lnRef idx="2">
            <a:schemeClr val="dk1">
              <a:shade val="50000"/>
            </a:schemeClr>
          </a:lnRef>
          <a:fillRef idx="1">
            <a:schemeClr val="dk1"/>
          </a:fillRef>
          <a:effectRef idx="0">
            <a:schemeClr val="dk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solidFill>
                <a:schemeClr val="tx1"/>
              </a:solidFill>
            </a:endParaRPr>
          </a:p>
        </p:txBody>
      </p:sp>
      <p:sp>
        <p:nvSpPr>
          <p:cNvPr id="29" name="テキスト ボックス 18">
            <a:extLst>
              <a:ext uri="{FF2B5EF4-FFF2-40B4-BE49-F238E27FC236}">
                <a16:creationId xmlns:a16="http://schemas.microsoft.com/office/drawing/2014/main" id="{C1F56970-E9AF-A31B-D2BA-D5DF202C10B6}"/>
              </a:ext>
            </a:extLst>
          </p:cNvPr>
          <p:cNvSpPr txBox="1"/>
          <p:nvPr/>
        </p:nvSpPr>
        <p:spPr>
          <a:xfrm>
            <a:off x="2270329" y="3161991"/>
            <a:ext cx="1615896" cy="734591"/>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sz="1400" dirty="0">
                <a:latin typeface="Meiryo UI" panose="020B0604030504040204" pitchFamily="50" charset="-128"/>
                <a:ea typeface="Meiryo UI" panose="020B0604030504040204" pitchFamily="50" charset="-128"/>
              </a:rPr>
              <a:t>完全性，一貫性，</a:t>
            </a:r>
            <a:endParaRPr kumimoji="1" lang="en-US" altLang="ja-JP"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正確性，信頼性</a:t>
            </a:r>
            <a:endParaRPr kumimoji="1" lang="en-US" altLang="ja-JP"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の維持</a:t>
            </a:r>
          </a:p>
        </p:txBody>
      </p:sp>
      <p:sp>
        <p:nvSpPr>
          <p:cNvPr id="30" name="テキスト ボックス 11">
            <a:extLst>
              <a:ext uri="{FF2B5EF4-FFF2-40B4-BE49-F238E27FC236}">
                <a16:creationId xmlns:a16="http://schemas.microsoft.com/office/drawing/2014/main" id="{7438AB4B-6B6D-4770-1DFC-9DDF78EA24EF}"/>
              </a:ext>
            </a:extLst>
          </p:cNvPr>
          <p:cNvSpPr txBox="1"/>
          <p:nvPr/>
        </p:nvSpPr>
        <p:spPr>
          <a:xfrm>
            <a:off x="3862645" y="2498209"/>
            <a:ext cx="1023145" cy="73866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sz="1400" dirty="0">
                <a:latin typeface="Meiryo UI" panose="020B0604030504040204" pitchFamily="50" charset="-128"/>
                <a:ea typeface="Meiryo UI" panose="020B0604030504040204" pitchFamily="50" charset="-128"/>
              </a:rPr>
              <a:t>データの</a:t>
            </a:r>
            <a:endParaRPr kumimoji="1" lang="en-US" altLang="ja-JP"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収集・</a:t>
            </a:r>
            <a:endParaRPr kumimoji="1" lang="en-US" altLang="ja-JP"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記録</a:t>
            </a:r>
          </a:p>
        </p:txBody>
      </p:sp>
    </p:spTree>
    <p:extLst>
      <p:ext uri="{BB962C8B-B14F-4D97-AF65-F5344CB8AC3E}">
        <p14:creationId xmlns:p14="http://schemas.microsoft.com/office/powerpoint/2010/main" val="10320566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FFB5FC-49F3-EC21-BCE9-E7D3EAA819F7}"/>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A4C633F5-ECD7-E416-98E9-8340ACC47D6A}"/>
              </a:ext>
            </a:extLst>
          </p:cNvPr>
          <p:cNvSpPr>
            <a:spLocks noGrp="1"/>
          </p:cNvSpPr>
          <p:nvPr>
            <p:ph type="title"/>
          </p:nvPr>
        </p:nvSpPr>
        <p:spPr/>
        <p:txBody>
          <a:bodyPr/>
          <a:lstStyle/>
          <a:p>
            <a:pPr fontAlgn="ctr"/>
            <a:r>
              <a:rPr kumimoji="1" lang="en-US" altLang="ja-JP" sz="2800" b="0" dirty="0">
                <a:latin typeface="Meiryo UI" panose="020B0604030504040204" pitchFamily="50" charset="-128"/>
                <a:ea typeface="Meiryo UI" panose="020B0604030504040204" pitchFamily="50" charset="-128"/>
              </a:rPr>
              <a:t>ALCOA+</a:t>
            </a:r>
            <a:endParaRPr kumimoji="1" lang="ja-JP" altLang="en-US" sz="2800" b="0" dirty="0"/>
          </a:p>
        </p:txBody>
      </p:sp>
      <p:sp>
        <p:nvSpPr>
          <p:cNvPr id="30" name="テキスト ボックス 29">
            <a:extLst>
              <a:ext uri="{FF2B5EF4-FFF2-40B4-BE49-F238E27FC236}">
                <a16:creationId xmlns:a16="http://schemas.microsoft.com/office/drawing/2014/main" id="{5F3A9D64-1EF0-0EF1-A621-58E79586651D}"/>
              </a:ext>
            </a:extLst>
          </p:cNvPr>
          <p:cNvSpPr txBox="1"/>
          <p:nvPr/>
        </p:nvSpPr>
        <p:spPr>
          <a:xfrm>
            <a:off x="2426094" y="978596"/>
            <a:ext cx="7339812" cy="5324535"/>
          </a:xfrm>
          <a:prstGeom prst="rect">
            <a:avLst/>
          </a:prstGeom>
          <a:noFill/>
        </p:spPr>
        <p:txBody>
          <a:bodyPr wrap="square" rtlCol="0">
            <a:spAutoFit/>
          </a:bodyPr>
          <a:lstStyle/>
          <a:p>
            <a:r>
              <a:rPr kumimoji="1" lang="en-US" altLang="ja-JP" sz="2400" dirty="0">
                <a:latin typeface="Meiryo UI" panose="020B0604030504040204" pitchFamily="50" charset="-128"/>
                <a:ea typeface="Meiryo UI" panose="020B0604030504040204" pitchFamily="50" charset="-128"/>
              </a:rPr>
              <a:t>ALCOA</a:t>
            </a:r>
            <a:r>
              <a:rPr kumimoji="1" lang="ja-JP" altLang="en-US" sz="2400" dirty="0">
                <a:latin typeface="Meiryo UI" panose="020B0604030504040204" pitchFamily="50" charset="-128"/>
                <a:ea typeface="Meiryo UI" panose="020B0604030504040204" pitchFamily="50" charset="-128"/>
              </a:rPr>
              <a:t>原則</a:t>
            </a:r>
            <a:endParaRPr kumimoji="1" lang="en-US" altLang="ja-JP" sz="2400" dirty="0">
              <a:latin typeface="Meiryo UI" panose="020B0604030504040204" pitchFamily="50" charset="-128"/>
              <a:ea typeface="Meiryo UI" panose="020B0604030504040204" pitchFamily="50" charset="-128"/>
            </a:endParaRPr>
          </a:p>
          <a:p>
            <a:endParaRPr kumimoji="1" lang="ja-JP" altLang="en-US" sz="400" dirty="0">
              <a:latin typeface="Meiryo UI" panose="020B0604030504040204" pitchFamily="50" charset="-128"/>
              <a:ea typeface="Meiryo UI" panose="020B0604030504040204" pitchFamily="50" charset="-128"/>
            </a:endParaRPr>
          </a:p>
          <a:p>
            <a:r>
              <a:rPr kumimoji="1" lang="en-US" altLang="ja-JP" dirty="0">
                <a:latin typeface="Meiryo UI" panose="020B0604030504040204" pitchFamily="50" charset="-128"/>
                <a:ea typeface="Meiryo UI" panose="020B0604030504040204" pitchFamily="50" charset="-128"/>
              </a:rPr>
              <a:t>	</a:t>
            </a:r>
            <a:r>
              <a:rPr kumimoji="1" lang="ja-JP" altLang="en-US" dirty="0">
                <a:latin typeface="Meiryo UI" panose="020B0604030504040204" pitchFamily="50" charset="-128"/>
                <a:ea typeface="Meiryo UI" panose="020B0604030504040204" pitchFamily="50" charset="-128"/>
              </a:rPr>
              <a:t>・　</a:t>
            </a:r>
            <a:r>
              <a:rPr kumimoji="1" lang="en-US" altLang="ja-JP" dirty="0">
                <a:latin typeface="Meiryo UI" panose="020B0604030504040204" pitchFamily="50" charset="-128"/>
                <a:ea typeface="Meiryo UI" panose="020B0604030504040204" pitchFamily="50" charset="-128"/>
              </a:rPr>
              <a:t>Attributable</a:t>
            </a:r>
            <a:r>
              <a:rPr kumimoji="1" lang="ja-JP" altLang="en-US" sz="1600" dirty="0">
                <a:latin typeface="Meiryo UI" panose="020B0604030504040204" pitchFamily="50" charset="-128"/>
                <a:ea typeface="Meiryo UI" panose="020B0604030504040204" pitchFamily="50" charset="-128"/>
              </a:rPr>
              <a:t>（責任の所在が明確である）</a:t>
            </a:r>
            <a:r>
              <a:rPr kumimoji="1" lang="ja-JP" altLang="en-US" dirty="0">
                <a:latin typeface="Meiryo UI" panose="020B0604030504040204" pitchFamily="50" charset="-128"/>
                <a:ea typeface="Meiryo UI" panose="020B0604030504040204" pitchFamily="50" charset="-128"/>
              </a:rPr>
              <a:t>：</a:t>
            </a:r>
            <a:endParaRPr kumimoji="1" lang="en-US" altLang="ja-JP" dirty="0">
              <a:latin typeface="Meiryo UI" panose="020B0604030504040204" pitchFamily="50" charset="-128"/>
              <a:ea typeface="Meiryo UI" panose="020B0604030504040204" pitchFamily="50" charset="-128"/>
            </a:endParaRPr>
          </a:p>
          <a:p>
            <a:r>
              <a:rPr lang="en-US" altLang="ja-JP" dirty="0">
                <a:latin typeface="Meiryo UI" panose="020B0604030504040204" pitchFamily="50" charset="-128"/>
                <a:ea typeface="Meiryo UI" panose="020B0604030504040204" pitchFamily="50" charset="-128"/>
              </a:rPr>
              <a:t>			</a:t>
            </a:r>
            <a:r>
              <a:rPr kumimoji="1" lang="ja-JP" altLang="en-US" sz="1600" dirty="0">
                <a:latin typeface="Meiryo UI" panose="020B0604030504040204" pitchFamily="50" charset="-128"/>
                <a:ea typeface="Meiryo UI" panose="020B0604030504040204" pitchFamily="50" charset="-128"/>
              </a:rPr>
              <a:t>そのデータは誰が記載したのかを明確にする。</a:t>
            </a:r>
            <a:endParaRPr kumimoji="1" lang="en-US" altLang="ja-JP" sz="1600" dirty="0">
              <a:latin typeface="Meiryo UI" panose="020B0604030504040204" pitchFamily="50" charset="-128"/>
              <a:ea typeface="Meiryo UI" panose="020B0604030504040204" pitchFamily="50" charset="-128"/>
            </a:endParaRPr>
          </a:p>
          <a:p>
            <a:endParaRPr kumimoji="1" lang="ja-JP" altLang="en-US" sz="800" dirty="0">
              <a:latin typeface="Meiryo UI" panose="020B0604030504040204" pitchFamily="50" charset="-128"/>
              <a:ea typeface="Meiryo UI" panose="020B0604030504040204" pitchFamily="50" charset="-128"/>
            </a:endParaRPr>
          </a:p>
          <a:p>
            <a:r>
              <a:rPr kumimoji="1" lang="en-US" altLang="ja-JP" dirty="0">
                <a:latin typeface="Meiryo UI" panose="020B0604030504040204" pitchFamily="50" charset="-128"/>
                <a:ea typeface="Meiryo UI" panose="020B0604030504040204" pitchFamily="50" charset="-128"/>
              </a:rPr>
              <a:t>	</a:t>
            </a:r>
            <a:r>
              <a:rPr kumimoji="1" lang="ja-JP" altLang="en-US" dirty="0">
                <a:latin typeface="Meiryo UI" panose="020B0604030504040204" pitchFamily="50" charset="-128"/>
                <a:ea typeface="Meiryo UI" panose="020B0604030504040204" pitchFamily="50" charset="-128"/>
              </a:rPr>
              <a:t>・　</a:t>
            </a:r>
            <a:r>
              <a:rPr kumimoji="1" lang="en-US" altLang="ja-JP" dirty="0">
                <a:latin typeface="Meiryo UI" panose="020B0604030504040204" pitchFamily="50" charset="-128"/>
                <a:ea typeface="Meiryo UI" panose="020B0604030504040204" pitchFamily="50" charset="-128"/>
              </a:rPr>
              <a:t>Legible</a:t>
            </a:r>
            <a:r>
              <a:rPr kumimoji="1" lang="ja-JP" altLang="en-US" sz="1600" dirty="0">
                <a:latin typeface="Meiryo UI" panose="020B0604030504040204" pitchFamily="50" charset="-128"/>
                <a:ea typeface="Meiryo UI" panose="020B0604030504040204" pitchFamily="50" charset="-128"/>
              </a:rPr>
              <a:t>（判読性）</a:t>
            </a:r>
            <a:r>
              <a:rPr kumimoji="1" lang="ja-JP" altLang="en-US" dirty="0">
                <a:latin typeface="Meiryo UI" panose="020B0604030504040204" pitchFamily="50" charset="-128"/>
                <a:ea typeface="Meiryo UI" panose="020B0604030504040204" pitchFamily="50" charset="-128"/>
              </a:rPr>
              <a:t>：</a:t>
            </a:r>
            <a:r>
              <a:rPr lang="en-US" altLang="ja-JP" dirty="0">
                <a:latin typeface="Meiryo UI" panose="020B0604030504040204" pitchFamily="50" charset="-128"/>
                <a:ea typeface="Meiryo UI" panose="020B0604030504040204" pitchFamily="50" charset="-128"/>
              </a:rPr>
              <a:t>	</a:t>
            </a:r>
          </a:p>
          <a:p>
            <a:r>
              <a:rPr kumimoji="1" lang="en-US" altLang="ja-JP" sz="1600" dirty="0">
                <a:latin typeface="Meiryo UI" panose="020B0604030504040204" pitchFamily="50" charset="-128"/>
                <a:ea typeface="Meiryo UI" panose="020B0604030504040204" pitchFamily="50" charset="-128"/>
              </a:rPr>
              <a:t>			</a:t>
            </a:r>
            <a:r>
              <a:rPr kumimoji="1" lang="ja-JP" altLang="en-US" sz="1600" dirty="0">
                <a:latin typeface="Meiryo UI" panose="020B0604030504040204" pitchFamily="50" charset="-128"/>
                <a:ea typeface="Meiryo UI" panose="020B0604030504040204" pitchFamily="50" charset="-128"/>
              </a:rPr>
              <a:t>「読める」，「データとして理解できる」，ということ</a:t>
            </a:r>
            <a:r>
              <a:rPr lang="ja-JP" altLang="en-US" sz="1600" dirty="0">
                <a:latin typeface="Meiryo UI" panose="020B0604030504040204" pitchFamily="50" charset="-128"/>
                <a:ea typeface="Meiryo UI" panose="020B0604030504040204" pitchFamily="50" charset="-128"/>
              </a:rPr>
              <a:t>。</a:t>
            </a:r>
            <a:endParaRPr kumimoji="1" lang="en-US" altLang="ja-JP" sz="1600" dirty="0">
              <a:latin typeface="Meiryo UI" panose="020B0604030504040204" pitchFamily="50" charset="-128"/>
              <a:ea typeface="Meiryo UI" panose="020B0604030504040204" pitchFamily="50" charset="-128"/>
            </a:endParaRPr>
          </a:p>
          <a:p>
            <a:endParaRPr kumimoji="1" lang="en-US" altLang="ja-JP" sz="800" dirty="0">
              <a:latin typeface="Meiryo UI" panose="020B0604030504040204" pitchFamily="50" charset="-128"/>
              <a:ea typeface="Meiryo UI" panose="020B0604030504040204" pitchFamily="50" charset="-128"/>
            </a:endParaRPr>
          </a:p>
          <a:p>
            <a:r>
              <a:rPr kumimoji="1" lang="en-US" altLang="ja-JP" dirty="0">
                <a:latin typeface="Meiryo UI" panose="020B0604030504040204" pitchFamily="50" charset="-128"/>
                <a:ea typeface="Meiryo UI" panose="020B0604030504040204" pitchFamily="50" charset="-128"/>
              </a:rPr>
              <a:t>	</a:t>
            </a:r>
            <a:r>
              <a:rPr kumimoji="1" lang="ja-JP" altLang="en-US" dirty="0">
                <a:latin typeface="Meiryo UI" panose="020B0604030504040204" pitchFamily="50" charset="-128"/>
                <a:ea typeface="Meiryo UI" panose="020B0604030504040204" pitchFamily="50" charset="-128"/>
              </a:rPr>
              <a:t>・　</a:t>
            </a:r>
            <a:r>
              <a:rPr kumimoji="1" lang="en-US" altLang="ja-JP" dirty="0">
                <a:latin typeface="Meiryo UI" panose="020B0604030504040204" pitchFamily="50" charset="-128"/>
                <a:ea typeface="Meiryo UI" panose="020B0604030504040204" pitchFamily="50" charset="-128"/>
              </a:rPr>
              <a:t>Contemporaneous</a:t>
            </a:r>
            <a:r>
              <a:rPr kumimoji="1" lang="ja-JP" altLang="en-US" sz="1600" dirty="0">
                <a:latin typeface="Meiryo UI" panose="020B0604030504040204" pitchFamily="50" charset="-128"/>
                <a:ea typeface="Meiryo UI" panose="020B0604030504040204" pitchFamily="50" charset="-128"/>
              </a:rPr>
              <a:t>（同時性）</a:t>
            </a:r>
            <a:r>
              <a:rPr kumimoji="1" lang="ja-JP" altLang="en-US" dirty="0">
                <a:latin typeface="Meiryo UI" panose="020B0604030504040204" pitchFamily="50" charset="-128"/>
                <a:ea typeface="Meiryo UI" panose="020B0604030504040204" pitchFamily="50" charset="-128"/>
              </a:rPr>
              <a:t>：</a:t>
            </a:r>
            <a:endParaRPr kumimoji="1" lang="en-US" altLang="ja-JP" dirty="0">
              <a:latin typeface="Meiryo UI" panose="020B0604030504040204" pitchFamily="50" charset="-128"/>
              <a:ea typeface="Meiryo UI" panose="020B0604030504040204" pitchFamily="50" charset="-128"/>
            </a:endParaRPr>
          </a:p>
          <a:p>
            <a:r>
              <a:rPr lang="en-US" altLang="ja-JP" sz="1600" dirty="0">
                <a:latin typeface="Meiryo UI" panose="020B0604030504040204" pitchFamily="50" charset="-128"/>
                <a:ea typeface="Meiryo UI" panose="020B0604030504040204" pitchFamily="50" charset="-128"/>
              </a:rPr>
              <a:t>			</a:t>
            </a:r>
            <a:r>
              <a:rPr kumimoji="1" lang="ja-JP" altLang="en-US" sz="1600" dirty="0">
                <a:latin typeface="Meiryo UI" panose="020B0604030504040204" pitchFamily="50" charset="-128"/>
                <a:ea typeface="Meiryo UI" panose="020B0604030504040204" pitchFamily="50" charset="-128"/>
              </a:rPr>
              <a:t>データ取得と同時に記録。後からはダメ。</a:t>
            </a:r>
            <a:endParaRPr kumimoji="1" lang="en-US" altLang="ja-JP" sz="1600" dirty="0">
              <a:latin typeface="Meiryo UI" panose="020B0604030504040204" pitchFamily="50" charset="-128"/>
              <a:ea typeface="Meiryo UI" panose="020B0604030504040204" pitchFamily="50" charset="-128"/>
            </a:endParaRPr>
          </a:p>
          <a:p>
            <a:endParaRPr kumimoji="1" lang="ja-JP" altLang="en-US" sz="800" dirty="0">
              <a:latin typeface="Meiryo UI" panose="020B0604030504040204" pitchFamily="50" charset="-128"/>
              <a:ea typeface="Meiryo UI" panose="020B0604030504040204" pitchFamily="50" charset="-128"/>
            </a:endParaRPr>
          </a:p>
          <a:p>
            <a:r>
              <a:rPr kumimoji="1" lang="en-US" altLang="ja-JP" dirty="0">
                <a:latin typeface="Meiryo UI" panose="020B0604030504040204" pitchFamily="50" charset="-128"/>
                <a:ea typeface="Meiryo UI" panose="020B0604030504040204" pitchFamily="50" charset="-128"/>
              </a:rPr>
              <a:t>	</a:t>
            </a:r>
            <a:r>
              <a:rPr kumimoji="1" lang="ja-JP" altLang="en-US" dirty="0">
                <a:latin typeface="Meiryo UI" panose="020B0604030504040204" pitchFamily="50" charset="-128"/>
                <a:ea typeface="Meiryo UI" panose="020B0604030504040204" pitchFamily="50" charset="-128"/>
              </a:rPr>
              <a:t>・　</a:t>
            </a:r>
            <a:r>
              <a:rPr kumimoji="1" lang="en-US" altLang="ja-JP" dirty="0">
                <a:latin typeface="Meiryo UI" panose="020B0604030504040204" pitchFamily="50" charset="-128"/>
                <a:ea typeface="Meiryo UI" panose="020B0604030504040204" pitchFamily="50" charset="-128"/>
              </a:rPr>
              <a:t>Original</a:t>
            </a:r>
            <a:r>
              <a:rPr kumimoji="1" lang="ja-JP" altLang="en-US" sz="1600" dirty="0">
                <a:latin typeface="Meiryo UI" panose="020B0604030504040204" pitchFamily="50" charset="-128"/>
                <a:ea typeface="Meiryo UI" panose="020B0604030504040204" pitchFamily="50" charset="-128"/>
              </a:rPr>
              <a:t>（原本である）</a:t>
            </a:r>
            <a:r>
              <a:rPr kumimoji="1" lang="ja-JP" altLang="en-US" dirty="0">
                <a:latin typeface="Meiryo UI" panose="020B0604030504040204" pitchFamily="50" charset="-128"/>
                <a:ea typeface="Meiryo UI" panose="020B0604030504040204" pitchFamily="50" charset="-128"/>
              </a:rPr>
              <a:t>：</a:t>
            </a:r>
            <a:r>
              <a:rPr lang="en-US" altLang="ja-JP" dirty="0">
                <a:latin typeface="Meiryo UI" panose="020B0604030504040204" pitchFamily="50" charset="-128"/>
                <a:ea typeface="Meiryo UI" panose="020B0604030504040204" pitchFamily="50" charset="-128"/>
              </a:rPr>
              <a:t>	</a:t>
            </a:r>
          </a:p>
          <a:p>
            <a:r>
              <a:rPr kumimoji="1" lang="en-US" altLang="ja-JP" sz="1600" dirty="0">
                <a:latin typeface="Meiryo UI" panose="020B0604030504040204" pitchFamily="50" charset="-128"/>
                <a:ea typeface="Meiryo UI" panose="020B0604030504040204" pitchFamily="50" charset="-128"/>
              </a:rPr>
              <a:t>			</a:t>
            </a:r>
            <a:r>
              <a:rPr kumimoji="1" lang="ja-JP" altLang="en-US" sz="1600" dirty="0">
                <a:latin typeface="Meiryo UI" panose="020B0604030504040204" pitchFamily="50" charset="-128"/>
                <a:ea typeface="Meiryo UI" panose="020B0604030504040204" pitchFamily="50" charset="-128"/>
              </a:rPr>
              <a:t>一番最初に記載されたデータ</a:t>
            </a:r>
            <a:endParaRPr kumimoji="1" lang="en-US" altLang="ja-JP" sz="1600" dirty="0">
              <a:latin typeface="Meiryo UI" panose="020B0604030504040204" pitchFamily="50" charset="-128"/>
              <a:ea typeface="Meiryo UI" panose="020B0604030504040204" pitchFamily="50" charset="-128"/>
            </a:endParaRPr>
          </a:p>
          <a:p>
            <a:endParaRPr kumimoji="1" lang="ja-JP" altLang="en-US" sz="800" dirty="0">
              <a:latin typeface="Meiryo UI" panose="020B0604030504040204" pitchFamily="50" charset="-128"/>
              <a:ea typeface="Meiryo UI" panose="020B0604030504040204" pitchFamily="50" charset="-128"/>
            </a:endParaRPr>
          </a:p>
          <a:p>
            <a:r>
              <a:rPr kumimoji="1" lang="en-US" altLang="ja-JP" dirty="0">
                <a:latin typeface="Meiryo UI" panose="020B0604030504040204" pitchFamily="50" charset="-128"/>
                <a:ea typeface="Meiryo UI" panose="020B0604030504040204" pitchFamily="50" charset="-128"/>
              </a:rPr>
              <a:t>	</a:t>
            </a:r>
            <a:r>
              <a:rPr kumimoji="1" lang="ja-JP" altLang="en-US" dirty="0">
                <a:latin typeface="Meiryo UI" panose="020B0604030504040204" pitchFamily="50" charset="-128"/>
                <a:ea typeface="Meiryo UI" panose="020B0604030504040204" pitchFamily="50" charset="-128"/>
              </a:rPr>
              <a:t>・　</a:t>
            </a:r>
            <a:r>
              <a:rPr kumimoji="1" lang="en-US" altLang="ja-JP" dirty="0">
                <a:latin typeface="Meiryo UI" panose="020B0604030504040204" pitchFamily="50" charset="-128"/>
                <a:ea typeface="Meiryo UI" panose="020B0604030504040204" pitchFamily="50" charset="-128"/>
              </a:rPr>
              <a:t>Accurate</a:t>
            </a:r>
            <a:r>
              <a:rPr kumimoji="1" lang="ja-JP" altLang="en-US" sz="1600" dirty="0">
                <a:latin typeface="Meiryo UI" panose="020B0604030504040204" pitchFamily="50" charset="-128"/>
                <a:ea typeface="Meiryo UI" panose="020B0604030504040204" pitchFamily="50" charset="-128"/>
              </a:rPr>
              <a:t>（正確性）</a:t>
            </a:r>
            <a:r>
              <a:rPr kumimoji="1" lang="ja-JP" altLang="en-US" dirty="0">
                <a:latin typeface="Meiryo UI" panose="020B0604030504040204" pitchFamily="50" charset="-128"/>
                <a:ea typeface="Meiryo UI" panose="020B0604030504040204" pitchFamily="50" charset="-128"/>
              </a:rPr>
              <a:t>：</a:t>
            </a:r>
            <a:r>
              <a:rPr lang="en-US" altLang="ja-JP" dirty="0">
                <a:latin typeface="Meiryo UI" panose="020B0604030504040204" pitchFamily="50" charset="-128"/>
                <a:ea typeface="Meiryo UI" panose="020B0604030504040204" pitchFamily="50" charset="-128"/>
              </a:rPr>
              <a:t>		</a:t>
            </a:r>
          </a:p>
          <a:p>
            <a:r>
              <a:rPr kumimoji="1" lang="en-US" altLang="ja-JP" sz="1600" dirty="0">
                <a:latin typeface="Meiryo UI" panose="020B0604030504040204" pitchFamily="50" charset="-128"/>
                <a:ea typeface="Meiryo UI" panose="020B0604030504040204" pitchFamily="50" charset="-128"/>
              </a:rPr>
              <a:t>			</a:t>
            </a:r>
            <a:r>
              <a:rPr kumimoji="1" lang="ja-JP" altLang="en-US" sz="1600" dirty="0">
                <a:latin typeface="Meiryo UI" panose="020B0604030504040204" pitchFamily="50" charset="-128"/>
                <a:ea typeface="Meiryo UI" panose="020B0604030504040204" pitchFamily="50" charset="-128"/>
              </a:rPr>
              <a:t>データが正確である。</a:t>
            </a:r>
            <a:endParaRPr kumimoji="1" lang="en-US" altLang="ja-JP" sz="1600" dirty="0">
              <a:latin typeface="Meiryo UI" panose="020B0604030504040204" pitchFamily="50" charset="-128"/>
              <a:ea typeface="Meiryo UI" panose="020B0604030504040204" pitchFamily="50" charset="-128"/>
            </a:endParaRPr>
          </a:p>
          <a:p>
            <a:endParaRPr kumimoji="1" lang="ja-JP" altLang="en-US" sz="800" dirty="0">
              <a:latin typeface="Meiryo UI" panose="020B0604030504040204" pitchFamily="50" charset="-128"/>
              <a:ea typeface="Meiryo UI" panose="020B0604030504040204" pitchFamily="50" charset="-128"/>
            </a:endParaRPr>
          </a:p>
          <a:p>
            <a:r>
              <a:rPr kumimoji="1" lang="en-US" altLang="ja-JP" sz="2400" dirty="0">
                <a:latin typeface="Meiryo UI" panose="020B0604030504040204" pitchFamily="50" charset="-128"/>
                <a:ea typeface="Meiryo UI" panose="020B0604030504040204" pitchFamily="50" charset="-128"/>
              </a:rPr>
              <a:t>ALCOA+</a:t>
            </a:r>
          </a:p>
          <a:p>
            <a:endParaRPr kumimoji="1" lang="en-US" altLang="ja-JP" sz="400" dirty="0">
              <a:latin typeface="Meiryo UI" panose="020B0604030504040204" pitchFamily="50" charset="-128"/>
              <a:ea typeface="Meiryo UI" panose="020B0604030504040204" pitchFamily="50" charset="-128"/>
            </a:endParaRPr>
          </a:p>
          <a:p>
            <a:r>
              <a:rPr kumimoji="1" lang="en-US" altLang="ja-JP" dirty="0">
                <a:latin typeface="Meiryo UI" panose="020B0604030504040204" pitchFamily="50" charset="-128"/>
                <a:ea typeface="Meiryo UI" panose="020B0604030504040204" pitchFamily="50" charset="-128"/>
              </a:rPr>
              <a:t>	</a:t>
            </a:r>
            <a:r>
              <a:rPr kumimoji="1" lang="ja-JP" altLang="en-US" dirty="0">
                <a:latin typeface="Meiryo UI" panose="020B0604030504040204" pitchFamily="50" charset="-128"/>
                <a:ea typeface="Meiryo UI" panose="020B0604030504040204" pitchFamily="50" charset="-128"/>
              </a:rPr>
              <a:t>・　</a:t>
            </a:r>
            <a:r>
              <a:rPr kumimoji="1" lang="en-US" altLang="ja-JP" dirty="0">
                <a:latin typeface="Meiryo UI" panose="020B0604030504040204" pitchFamily="50" charset="-128"/>
                <a:ea typeface="Meiryo UI" panose="020B0604030504040204" pitchFamily="50" charset="-128"/>
              </a:rPr>
              <a:t>Complete</a:t>
            </a:r>
            <a:r>
              <a:rPr kumimoji="1" lang="ja-JP" altLang="en-US" sz="1600" dirty="0">
                <a:latin typeface="Meiryo UI" panose="020B0604030504040204" pitchFamily="50" charset="-128"/>
                <a:ea typeface="Meiryo UI" panose="020B0604030504040204" pitchFamily="50" charset="-128"/>
              </a:rPr>
              <a:t>（完全性）</a:t>
            </a:r>
            <a:r>
              <a:rPr kumimoji="1" lang="ja-JP" altLang="en-US" dirty="0">
                <a:latin typeface="Meiryo UI" panose="020B0604030504040204" pitchFamily="50" charset="-128"/>
                <a:ea typeface="Meiryo UI" panose="020B0604030504040204" pitchFamily="50" charset="-128"/>
              </a:rPr>
              <a:t>：</a:t>
            </a:r>
            <a:r>
              <a:rPr kumimoji="1" lang="en-US" altLang="ja-JP" dirty="0">
                <a:latin typeface="Meiryo UI" panose="020B0604030504040204" pitchFamily="50" charset="-128"/>
                <a:ea typeface="Meiryo UI" panose="020B0604030504040204" pitchFamily="50" charset="-128"/>
              </a:rPr>
              <a:t>	</a:t>
            </a:r>
            <a:r>
              <a:rPr kumimoji="1" lang="ja-JP" altLang="en-US" sz="1600" dirty="0">
                <a:latin typeface="Meiryo UI" panose="020B0604030504040204" pitchFamily="50" charset="-128"/>
                <a:ea typeface="Meiryo UI" panose="020B0604030504040204" pitchFamily="50" charset="-128"/>
              </a:rPr>
              <a:t>事象を再現できる記録があること。</a:t>
            </a:r>
          </a:p>
          <a:p>
            <a:r>
              <a:rPr kumimoji="1" lang="en-US" altLang="ja-JP" dirty="0">
                <a:latin typeface="Meiryo UI" panose="020B0604030504040204" pitchFamily="50" charset="-128"/>
                <a:ea typeface="Meiryo UI" panose="020B0604030504040204" pitchFamily="50" charset="-128"/>
              </a:rPr>
              <a:t>	</a:t>
            </a:r>
            <a:r>
              <a:rPr kumimoji="1" lang="ja-JP" altLang="en-US" dirty="0">
                <a:latin typeface="Meiryo UI" panose="020B0604030504040204" pitchFamily="50" charset="-128"/>
                <a:ea typeface="Meiryo UI" panose="020B0604030504040204" pitchFamily="50" charset="-128"/>
              </a:rPr>
              <a:t>・　</a:t>
            </a:r>
            <a:r>
              <a:rPr kumimoji="1" lang="en-US" altLang="ja-JP" dirty="0">
                <a:latin typeface="Meiryo UI" panose="020B0604030504040204" pitchFamily="50" charset="-128"/>
                <a:ea typeface="Meiryo UI" panose="020B0604030504040204" pitchFamily="50" charset="-128"/>
              </a:rPr>
              <a:t>Consistent</a:t>
            </a:r>
            <a:r>
              <a:rPr kumimoji="1" lang="ja-JP" altLang="en-US" sz="1600" dirty="0">
                <a:latin typeface="Meiryo UI" panose="020B0604030504040204" pitchFamily="50" charset="-128"/>
                <a:ea typeface="Meiryo UI" panose="020B0604030504040204" pitchFamily="50" charset="-128"/>
              </a:rPr>
              <a:t>（一貫性）</a:t>
            </a:r>
            <a:r>
              <a:rPr kumimoji="1" lang="ja-JP" altLang="en-US" dirty="0">
                <a:latin typeface="Meiryo UI" panose="020B0604030504040204" pitchFamily="50" charset="-128"/>
                <a:ea typeface="Meiryo UI" panose="020B0604030504040204" pitchFamily="50" charset="-128"/>
              </a:rPr>
              <a:t>：</a:t>
            </a:r>
            <a:r>
              <a:rPr kumimoji="1" lang="en-US" altLang="ja-JP" dirty="0">
                <a:latin typeface="Meiryo UI" panose="020B0604030504040204" pitchFamily="50" charset="-128"/>
                <a:ea typeface="Meiryo UI" panose="020B0604030504040204" pitchFamily="50" charset="-128"/>
              </a:rPr>
              <a:t>	</a:t>
            </a:r>
            <a:r>
              <a:rPr kumimoji="1" lang="ja-JP" altLang="en-US" sz="1600" dirty="0">
                <a:latin typeface="Meiryo UI" panose="020B0604030504040204" pitchFamily="50" charset="-128"/>
                <a:ea typeface="Meiryo UI" panose="020B0604030504040204" pitchFamily="50" charset="-128"/>
              </a:rPr>
              <a:t>記録に矛盾がないこと。</a:t>
            </a:r>
          </a:p>
          <a:p>
            <a:r>
              <a:rPr kumimoji="1" lang="en-US" altLang="ja-JP" dirty="0">
                <a:latin typeface="Meiryo UI" panose="020B0604030504040204" pitchFamily="50" charset="-128"/>
                <a:ea typeface="Meiryo UI" panose="020B0604030504040204" pitchFamily="50" charset="-128"/>
              </a:rPr>
              <a:t>	</a:t>
            </a:r>
            <a:r>
              <a:rPr kumimoji="1" lang="ja-JP" altLang="en-US" dirty="0">
                <a:latin typeface="Meiryo UI" panose="020B0604030504040204" pitchFamily="50" charset="-128"/>
                <a:ea typeface="Meiryo UI" panose="020B0604030504040204" pitchFamily="50" charset="-128"/>
              </a:rPr>
              <a:t>・　</a:t>
            </a:r>
            <a:r>
              <a:rPr kumimoji="1" lang="en-US" altLang="ja-JP" dirty="0">
                <a:latin typeface="Meiryo UI" panose="020B0604030504040204" pitchFamily="50" charset="-128"/>
                <a:ea typeface="Meiryo UI" panose="020B0604030504040204" pitchFamily="50" charset="-128"/>
              </a:rPr>
              <a:t>Enduring</a:t>
            </a:r>
            <a:r>
              <a:rPr kumimoji="1" lang="ja-JP" altLang="en-US" sz="1600" dirty="0">
                <a:latin typeface="Meiryo UI" panose="020B0604030504040204" pitchFamily="50" charset="-128"/>
                <a:ea typeface="Meiryo UI" panose="020B0604030504040204" pitchFamily="50" charset="-128"/>
              </a:rPr>
              <a:t>（永続性）</a:t>
            </a:r>
            <a:r>
              <a:rPr kumimoji="1" lang="ja-JP" altLang="en-US" dirty="0">
                <a:latin typeface="Meiryo UI" panose="020B0604030504040204" pitchFamily="50" charset="-128"/>
                <a:ea typeface="Meiryo UI" panose="020B0604030504040204" pitchFamily="50" charset="-128"/>
              </a:rPr>
              <a:t>：</a:t>
            </a:r>
            <a:r>
              <a:rPr kumimoji="1" lang="en-US" altLang="ja-JP" dirty="0">
                <a:latin typeface="Meiryo UI" panose="020B0604030504040204" pitchFamily="50" charset="-128"/>
                <a:ea typeface="Meiryo UI" panose="020B0604030504040204" pitchFamily="50" charset="-128"/>
              </a:rPr>
              <a:t>	</a:t>
            </a:r>
            <a:r>
              <a:rPr kumimoji="1" lang="ja-JP" altLang="en-US" sz="1600" dirty="0">
                <a:latin typeface="Meiryo UI" panose="020B0604030504040204" pitchFamily="50" charset="-128"/>
                <a:ea typeface="Meiryo UI" panose="020B0604030504040204" pitchFamily="50" charset="-128"/>
              </a:rPr>
              <a:t>保存期間に耐えうること。</a:t>
            </a:r>
          </a:p>
          <a:p>
            <a:r>
              <a:rPr kumimoji="1" lang="en-US" altLang="ja-JP" dirty="0">
                <a:latin typeface="Meiryo UI" panose="020B0604030504040204" pitchFamily="50" charset="-128"/>
                <a:ea typeface="Meiryo UI" panose="020B0604030504040204" pitchFamily="50" charset="-128"/>
              </a:rPr>
              <a:t>	</a:t>
            </a:r>
            <a:r>
              <a:rPr kumimoji="1" lang="ja-JP" altLang="en-US" dirty="0">
                <a:latin typeface="Meiryo UI" panose="020B0604030504040204" pitchFamily="50" charset="-128"/>
                <a:ea typeface="Meiryo UI" panose="020B0604030504040204" pitchFamily="50" charset="-128"/>
              </a:rPr>
              <a:t>・　</a:t>
            </a:r>
            <a:r>
              <a:rPr kumimoji="1" lang="en-US" altLang="ja-JP" dirty="0">
                <a:latin typeface="Meiryo UI" panose="020B0604030504040204" pitchFamily="50" charset="-128"/>
                <a:ea typeface="Meiryo UI" panose="020B0604030504040204" pitchFamily="50" charset="-128"/>
              </a:rPr>
              <a:t>Available</a:t>
            </a:r>
            <a:r>
              <a:rPr kumimoji="1" lang="ja-JP" altLang="en-US" sz="1600" dirty="0">
                <a:latin typeface="Meiryo UI" panose="020B0604030504040204" pitchFamily="50" charset="-128"/>
                <a:ea typeface="Meiryo UI" panose="020B0604030504040204" pitchFamily="50" charset="-128"/>
              </a:rPr>
              <a:t>（可用性）</a:t>
            </a:r>
            <a:r>
              <a:rPr kumimoji="1" lang="ja-JP" altLang="en-US" dirty="0">
                <a:latin typeface="Meiryo UI" panose="020B0604030504040204" pitchFamily="50" charset="-128"/>
                <a:ea typeface="Meiryo UI" panose="020B0604030504040204" pitchFamily="50" charset="-128"/>
              </a:rPr>
              <a:t>：</a:t>
            </a:r>
            <a:r>
              <a:rPr kumimoji="1" lang="en-US" altLang="ja-JP" dirty="0">
                <a:latin typeface="Meiryo UI" panose="020B0604030504040204" pitchFamily="50" charset="-128"/>
                <a:ea typeface="Meiryo UI" panose="020B0604030504040204" pitchFamily="50" charset="-128"/>
              </a:rPr>
              <a:t>	</a:t>
            </a:r>
            <a:r>
              <a:rPr kumimoji="1" lang="ja-JP" altLang="en-US" sz="1600" dirty="0">
                <a:latin typeface="Meiryo UI" panose="020B0604030504040204" pitchFamily="50" charset="-128"/>
                <a:ea typeface="Meiryo UI" panose="020B0604030504040204" pitchFamily="50" charset="-128"/>
              </a:rPr>
              <a:t>必要な時に使用できること。</a:t>
            </a:r>
          </a:p>
        </p:txBody>
      </p:sp>
    </p:spTree>
    <p:extLst>
      <p:ext uri="{BB962C8B-B14F-4D97-AF65-F5344CB8AC3E}">
        <p14:creationId xmlns:p14="http://schemas.microsoft.com/office/powerpoint/2010/main" val="1826595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76F1FC7-205D-D3BF-675A-9724125CA78E}"/>
              </a:ext>
            </a:extLst>
          </p:cNvPr>
          <p:cNvSpPr>
            <a:spLocks noGrp="1"/>
          </p:cNvSpPr>
          <p:nvPr>
            <p:ph type="title"/>
          </p:nvPr>
        </p:nvSpPr>
        <p:spPr/>
        <p:txBody>
          <a:bodyPr/>
          <a:lstStyle/>
          <a:p>
            <a:pPr fontAlgn="ctr"/>
            <a:r>
              <a:rPr kumimoji="1" lang="ja-JP" altLang="en-US" sz="2800" b="0" dirty="0"/>
              <a:t>経営層と</a:t>
            </a:r>
            <a:r>
              <a:rPr kumimoji="1" lang="en-US" altLang="ja-JP" sz="2800" b="0" dirty="0"/>
              <a:t>GLP</a:t>
            </a:r>
            <a:r>
              <a:rPr kumimoji="1" lang="ja-JP" altLang="en-US" sz="2800" b="0" dirty="0"/>
              <a:t>組織の関係</a:t>
            </a:r>
          </a:p>
        </p:txBody>
      </p:sp>
      <p:pic>
        <p:nvPicPr>
          <p:cNvPr id="4" name="図 3">
            <a:extLst>
              <a:ext uri="{FF2B5EF4-FFF2-40B4-BE49-F238E27FC236}">
                <a16:creationId xmlns:a16="http://schemas.microsoft.com/office/drawing/2014/main" id="{EBD13D55-E3B5-28F6-BAF6-B3821C8D0F40}"/>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1236"/>
          <a:stretch/>
        </p:blipFill>
        <p:spPr bwMode="auto">
          <a:xfrm>
            <a:off x="1" y="958850"/>
            <a:ext cx="7519410" cy="5867619"/>
          </a:xfrm>
          <a:prstGeom prst="rect">
            <a:avLst/>
          </a:prstGeom>
          <a:solidFill>
            <a:schemeClr val="accent3">
              <a:lumMod val="20000"/>
              <a:lumOff val="80000"/>
            </a:schemeClr>
          </a:solidFill>
        </p:spPr>
      </p:pic>
      <p:pic>
        <p:nvPicPr>
          <p:cNvPr id="5" name="図 4">
            <a:extLst>
              <a:ext uri="{FF2B5EF4-FFF2-40B4-BE49-F238E27FC236}">
                <a16:creationId xmlns:a16="http://schemas.microsoft.com/office/drawing/2014/main" id="{B9102861-C575-2FA3-E997-B0C4F3D0E1AE}"/>
              </a:ext>
            </a:extLst>
          </p:cNvPr>
          <p:cNvPicPr>
            <a:picLocks noChangeAspect="1"/>
          </p:cNvPicPr>
          <p:nvPr/>
        </p:nvPicPr>
        <p:blipFill>
          <a:blip r:embed="rId3"/>
          <a:stretch>
            <a:fillRect/>
          </a:stretch>
        </p:blipFill>
        <p:spPr>
          <a:xfrm>
            <a:off x="181672" y="1219588"/>
            <a:ext cx="3575221" cy="2309945"/>
          </a:xfrm>
          <a:prstGeom prst="rect">
            <a:avLst/>
          </a:prstGeom>
          <a:solidFill>
            <a:schemeClr val="accent5">
              <a:lumMod val="20000"/>
              <a:lumOff val="80000"/>
            </a:schemeClr>
          </a:solidFill>
        </p:spPr>
      </p:pic>
      <p:pic>
        <p:nvPicPr>
          <p:cNvPr id="6" name="図 5">
            <a:extLst>
              <a:ext uri="{FF2B5EF4-FFF2-40B4-BE49-F238E27FC236}">
                <a16:creationId xmlns:a16="http://schemas.microsoft.com/office/drawing/2014/main" id="{85A8AA40-AB0A-C1E1-3B3C-5DEBA6971CC8}"/>
              </a:ext>
            </a:extLst>
          </p:cNvPr>
          <p:cNvPicPr>
            <a:picLocks noChangeAspect="1"/>
          </p:cNvPicPr>
          <p:nvPr/>
        </p:nvPicPr>
        <p:blipFill>
          <a:blip r:embed="rId4"/>
          <a:stretch>
            <a:fillRect/>
          </a:stretch>
        </p:blipFill>
        <p:spPr>
          <a:xfrm>
            <a:off x="3872440" y="1219588"/>
            <a:ext cx="3531424" cy="2309945"/>
          </a:xfrm>
          <a:prstGeom prst="rect">
            <a:avLst/>
          </a:prstGeom>
          <a:solidFill>
            <a:schemeClr val="accent5">
              <a:lumMod val="20000"/>
              <a:lumOff val="80000"/>
            </a:schemeClr>
          </a:solidFill>
        </p:spPr>
      </p:pic>
      <p:pic>
        <p:nvPicPr>
          <p:cNvPr id="7" name="図 6">
            <a:extLst>
              <a:ext uri="{FF2B5EF4-FFF2-40B4-BE49-F238E27FC236}">
                <a16:creationId xmlns:a16="http://schemas.microsoft.com/office/drawing/2014/main" id="{0F8E1437-F467-EECF-8008-E351F228B1F2}"/>
              </a:ext>
            </a:extLst>
          </p:cNvPr>
          <p:cNvPicPr>
            <a:picLocks noChangeAspect="1"/>
          </p:cNvPicPr>
          <p:nvPr/>
        </p:nvPicPr>
        <p:blipFill>
          <a:blip r:embed="rId5"/>
          <a:stretch>
            <a:fillRect/>
          </a:stretch>
        </p:blipFill>
        <p:spPr>
          <a:xfrm>
            <a:off x="2159000" y="3615276"/>
            <a:ext cx="4114800" cy="3054084"/>
          </a:xfrm>
          <a:prstGeom prst="rect">
            <a:avLst/>
          </a:prstGeom>
          <a:solidFill>
            <a:schemeClr val="accent5">
              <a:lumMod val="20000"/>
              <a:lumOff val="80000"/>
            </a:schemeClr>
          </a:solidFill>
        </p:spPr>
      </p:pic>
      <p:sp>
        <p:nvSpPr>
          <p:cNvPr id="8" name="テキスト ボックス 7">
            <a:extLst>
              <a:ext uri="{FF2B5EF4-FFF2-40B4-BE49-F238E27FC236}">
                <a16:creationId xmlns:a16="http://schemas.microsoft.com/office/drawing/2014/main" id="{EA4E49FE-CCF3-231B-ADF7-9D8C2A7E7025}"/>
              </a:ext>
            </a:extLst>
          </p:cNvPr>
          <p:cNvSpPr txBox="1"/>
          <p:nvPr/>
        </p:nvSpPr>
        <p:spPr>
          <a:xfrm>
            <a:off x="128803" y="1151220"/>
            <a:ext cx="415498" cy="369332"/>
          </a:xfrm>
          <a:prstGeom prst="rect">
            <a:avLst/>
          </a:prstGeom>
          <a:noFill/>
        </p:spPr>
        <p:txBody>
          <a:bodyPr wrap="none" rtlCol="0">
            <a:spAutoFit/>
          </a:bodyPr>
          <a:lstStyle/>
          <a:p>
            <a:r>
              <a:rPr kumimoji="1" lang="ja-JP" altLang="en-US" dirty="0">
                <a:latin typeface="Meiryo UI" panose="020B0604030504040204" pitchFamily="50" charset="-128"/>
                <a:ea typeface="Meiryo UI" panose="020B0604030504040204" pitchFamily="50" charset="-128"/>
              </a:rPr>
              <a:t>①</a:t>
            </a:r>
          </a:p>
        </p:txBody>
      </p:sp>
      <p:sp>
        <p:nvSpPr>
          <p:cNvPr id="9" name="テキスト ボックス 8">
            <a:extLst>
              <a:ext uri="{FF2B5EF4-FFF2-40B4-BE49-F238E27FC236}">
                <a16:creationId xmlns:a16="http://schemas.microsoft.com/office/drawing/2014/main" id="{94EF5AC7-D145-6963-E8A5-AA6E8D2FB127}"/>
              </a:ext>
            </a:extLst>
          </p:cNvPr>
          <p:cNvSpPr txBox="1"/>
          <p:nvPr/>
        </p:nvSpPr>
        <p:spPr>
          <a:xfrm>
            <a:off x="3809762" y="1151220"/>
            <a:ext cx="415498" cy="369332"/>
          </a:xfrm>
          <a:prstGeom prst="rect">
            <a:avLst/>
          </a:prstGeom>
          <a:noFill/>
        </p:spPr>
        <p:txBody>
          <a:bodyPr wrap="none" rtlCol="0">
            <a:spAutoFit/>
          </a:bodyPr>
          <a:lstStyle/>
          <a:p>
            <a:r>
              <a:rPr lang="ja-JP" altLang="en-US" dirty="0">
                <a:latin typeface="Meiryo UI" panose="020B0604030504040204" pitchFamily="50" charset="-128"/>
                <a:ea typeface="Meiryo UI" panose="020B0604030504040204" pitchFamily="50" charset="-128"/>
              </a:rPr>
              <a:t>②</a:t>
            </a:r>
            <a:endParaRPr kumimoji="1" lang="ja-JP" altLang="en-US" dirty="0">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D4C65CD5-6151-C469-7D69-EA101EEADED2}"/>
              </a:ext>
            </a:extLst>
          </p:cNvPr>
          <p:cNvSpPr txBox="1"/>
          <p:nvPr/>
        </p:nvSpPr>
        <p:spPr>
          <a:xfrm>
            <a:off x="2159000" y="3592568"/>
            <a:ext cx="415498" cy="369332"/>
          </a:xfrm>
          <a:prstGeom prst="rect">
            <a:avLst/>
          </a:prstGeom>
          <a:noFill/>
        </p:spPr>
        <p:txBody>
          <a:bodyPr wrap="none" rtlCol="0">
            <a:spAutoFit/>
          </a:bodyPr>
          <a:lstStyle/>
          <a:p>
            <a:r>
              <a:rPr kumimoji="1" lang="ja-JP" altLang="en-US" dirty="0">
                <a:latin typeface="Meiryo UI" panose="020B0604030504040204" pitchFamily="50" charset="-128"/>
                <a:ea typeface="Meiryo UI" panose="020B0604030504040204" pitchFamily="50" charset="-128"/>
              </a:rPr>
              <a:t>③</a:t>
            </a:r>
          </a:p>
        </p:txBody>
      </p:sp>
      <p:sp>
        <p:nvSpPr>
          <p:cNvPr id="14" name="テキスト ボックス 13">
            <a:extLst>
              <a:ext uri="{FF2B5EF4-FFF2-40B4-BE49-F238E27FC236}">
                <a16:creationId xmlns:a16="http://schemas.microsoft.com/office/drawing/2014/main" id="{3AEF5D08-4C85-DA2B-2B8E-D6F4E00168BF}"/>
              </a:ext>
            </a:extLst>
          </p:cNvPr>
          <p:cNvSpPr txBox="1"/>
          <p:nvPr/>
        </p:nvSpPr>
        <p:spPr>
          <a:xfrm>
            <a:off x="7646030" y="1653575"/>
            <a:ext cx="4691674" cy="4370427"/>
          </a:xfrm>
          <a:prstGeom prst="rect">
            <a:avLst/>
          </a:prstGeom>
          <a:noFill/>
        </p:spPr>
        <p:txBody>
          <a:bodyPr wrap="square" rtlCol="0">
            <a:spAutoFit/>
          </a:bodyPr>
          <a:lstStyle/>
          <a:p>
            <a:r>
              <a:rPr kumimoji="1" lang="ja-JP" altLang="en-US" sz="2000" dirty="0">
                <a:latin typeface="Meiryo UI" panose="020B0604030504040204" pitchFamily="50" charset="-128"/>
                <a:ea typeface="Meiryo UI" panose="020B0604030504040204" pitchFamily="50" charset="-128"/>
              </a:rPr>
              <a:t>英国 </a:t>
            </a:r>
            <a:r>
              <a:rPr kumimoji="1" lang="en-US" altLang="ja-JP" sz="2000" dirty="0">
                <a:latin typeface="Meiryo UI" panose="020B0604030504040204" pitchFamily="50" charset="-128"/>
                <a:ea typeface="Meiryo UI" panose="020B0604030504040204" pitchFamily="50" charset="-128"/>
              </a:rPr>
              <a:t>MHRA </a:t>
            </a:r>
            <a:r>
              <a:rPr kumimoji="1" lang="ja-JP" altLang="en-US" sz="2000" dirty="0">
                <a:latin typeface="Meiryo UI" panose="020B0604030504040204" pitchFamily="50" charset="-128"/>
                <a:ea typeface="Meiryo UI" panose="020B0604030504040204" pitchFamily="50" charset="-128"/>
              </a:rPr>
              <a:t>の </a:t>
            </a:r>
            <a:r>
              <a:rPr kumimoji="1" lang="en-US" altLang="ja-JP" sz="2000" dirty="0">
                <a:latin typeface="Meiryo UI" panose="020B0604030504040204" pitchFamily="50" charset="-128"/>
                <a:ea typeface="Meiryo UI" panose="020B0604030504040204" pitchFamily="50" charset="-128"/>
              </a:rPr>
              <a:t>GXP DI</a:t>
            </a:r>
            <a:r>
              <a:rPr kumimoji="1" lang="ja-JP" altLang="en-US" sz="2000" dirty="0">
                <a:latin typeface="Meiryo UI" panose="020B0604030504040204" pitchFamily="50" charset="-128"/>
                <a:ea typeface="Meiryo UI" panose="020B0604030504040204" pitchFamily="50" charset="-128"/>
              </a:rPr>
              <a:t>ガイダンス</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a:t>
            </a:r>
            <a:r>
              <a:rPr kumimoji="1" lang="en-US" altLang="ja-JP" sz="2000" dirty="0">
                <a:latin typeface="Meiryo UI" panose="020B0604030504040204" pitchFamily="50" charset="-128"/>
                <a:ea typeface="Meiryo UI" panose="020B0604030504040204" pitchFamily="50" charset="-128"/>
              </a:rPr>
              <a:t>2018</a:t>
            </a:r>
            <a:r>
              <a:rPr kumimoji="1" lang="ja-JP" altLang="en-US" sz="2000" dirty="0">
                <a:latin typeface="Meiryo UI" panose="020B0604030504040204" pitchFamily="50" charset="-128"/>
                <a:ea typeface="Meiryo UI" panose="020B0604030504040204" pitchFamily="50" charset="-128"/>
              </a:rPr>
              <a:t>年）には，</a:t>
            </a:r>
            <a:endParaRPr kumimoji="1" lang="en-US" altLang="ja-JP" sz="2000" dirty="0">
              <a:latin typeface="Meiryo UI" panose="020B0604030504040204" pitchFamily="50" charset="-128"/>
              <a:ea typeface="Meiryo UI" panose="020B0604030504040204" pitchFamily="50" charset="-128"/>
            </a:endParaRPr>
          </a:p>
          <a:p>
            <a:endParaRPr kumimoji="1" lang="ja-JP" altLang="en-US" sz="800" dirty="0">
              <a:latin typeface="Meiryo UI" panose="020B0604030504040204" pitchFamily="50" charset="-128"/>
              <a:ea typeface="Meiryo UI" panose="020B0604030504040204" pitchFamily="50" charset="-128"/>
            </a:endParaRPr>
          </a:p>
          <a:p>
            <a:pPr marL="180000" indent="-285750">
              <a:buFont typeface="Wingdings" panose="05000000000000000000" pitchFamily="2" charset="2"/>
              <a:buChar char="ü"/>
            </a:pPr>
            <a:r>
              <a:rPr kumimoji="1" lang="ja-JP" altLang="en-US" sz="2000" dirty="0">
                <a:latin typeface="Meiryo UI" panose="020B0604030504040204" pitchFamily="50" charset="-128"/>
                <a:ea typeface="Meiryo UI" panose="020B0604030504040204" pitchFamily="50" charset="-128"/>
              </a:rPr>
              <a:t>経営層による</a:t>
            </a:r>
            <a:endParaRPr lang="en-US" altLang="ja-JP" sz="2000" dirty="0">
              <a:latin typeface="Meiryo UI" panose="020B0604030504040204" pitchFamily="50" charset="-128"/>
              <a:ea typeface="Meiryo UI" panose="020B0604030504040204" pitchFamily="50" charset="-128"/>
            </a:endParaRPr>
          </a:p>
          <a:p>
            <a:r>
              <a:rPr kumimoji="1" lang="en-US" altLang="ja-JP" sz="2000" dirty="0">
                <a:latin typeface="Meiryo UI" panose="020B0604030504040204" pitchFamily="50" charset="-128"/>
                <a:ea typeface="Meiryo UI" panose="020B0604030504040204" pitchFamily="50" charset="-128"/>
              </a:rPr>
              <a:t>      </a:t>
            </a:r>
            <a:r>
              <a:rPr kumimoji="1" lang="ja-JP" altLang="en-US" sz="2000" dirty="0">
                <a:latin typeface="Meiryo UI" panose="020B0604030504040204" pitchFamily="50" charset="-128"/>
                <a:ea typeface="Meiryo UI" panose="020B0604030504040204" pitchFamily="50" charset="-128"/>
              </a:rPr>
              <a:t>データガバナンスポリシーの承認 </a:t>
            </a:r>
            <a:r>
              <a:rPr kumimoji="1" lang="en-US" altLang="ja-JP" sz="2000" dirty="0">
                <a:latin typeface="Meiryo UI" panose="020B0604030504040204" pitchFamily="50" charset="-128"/>
                <a:ea typeface="Meiryo UI" panose="020B0604030504040204" pitchFamily="50" charset="-128"/>
              </a:rPr>
              <a:t>(3.3)</a:t>
            </a:r>
            <a:endParaRPr lang="en-US" altLang="ja-JP"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　　　</a:t>
            </a:r>
            <a:r>
              <a:rPr lang="en-US" altLang="ja-JP" sz="2000" dirty="0">
                <a:latin typeface="Meiryo UI" panose="020B0604030504040204" pitchFamily="50" charset="-128"/>
                <a:ea typeface="Meiryo UI" panose="020B0604030504040204" pitchFamily="50" charset="-128"/>
              </a:rPr>
              <a:t>DI</a:t>
            </a:r>
            <a:r>
              <a:rPr kumimoji="1" lang="ja-JP" altLang="en-US" sz="2000" dirty="0">
                <a:latin typeface="Meiryo UI" panose="020B0604030504040204" pitchFamily="50" charset="-128"/>
                <a:ea typeface="Meiryo UI" panose="020B0604030504040204" pitchFamily="50" charset="-128"/>
              </a:rPr>
              <a:t>リスク評価のレビュー</a:t>
            </a:r>
            <a:r>
              <a:rPr lang="ja-JP" altLang="en-US" sz="2000" dirty="0">
                <a:latin typeface="Meiryo UI" panose="020B0604030504040204" pitchFamily="50" charset="-128"/>
                <a:ea typeface="Meiryo UI" panose="020B0604030504040204" pitchFamily="50" charset="-128"/>
              </a:rPr>
              <a:t> </a:t>
            </a:r>
            <a:r>
              <a:rPr kumimoji="1" lang="en-US" altLang="ja-JP" sz="2000" dirty="0">
                <a:latin typeface="Meiryo UI" panose="020B0604030504040204" pitchFamily="50" charset="-128"/>
                <a:ea typeface="Meiryo UI" panose="020B0604030504040204" pitchFamily="50" charset="-128"/>
              </a:rPr>
              <a:t>(4.6)</a:t>
            </a:r>
          </a:p>
          <a:p>
            <a:endParaRPr kumimoji="1" lang="ja-JP" altLang="en-US" sz="800" dirty="0">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ü"/>
            </a:pPr>
            <a:r>
              <a:rPr kumimoji="1" lang="ja-JP" altLang="en-US" sz="2000" dirty="0">
                <a:solidFill>
                  <a:srgbClr val="FF0000"/>
                </a:solidFill>
                <a:latin typeface="Meiryo UI" panose="020B0604030504040204" pitchFamily="50" charset="-128"/>
                <a:ea typeface="Meiryo UI" panose="020B0604030504040204" pitchFamily="50" charset="-128"/>
              </a:rPr>
              <a:t>経営層</a:t>
            </a:r>
            <a:r>
              <a:rPr lang="ja-JP" altLang="en-US" sz="2000" dirty="0">
                <a:solidFill>
                  <a:srgbClr val="FF0000"/>
                </a:solidFill>
                <a:latin typeface="Meiryo UI" panose="020B0604030504040204" pitchFamily="50" charset="-128"/>
                <a:ea typeface="Meiryo UI" panose="020B0604030504040204" pitchFamily="50" charset="-128"/>
              </a:rPr>
              <a:t>を含めた</a:t>
            </a:r>
            <a:r>
              <a:rPr kumimoji="1" lang="en-US" altLang="ja-JP" sz="2000" dirty="0">
                <a:solidFill>
                  <a:srgbClr val="FF0000"/>
                </a:solidFill>
                <a:latin typeface="Meiryo UI" panose="020B0604030504040204" pitchFamily="50" charset="-128"/>
                <a:ea typeface="Meiryo UI" panose="020B0604030504040204" pitchFamily="50" charset="-128"/>
              </a:rPr>
              <a:t>DI</a:t>
            </a:r>
            <a:r>
              <a:rPr kumimoji="1" lang="ja-JP" altLang="en-US" sz="2000" dirty="0">
                <a:solidFill>
                  <a:srgbClr val="FF0000"/>
                </a:solidFill>
                <a:latin typeface="Meiryo UI" panose="020B0604030504040204" pitchFamily="50" charset="-128"/>
                <a:ea typeface="Meiryo UI" panose="020B0604030504040204" pitchFamily="50" charset="-128"/>
              </a:rPr>
              <a:t>教育 </a:t>
            </a:r>
            <a:r>
              <a:rPr kumimoji="1" lang="en-US" altLang="ja-JP" sz="2000" dirty="0">
                <a:solidFill>
                  <a:srgbClr val="FF0000"/>
                </a:solidFill>
                <a:latin typeface="Meiryo UI" panose="020B0604030504040204" pitchFamily="50" charset="-128"/>
                <a:ea typeface="Meiryo UI" panose="020B0604030504040204" pitchFamily="50" charset="-128"/>
              </a:rPr>
              <a:t>(5.1)</a:t>
            </a:r>
            <a:endParaRPr kumimoji="1" lang="ja-JP" altLang="en-US" sz="2000" dirty="0">
              <a:solidFill>
                <a:srgbClr val="FF0000"/>
              </a:solidFill>
              <a:latin typeface="Meiryo UI" panose="020B0604030504040204" pitchFamily="50" charset="-128"/>
              <a:ea typeface="Meiryo UI" panose="020B0604030504040204" pitchFamily="50" charset="-128"/>
            </a:endParaRPr>
          </a:p>
          <a:p>
            <a:endParaRPr kumimoji="1" lang="en-US" altLang="ja-JP" sz="8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等が挙げられている。</a:t>
            </a:r>
            <a:endParaRPr kumimoji="1" lang="en-US" altLang="ja-JP" sz="2000" dirty="0">
              <a:latin typeface="Meiryo UI" panose="020B0604030504040204" pitchFamily="50" charset="-128"/>
              <a:ea typeface="Meiryo UI" panose="020B0604030504040204" pitchFamily="50" charset="-128"/>
            </a:endParaRPr>
          </a:p>
          <a:p>
            <a:endParaRPr lang="en-US" altLang="ja-JP" sz="800" dirty="0">
              <a:latin typeface="Meiryo UI" panose="020B0604030504040204" pitchFamily="50" charset="-128"/>
              <a:ea typeface="Meiryo UI" panose="020B0604030504040204" pitchFamily="50" charset="-128"/>
            </a:endParaRPr>
          </a:p>
          <a:p>
            <a:r>
              <a:rPr lang="en-US" altLang="ja-JP" sz="1200" dirty="0">
                <a:latin typeface="Meiryo UI" panose="020B0604030504040204" pitchFamily="50" charset="-128"/>
                <a:ea typeface="Meiryo UI" panose="020B0604030504040204" pitchFamily="50" charset="-128"/>
              </a:rPr>
              <a:t>MHRA </a:t>
            </a:r>
            <a:r>
              <a:rPr lang="en-US" altLang="ja-JP" sz="1200" dirty="0" err="1">
                <a:latin typeface="Meiryo UI" panose="020B0604030504040204" pitchFamily="50" charset="-128"/>
                <a:ea typeface="Meiryo UI" panose="020B0604030504040204" pitchFamily="50" charset="-128"/>
              </a:rPr>
              <a:t>ʻGXPʼ</a:t>
            </a:r>
            <a:r>
              <a:rPr lang="en-US" altLang="ja-JP" sz="1200" dirty="0">
                <a:latin typeface="Meiryo UI" panose="020B0604030504040204" pitchFamily="50" charset="-128"/>
                <a:ea typeface="Meiryo UI" panose="020B0604030504040204" pitchFamily="50" charset="-128"/>
              </a:rPr>
              <a:t> Data Integrity Guidance and</a:t>
            </a:r>
            <a:r>
              <a:rPr lang="ja-JP" altLang="en-US" sz="1200" dirty="0">
                <a:latin typeface="Meiryo UI" panose="020B0604030504040204" pitchFamily="50" charset="-128"/>
                <a:ea typeface="Meiryo UI" panose="020B0604030504040204" pitchFamily="50" charset="-128"/>
              </a:rPr>
              <a:t> </a:t>
            </a:r>
            <a:r>
              <a:rPr lang="en-US" altLang="ja-JP" sz="1200" dirty="0">
                <a:latin typeface="Meiryo UI" panose="020B0604030504040204" pitchFamily="50" charset="-128"/>
                <a:ea typeface="Meiryo UI" panose="020B0604030504040204" pitchFamily="50" charset="-128"/>
              </a:rPr>
              <a:t>Definitions 6.5 Data Governance</a:t>
            </a:r>
            <a:endParaRPr lang="ja-JP" altLang="en-US" sz="1200" dirty="0">
              <a:latin typeface="Meiryo UI" panose="020B0604030504040204" pitchFamily="50" charset="-128"/>
              <a:ea typeface="Meiryo UI" panose="020B0604030504040204" pitchFamily="50" charset="-128"/>
            </a:endParaRPr>
          </a:p>
          <a:p>
            <a:endParaRPr kumimoji="1"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endParaRPr kumimoji="1" lang="en-US" altLang="ja-JP" sz="14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一方，国内</a:t>
            </a:r>
            <a:r>
              <a:rPr kumimoji="1" lang="en-US" altLang="ja-JP" sz="2000" dirty="0">
                <a:latin typeface="Meiryo UI" panose="020B0604030504040204" pitchFamily="50" charset="-128"/>
                <a:ea typeface="Meiryo UI" panose="020B0604030504040204" pitchFamily="50" charset="-128"/>
              </a:rPr>
              <a:t>GLP</a:t>
            </a:r>
            <a:r>
              <a:rPr kumimoji="1" lang="ja-JP" altLang="en-US" sz="2000" dirty="0">
                <a:latin typeface="Meiryo UI" panose="020B0604030504040204" pitchFamily="50" charset="-128"/>
                <a:ea typeface="Meiryo UI" panose="020B0604030504040204" pitchFamily="50" charset="-128"/>
              </a:rPr>
              <a:t>施設では，図①</a:t>
            </a:r>
            <a:r>
              <a:rPr kumimoji="1" lang="en-US" altLang="ja-JP" sz="2000" dirty="0">
                <a:latin typeface="Meiryo UI" panose="020B0604030504040204" pitchFamily="50" charset="-128"/>
                <a:ea typeface="Meiryo UI" panose="020B0604030504040204" pitchFamily="50" charset="-128"/>
              </a:rPr>
              <a:t>~</a:t>
            </a:r>
            <a:r>
              <a:rPr kumimoji="1" lang="ja-JP" altLang="en-US" sz="2000" dirty="0">
                <a:latin typeface="Meiryo UI" panose="020B0604030504040204" pitchFamily="50" charset="-128"/>
                <a:ea typeface="Meiryo UI" panose="020B0604030504040204" pitchFamily="50" charset="-128"/>
              </a:rPr>
              <a:t>③に</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示したような経営層との関係が想定される。</a:t>
            </a:r>
            <a:endParaRPr kumimoji="1" lang="en-US" altLang="ja-JP" sz="20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422223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A0CA5C-92DF-0603-17A7-A2D91EFB8D56}"/>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851E0231-469A-116C-46EC-A64DE3D96F8A}"/>
              </a:ext>
            </a:extLst>
          </p:cNvPr>
          <p:cNvSpPr>
            <a:spLocks noGrp="1"/>
          </p:cNvSpPr>
          <p:nvPr>
            <p:ph type="title"/>
          </p:nvPr>
        </p:nvSpPr>
        <p:spPr/>
        <p:txBody>
          <a:bodyPr/>
          <a:lstStyle/>
          <a:p>
            <a:pPr fontAlgn="ctr"/>
            <a:r>
              <a:rPr kumimoji="1" lang="ja-JP" altLang="en-US" sz="2800" b="0" dirty="0"/>
              <a:t>経営層と</a:t>
            </a:r>
            <a:r>
              <a:rPr kumimoji="1" lang="en-US" altLang="ja-JP" sz="2800" b="0" dirty="0"/>
              <a:t>GLP</a:t>
            </a:r>
            <a:r>
              <a:rPr kumimoji="1" lang="ja-JP" altLang="en-US" sz="2800" b="0" dirty="0"/>
              <a:t>組織の関係①</a:t>
            </a:r>
          </a:p>
        </p:txBody>
      </p:sp>
      <p:pic>
        <p:nvPicPr>
          <p:cNvPr id="5" name="図 4">
            <a:extLst>
              <a:ext uri="{FF2B5EF4-FFF2-40B4-BE49-F238E27FC236}">
                <a16:creationId xmlns:a16="http://schemas.microsoft.com/office/drawing/2014/main" id="{9C9C258C-EB2D-BAA7-BB94-9E6AB3929398}"/>
              </a:ext>
            </a:extLst>
          </p:cNvPr>
          <p:cNvPicPr>
            <a:picLocks noChangeAspect="1"/>
          </p:cNvPicPr>
          <p:nvPr/>
        </p:nvPicPr>
        <p:blipFill>
          <a:blip r:embed="rId3"/>
          <a:stretch>
            <a:fillRect/>
          </a:stretch>
        </p:blipFill>
        <p:spPr>
          <a:xfrm>
            <a:off x="188000" y="1520552"/>
            <a:ext cx="7137786" cy="4611713"/>
          </a:xfrm>
          <a:prstGeom prst="rect">
            <a:avLst/>
          </a:prstGeom>
          <a:solidFill>
            <a:schemeClr val="accent5">
              <a:lumMod val="20000"/>
              <a:lumOff val="80000"/>
            </a:schemeClr>
          </a:solidFill>
        </p:spPr>
      </p:pic>
      <p:sp>
        <p:nvSpPr>
          <p:cNvPr id="8" name="テキスト ボックス 7">
            <a:extLst>
              <a:ext uri="{FF2B5EF4-FFF2-40B4-BE49-F238E27FC236}">
                <a16:creationId xmlns:a16="http://schemas.microsoft.com/office/drawing/2014/main" id="{64ED821C-7C79-83CB-8D4A-9D34BB8751F0}"/>
              </a:ext>
            </a:extLst>
          </p:cNvPr>
          <p:cNvSpPr txBox="1"/>
          <p:nvPr/>
        </p:nvSpPr>
        <p:spPr>
          <a:xfrm>
            <a:off x="188000" y="1520552"/>
            <a:ext cx="543739" cy="523220"/>
          </a:xfrm>
          <a:prstGeom prst="rect">
            <a:avLst/>
          </a:prstGeom>
          <a:noFill/>
        </p:spPr>
        <p:txBody>
          <a:bodyPr wrap="none" rtlCol="0">
            <a:spAutoFit/>
          </a:bodyPr>
          <a:lstStyle/>
          <a:p>
            <a:r>
              <a:rPr kumimoji="1" lang="ja-JP" altLang="en-US" sz="2800" dirty="0">
                <a:latin typeface="Meiryo UI" panose="020B0604030504040204" pitchFamily="50" charset="-128"/>
                <a:ea typeface="Meiryo UI" panose="020B0604030504040204" pitchFamily="50" charset="-128"/>
              </a:rPr>
              <a:t>①</a:t>
            </a:r>
          </a:p>
        </p:txBody>
      </p:sp>
      <p:sp>
        <p:nvSpPr>
          <p:cNvPr id="14" name="テキスト ボックス 13">
            <a:extLst>
              <a:ext uri="{FF2B5EF4-FFF2-40B4-BE49-F238E27FC236}">
                <a16:creationId xmlns:a16="http://schemas.microsoft.com/office/drawing/2014/main" id="{FD344022-2988-95D0-B16E-680817AE9FE5}"/>
              </a:ext>
            </a:extLst>
          </p:cNvPr>
          <p:cNvSpPr txBox="1"/>
          <p:nvPr/>
        </p:nvSpPr>
        <p:spPr>
          <a:xfrm>
            <a:off x="7452538" y="2033922"/>
            <a:ext cx="4739462" cy="3785652"/>
          </a:xfrm>
          <a:prstGeom prst="rect">
            <a:avLst/>
          </a:prstGeom>
          <a:noFill/>
        </p:spPr>
        <p:txBody>
          <a:bodyPr wrap="square" rtlCol="0">
            <a:spAutoFit/>
          </a:bodyPr>
          <a:lstStyle/>
          <a:p>
            <a:r>
              <a:rPr kumimoji="1" lang="ja-JP" altLang="en-US" sz="2400" dirty="0">
                <a:latin typeface="Meiryo UI" panose="020B0604030504040204" pitchFamily="50" charset="-128"/>
                <a:ea typeface="Meiryo UI" panose="020B0604030504040204" pitchFamily="50" charset="-128"/>
              </a:rPr>
              <a:t>①の組織：</a:t>
            </a:r>
            <a:endParaRPr kumimoji="1" lang="en-US" altLang="ja-JP" sz="2400" dirty="0">
              <a:latin typeface="Meiryo UI" panose="020B0604030504040204" pitchFamily="50" charset="-128"/>
              <a:ea typeface="Meiryo UI" panose="020B0604030504040204" pitchFamily="50" charset="-128"/>
            </a:endParaRPr>
          </a:p>
          <a:p>
            <a:endParaRPr kumimoji="1" lang="en-US" altLang="ja-JP" sz="800" dirty="0">
              <a:latin typeface="Meiryo UI" panose="020B0604030504040204" pitchFamily="50" charset="-128"/>
              <a:ea typeface="Meiryo UI" panose="020B0604030504040204" pitchFamily="50" charset="-128"/>
            </a:endParaRPr>
          </a:p>
          <a:p>
            <a:r>
              <a:rPr kumimoji="1" lang="ja-JP" altLang="en-US" sz="2400" dirty="0">
                <a:latin typeface="Meiryo UI" panose="020B0604030504040204" pitchFamily="50" charset="-128"/>
                <a:ea typeface="Meiryo UI" panose="020B0604030504040204" pitchFamily="50" charset="-128"/>
              </a:rPr>
              <a:t>運営管理者が </a:t>
            </a:r>
            <a:endParaRPr kumimoji="1" lang="en-US" altLang="ja-JP" sz="2400" dirty="0">
              <a:latin typeface="Meiryo UI" panose="020B0604030504040204" pitchFamily="50" charset="-128"/>
              <a:ea typeface="Meiryo UI" panose="020B0604030504040204" pitchFamily="50" charset="-128"/>
            </a:endParaRPr>
          </a:p>
          <a:p>
            <a:endParaRPr kumimoji="1" lang="en-US" altLang="ja-JP" sz="800" dirty="0">
              <a:latin typeface="Meiryo UI" panose="020B0604030504040204" pitchFamily="50" charset="-128"/>
              <a:ea typeface="Meiryo UI" panose="020B0604030504040204" pitchFamily="50" charset="-128"/>
            </a:endParaRPr>
          </a:p>
          <a:p>
            <a:r>
              <a:rPr kumimoji="1" lang="ja-JP" altLang="en-US" sz="2400" dirty="0">
                <a:latin typeface="Meiryo UI" panose="020B0604030504040204" pitchFamily="50" charset="-128"/>
                <a:ea typeface="Meiryo UI" panose="020B0604030504040204" pitchFamily="50" charset="-128"/>
              </a:rPr>
              <a:t>“データガバナンスに必要な</a:t>
            </a:r>
            <a:endParaRPr kumimoji="1" lang="en-US" altLang="ja-JP" sz="2400" dirty="0">
              <a:latin typeface="Meiryo UI" panose="020B0604030504040204" pitchFamily="50" charset="-128"/>
              <a:ea typeface="Meiryo UI" panose="020B0604030504040204" pitchFamily="50" charset="-128"/>
            </a:endParaRPr>
          </a:p>
          <a:p>
            <a:r>
              <a:rPr kumimoji="1" lang="ja-JP" altLang="en-US" sz="2400" dirty="0">
                <a:highlight>
                  <a:srgbClr val="FFFF00"/>
                </a:highlight>
                <a:latin typeface="Meiryo UI" panose="020B0604030504040204" pitchFamily="50" charset="-128"/>
                <a:ea typeface="Meiryo UI" panose="020B0604030504040204" pitchFamily="50" charset="-128"/>
              </a:rPr>
              <a:t>リソースをマネジメントする権限</a:t>
            </a:r>
            <a:r>
              <a:rPr kumimoji="1" lang="ja-JP" altLang="en-US" sz="2400" dirty="0">
                <a:latin typeface="Meiryo UI" panose="020B0604030504040204" pitchFamily="50" charset="-128"/>
                <a:ea typeface="Meiryo UI" panose="020B0604030504040204" pitchFamily="50" charset="-128"/>
              </a:rPr>
              <a:t>を</a:t>
            </a:r>
            <a:endParaRPr kumimoji="1" lang="en-US" altLang="ja-JP" sz="2400" dirty="0">
              <a:latin typeface="Meiryo UI" panose="020B0604030504040204" pitchFamily="50" charset="-128"/>
              <a:ea typeface="Meiryo UI" panose="020B0604030504040204" pitchFamily="50" charset="-128"/>
            </a:endParaRPr>
          </a:p>
          <a:p>
            <a:r>
              <a:rPr kumimoji="1" lang="ja-JP" altLang="en-US" sz="2400" dirty="0">
                <a:latin typeface="Meiryo UI" panose="020B0604030504040204" pitchFamily="50" charset="-128"/>
                <a:ea typeface="Meiryo UI" panose="020B0604030504040204" pitchFamily="50" charset="-128"/>
              </a:rPr>
              <a:t>有する上級経営層“ </a:t>
            </a:r>
            <a:endParaRPr kumimoji="1" lang="en-US" altLang="ja-JP" sz="2400" dirty="0">
              <a:latin typeface="Meiryo UI" panose="020B0604030504040204" pitchFamily="50" charset="-128"/>
              <a:ea typeface="Meiryo UI" panose="020B0604030504040204" pitchFamily="50" charset="-128"/>
            </a:endParaRPr>
          </a:p>
          <a:p>
            <a:endParaRPr kumimoji="1" lang="en-US" altLang="ja-JP" sz="800" dirty="0">
              <a:latin typeface="Meiryo UI" panose="020B0604030504040204" pitchFamily="50" charset="-128"/>
              <a:ea typeface="Meiryo UI" panose="020B0604030504040204" pitchFamily="50" charset="-128"/>
            </a:endParaRPr>
          </a:p>
          <a:p>
            <a:r>
              <a:rPr kumimoji="1" lang="ja-JP" altLang="en-US" sz="2400" dirty="0">
                <a:latin typeface="Meiryo UI" panose="020B0604030504040204" pitchFamily="50" charset="-128"/>
                <a:ea typeface="Meiryo UI" panose="020B0604030504040204" pitchFamily="50" charset="-128"/>
              </a:rPr>
              <a:t>に所属。</a:t>
            </a:r>
            <a:endParaRPr kumimoji="1" lang="en-US" altLang="ja-JP" sz="2400" dirty="0">
              <a:latin typeface="Meiryo UI" panose="020B0604030504040204" pitchFamily="50" charset="-128"/>
              <a:ea typeface="Meiryo UI" panose="020B0604030504040204" pitchFamily="50" charset="-128"/>
            </a:endParaRPr>
          </a:p>
          <a:p>
            <a:endParaRPr kumimoji="1" lang="en-US" altLang="ja-JP" sz="2400" dirty="0">
              <a:latin typeface="Meiryo UI" panose="020B0604030504040204" pitchFamily="50" charset="-128"/>
              <a:ea typeface="Meiryo UI" panose="020B0604030504040204" pitchFamily="50" charset="-128"/>
            </a:endParaRPr>
          </a:p>
          <a:p>
            <a:endParaRPr kumimoji="1" lang="en-US" altLang="ja-JP" sz="2400" dirty="0">
              <a:latin typeface="Meiryo UI" panose="020B0604030504040204" pitchFamily="50" charset="-128"/>
              <a:ea typeface="Meiryo UI" panose="020B0604030504040204" pitchFamily="50" charset="-128"/>
            </a:endParaRPr>
          </a:p>
          <a:p>
            <a:r>
              <a:rPr kumimoji="1" lang="en-US" altLang="ja-JP" sz="2400" dirty="0">
                <a:latin typeface="Meiryo UI" panose="020B0604030504040204" pitchFamily="50" charset="-128"/>
                <a:ea typeface="Meiryo UI" panose="020B0604030504040204" pitchFamily="50" charset="-128"/>
              </a:rPr>
              <a:t>GLP</a:t>
            </a:r>
            <a:r>
              <a:rPr kumimoji="1" lang="ja-JP" altLang="en-US" sz="2400" dirty="0">
                <a:latin typeface="Meiryo UI" panose="020B0604030504040204" pitchFamily="50" charset="-128"/>
                <a:ea typeface="Meiryo UI" panose="020B0604030504040204" pitchFamily="50" charset="-128"/>
              </a:rPr>
              <a:t>組織内で完結可能。</a:t>
            </a:r>
            <a:endParaRPr kumimoji="1" lang="en-US" altLang="ja-JP" sz="2400" dirty="0">
              <a:latin typeface="Meiryo UI" panose="020B0604030504040204" pitchFamily="50" charset="-128"/>
              <a:ea typeface="Meiryo UI" panose="020B0604030504040204" pitchFamily="50" charset="-128"/>
            </a:endParaRPr>
          </a:p>
        </p:txBody>
      </p:sp>
      <p:sp>
        <p:nvSpPr>
          <p:cNvPr id="4" name="矢印: 下 3">
            <a:extLst>
              <a:ext uri="{FF2B5EF4-FFF2-40B4-BE49-F238E27FC236}">
                <a16:creationId xmlns:a16="http://schemas.microsoft.com/office/drawing/2014/main" id="{89DE5C7B-AF51-7D1F-0653-CDDA10EAEEAC}"/>
              </a:ext>
            </a:extLst>
          </p:cNvPr>
          <p:cNvSpPr/>
          <p:nvPr/>
        </p:nvSpPr>
        <p:spPr>
          <a:xfrm>
            <a:off x="7878733" y="4757857"/>
            <a:ext cx="1023077" cy="552255"/>
          </a:xfrm>
          <a:prstGeom prst="downArrow">
            <a:avLst/>
          </a:prstGeom>
          <a:solidFill>
            <a:srgbClr val="0070C0"/>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3455849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B5B632-12A9-2FE4-A6A3-16D23172BA97}"/>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B9B089AE-1C5F-CC2B-F8E7-33017B74437F}"/>
              </a:ext>
            </a:extLst>
          </p:cNvPr>
          <p:cNvSpPr>
            <a:spLocks noGrp="1"/>
          </p:cNvSpPr>
          <p:nvPr>
            <p:ph type="title"/>
          </p:nvPr>
        </p:nvSpPr>
        <p:spPr/>
        <p:txBody>
          <a:bodyPr/>
          <a:lstStyle/>
          <a:p>
            <a:pPr fontAlgn="ctr"/>
            <a:r>
              <a:rPr kumimoji="1" lang="ja-JP" altLang="en-US" sz="2800" b="0" dirty="0"/>
              <a:t>経営層と</a:t>
            </a:r>
            <a:r>
              <a:rPr kumimoji="1" lang="en-US" altLang="ja-JP" sz="2800" b="0" dirty="0"/>
              <a:t>GLP</a:t>
            </a:r>
            <a:r>
              <a:rPr kumimoji="1" lang="ja-JP" altLang="en-US" sz="2800" b="0" dirty="0"/>
              <a:t>組織の関係②</a:t>
            </a:r>
          </a:p>
        </p:txBody>
      </p:sp>
      <p:pic>
        <p:nvPicPr>
          <p:cNvPr id="6" name="図 5">
            <a:extLst>
              <a:ext uri="{FF2B5EF4-FFF2-40B4-BE49-F238E27FC236}">
                <a16:creationId xmlns:a16="http://schemas.microsoft.com/office/drawing/2014/main" id="{5320D1BE-7868-5DC3-0E2C-3CD71F8E2CF6}"/>
              </a:ext>
            </a:extLst>
          </p:cNvPr>
          <p:cNvPicPr>
            <a:picLocks noChangeAspect="1"/>
          </p:cNvPicPr>
          <p:nvPr/>
        </p:nvPicPr>
        <p:blipFill>
          <a:blip r:embed="rId2"/>
          <a:stretch>
            <a:fillRect/>
          </a:stretch>
        </p:blipFill>
        <p:spPr>
          <a:xfrm>
            <a:off x="187087" y="1523610"/>
            <a:ext cx="7154074" cy="4679562"/>
          </a:xfrm>
          <a:prstGeom prst="rect">
            <a:avLst/>
          </a:prstGeom>
          <a:solidFill>
            <a:schemeClr val="accent5">
              <a:lumMod val="20000"/>
              <a:lumOff val="80000"/>
            </a:schemeClr>
          </a:solidFill>
        </p:spPr>
      </p:pic>
      <p:sp>
        <p:nvSpPr>
          <p:cNvPr id="9" name="テキスト ボックス 8">
            <a:extLst>
              <a:ext uri="{FF2B5EF4-FFF2-40B4-BE49-F238E27FC236}">
                <a16:creationId xmlns:a16="http://schemas.microsoft.com/office/drawing/2014/main" id="{056B9D26-E77B-5695-65F1-D1BCD9436C58}"/>
              </a:ext>
            </a:extLst>
          </p:cNvPr>
          <p:cNvSpPr txBox="1"/>
          <p:nvPr/>
        </p:nvSpPr>
        <p:spPr>
          <a:xfrm>
            <a:off x="187087" y="1523610"/>
            <a:ext cx="543739" cy="523220"/>
          </a:xfrm>
          <a:prstGeom prst="rect">
            <a:avLst/>
          </a:prstGeom>
          <a:noFill/>
        </p:spPr>
        <p:txBody>
          <a:bodyPr wrap="none" rtlCol="0">
            <a:spAutoFit/>
          </a:bodyPr>
          <a:lstStyle/>
          <a:p>
            <a:r>
              <a:rPr lang="ja-JP" altLang="en-US" sz="2800" dirty="0">
                <a:latin typeface="Meiryo UI" panose="020B0604030504040204" pitchFamily="50" charset="-128"/>
                <a:ea typeface="Meiryo UI" panose="020B0604030504040204" pitchFamily="50" charset="-128"/>
              </a:rPr>
              <a:t>②</a:t>
            </a:r>
            <a:endParaRPr kumimoji="1" lang="ja-JP" altLang="en-US" sz="2800" dirty="0">
              <a:latin typeface="Meiryo UI" panose="020B0604030504040204" pitchFamily="50" charset="-128"/>
              <a:ea typeface="Meiryo UI" panose="020B0604030504040204" pitchFamily="50" charset="-128"/>
            </a:endParaRPr>
          </a:p>
        </p:txBody>
      </p:sp>
      <p:sp>
        <p:nvSpPr>
          <p:cNvPr id="3" name="テキスト ボックス 2">
            <a:extLst>
              <a:ext uri="{FF2B5EF4-FFF2-40B4-BE49-F238E27FC236}">
                <a16:creationId xmlns:a16="http://schemas.microsoft.com/office/drawing/2014/main" id="{6168325A-79A6-2BAF-34B8-19222060CA13}"/>
              </a:ext>
            </a:extLst>
          </p:cNvPr>
          <p:cNvSpPr txBox="1"/>
          <p:nvPr/>
        </p:nvSpPr>
        <p:spPr>
          <a:xfrm>
            <a:off x="7452538" y="2033922"/>
            <a:ext cx="4739462" cy="3785652"/>
          </a:xfrm>
          <a:prstGeom prst="rect">
            <a:avLst/>
          </a:prstGeom>
          <a:noFill/>
        </p:spPr>
        <p:txBody>
          <a:bodyPr wrap="square" rtlCol="0">
            <a:spAutoFit/>
          </a:bodyPr>
          <a:lstStyle/>
          <a:p>
            <a:r>
              <a:rPr kumimoji="1" lang="ja-JP" altLang="en-US" sz="2400" dirty="0">
                <a:latin typeface="Meiryo UI" panose="020B0604030504040204" pitchFamily="50" charset="-128"/>
                <a:ea typeface="Meiryo UI" panose="020B0604030504040204" pitchFamily="50" charset="-128"/>
              </a:rPr>
              <a:t>②の組織：</a:t>
            </a:r>
            <a:endParaRPr kumimoji="1" lang="en-US" altLang="ja-JP" sz="2400" dirty="0">
              <a:latin typeface="Meiryo UI" panose="020B0604030504040204" pitchFamily="50" charset="-128"/>
              <a:ea typeface="Meiryo UI" panose="020B0604030504040204" pitchFamily="50" charset="-128"/>
            </a:endParaRPr>
          </a:p>
          <a:p>
            <a:endParaRPr kumimoji="1" lang="en-US" altLang="ja-JP" sz="800" dirty="0">
              <a:latin typeface="Meiryo UI" panose="020B0604030504040204" pitchFamily="50" charset="-128"/>
              <a:ea typeface="Meiryo UI" panose="020B0604030504040204" pitchFamily="50" charset="-128"/>
            </a:endParaRPr>
          </a:p>
          <a:p>
            <a:r>
              <a:rPr kumimoji="1" lang="ja-JP" altLang="en-US" sz="2400" dirty="0">
                <a:latin typeface="Meiryo UI" panose="020B0604030504040204" pitchFamily="50" charset="-128"/>
                <a:ea typeface="Meiryo UI" panose="020B0604030504040204" pitchFamily="50" charset="-128"/>
              </a:rPr>
              <a:t>運営管理者が </a:t>
            </a:r>
            <a:endParaRPr kumimoji="1" lang="en-US" altLang="ja-JP" sz="2400" dirty="0">
              <a:latin typeface="Meiryo UI" panose="020B0604030504040204" pitchFamily="50" charset="-128"/>
              <a:ea typeface="Meiryo UI" panose="020B0604030504040204" pitchFamily="50" charset="-128"/>
            </a:endParaRPr>
          </a:p>
          <a:p>
            <a:endParaRPr kumimoji="1" lang="en-US" altLang="ja-JP" sz="800" dirty="0">
              <a:latin typeface="Meiryo UI" panose="020B0604030504040204" pitchFamily="50" charset="-128"/>
              <a:ea typeface="Meiryo UI" panose="020B0604030504040204" pitchFamily="50" charset="-128"/>
            </a:endParaRPr>
          </a:p>
          <a:p>
            <a:r>
              <a:rPr kumimoji="1" lang="ja-JP" altLang="en-US" sz="2400" dirty="0">
                <a:latin typeface="Meiryo UI" panose="020B0604030504040204" pitchFamily="50" charset="-128"/>
                <a:ea typeface="Meiryo UI" panose="020B0604030504040204" pitchFamily="50" charset="-128"/>
              </a:rPr>
              <a:t>“データガバナンスに必要な</a:t>
            </a:r>
            <a:endParaRPr kumimoji="1" lang="en-US" altLang="ja-JP" sz="2400" dirty="0">
              <a:latin typeface="Meiryo UI" panose="020B0604030504040204" pitchFamily="50" charset="-128"/>
              <a:ea typeface="Meiryo UI" panose="020B0604030504040204" pitchFamily="50" charset="-128"/>
            </a:endParaRPr>
          </a:p>
          <a:p>
            <a:r>
              <a:rPr kumimoji="1" lang="ja-JP" altLang="en-US" sz="2400" dirty="0">
                <a:highlight>
                  <a:srgbClr val="FFFF00"/>
                </a:highlight>
                <a:latin typeface="Meiryo UI" panose="020B0604030504040204" pitchFamily="50" charset="-128"/>
                <a:ea typeface="Meiryo UI" panose="020B0604030504040204" pitchFamily="50" charset="-128"/>
              </a:rPr>
              <a:t>リソースをマネジメントする権限</a:t>
            </a:r>
            <a:r>
              <a:rPr kumimoji="1" lang="ja-JP" altLang="en-US" sz="2400" dirty="0">
                <a:latin typeface="Meiryo UI" panose="020B0604030504040204" pitchFamily="50" charset="-128"/>
                <a:ea typeface="Meiryo UI" panose="020B0604030504040204" pitchFamily="50" charset="-128"/>
              </a:rPr>
              <a:t>を</a:t>
            </a:r>
            <a:endParaRPr kumimoji="1" lang="en-US" altLang="ja-JP" sz="2400" dirty="0">
              <a:latin typeface="Meiryo UI" panose="020B0604030504040204" pitchFamily="50" charset="-128"/>
              <a:ea typeface="Meiryo UI" panose="020B0604030504040204" pitchFamily="50" charset="-128"/>
            </a:endParaRPr>
          </a:p>
          <a:p>
            <a:r>
              <a:rPr kumimoji="1" lang="ja-JP" altLang="en-US" sz="2400" dirty="0">
                <a:latin typeface="Meiryo UI" panose="020B0604030504040204" pitchFamily="50" charset="-128"/>
                <a:ea typeface="Meiryo UI" panose="020B0604030504040204" pitchFamily="50" charset="-128"/>
              </a:rPr>
              <a:t>有する経営層“ </a:t>
            </a:r>
            <a:endParaRPr kumimoji="1" lang="en-US" altLang="ja-JP" sz="2400" dirty="0">
              <a:latin typeface="Meiryo UI" panose="020B0604030504040204" pitchFamily="50" charset="-128"/>
              <a:ea typeface="Meiryo UI" panose="020B0604030504040204" pitchFamily="50" charset="-128"/>
            </a:endParaRPr>
          </a:p>
          <a:p>
            <a:endParaRPr kumimoji="1" lang="en-US" altLang="ja-JP" sz="800" dirty="0">
              <a:latin typeface="Meiryo UI" panose="020B0604030504040204" pitchFamily="50" charset="-128"/>
              <a:ea typeface="Meiryo UI" panose="020B0604030504040204" pitchFamily="50" charset="-128"/>
            </a:endParaRPr>
          </a:p>
          <a:p>
            <a:r>
              <a:rPr kumimoji="1" lang="ja-JP" altLang="en-US" sz="2400" dirty="0">
                <a:latin typeface="Meiryo UI" panose="020B0604030504040204" pitchFamily="50" charset="-128"/>
                <a:ea typeface="Meiryo UI" panose="020B0604030504040204" pitchFamily="50" charset="-128"/>
              </a:rPr>
              <a:t>に所属。</a:t>
            </a:r>
            <a:endParaRPr kumimoji="1" lang="en-US" altLang="ja-JP" sz="2400" dirty="0">
              <a:latin typeface="Meiryo UI" panose="020B0604030504040204" pitchFamily="50" charset="-128"/>
              <a:ea typeface="Meiryo UI" panose="020B0604030504040204" pitchFamily="50" charset="-128"/>
            </a:endParaRPr>
          </a:p>
          <a:p>
            <a:endParaRPr kumimoji="1" lang="en-US" altLang="ja-JP" sz="2400" dirty="0">
              <a:latin typeface="Meiryo UI" panose="020B0604030504040204" pitchFamily="50" charset="-128"/>
              <a:ea typeface="Meiryo UI" panose="020B0604030504040204" pitchFamily="50" charset="-128"/>
            </a:endParaRPr>
          </a:p>
          <a:p>
            <a:endParaRPr kumimoji="1" lang="en-US" altLang="ja-JP" sz="2400" dirty="0">
              <a:latin typeface="Meiryo UI" panose="020B0604030504040204" pitchFamily="50" charset="-128"/>
              <a:ea typeface="Meiryo UI" panose="020B0604030504040204" pitchFamily="50" charset="-128"/>
            </a:endParaRPr>
          </a:p>
          <a:p>
            <a:r>
              <a:rPr kumimoji="1" lang="en-US" altLang="ja-JP" sz="2400" dirty="0">
                <a:latin typeface="Meiryo UI" panose="020B0604030504040204" pitchFamily="50" charset="-128"/>
                <a:ea typeface="Meiryo UI" panose="020B0604030504040204" pitchFamily="50" charset="-128"/>
              </a:rPr>
              <a:t>GLP</a:t>
            </a:r>
            <a:r>
              <a:rPr kumimoji="1" lang="ja-JP" altLang="en-US" sz="2400" dirty="0">
                <a:latin typeface="Meiryo UI" panose="020B0604030504040204" pitchFamily="50" charset="-128"/>
                <a:ea typeface="Meiryo UI" panose="020B0604030504040204" pitchFamily="50" charset="-128"/>
              </a:rPr>
              <a:t>組織内で完結可能。</a:t>
            </a:r>
            <a:endParaRPr kumimoji="1" lang="en-US" altLang="ja-JP" sz="2400" dirty="0">
              <a:latin typeface="Meiryo UI" panose="020B0604030504040204" pitchFamily="50" charset="-128"/>
              <a:ea typeface="Meiryo UI" panose="020B0604030504040204" pitchFamily="50" charset="-128"/>
            </a:endParaRPr>
          </a:p>
        </p:txBody>
      </p:sp>
      <p:sp>
        <p:nvSpPr>
          <p:cNvPr id="4" name="矢印: 下 3">
            <a:extLst>
              <a:ext uri="{FF2B5EF4-FFF2-40B4-BE49-F238E27FC236}">
                <a16:creationId xmlns:a16="http://schemas.microsoft.com/office/drawing/2014/main" id="{760C25D5-B4AE-0721-B0BC-87041AE9EBA9}"/>
              </a:ext>
            </a:extLst>
          </p:cNvPr>
          <p:cNvSpPr/>
          <p:nvPr/>
        </p:nvSpPr>
        <p:spPr>
          <a:xfrm>
            <a:off x="7878733" y="4757857"/>
            <a:ext cx="1023077" cy="552255"/>
          </a:xfrm>
          <a:prstGeom prst="downArrow">
            <a:avLst/>
          </a:prstGeom>
          <a:solidFill>
            <a:srgbClr val="0070C0"/>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115699482"/>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HGP創英角ｺﾞｼｯｸUB"/>
        <a:ea typeface="HGP創英角ｺﾞｼｯｸUB"/>
        <a:cs typeface=""/>
      </a:majorFont>
      <a:minorFont>
        <a:latin typeface="HGP創英角ｺﾞｼｯｸUB"/>
        <a:ea typeface="HGP創英角ｺﾞｼｯｸUB"/>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b020b37f-db72-473e-ae54-fb16df408069}" enabled="1" method="Standard" siteId="{705d07a3-2eea-4f3b-ab59-65ca29abeb26}" contentBits="0" removed="0"/>
</clbl:labelList>
</file>

<file path=docProps/app.xml><?xml version="1.0" encoding="utf-8"?>
<Properties xmlns="http://schemas.openxmlformats.org/officeDocument/2006/extended-properties" xmlns:vt="http://schemas.openxmlformats.org/officeDocument/2006/docPropsVTypes">
  <Template/>
  <TotalTime>6284</TotalTime>
  <Words>3794</Words>
  <Application>Microsoft Office PowerPoint</Application>
  <PresentationFormat>ワイド画面</PresentationFormat>
  <Paragraphs>487</Paragraphs>
  <Slides>28</Slides>
  <Notes>10</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28</vt:i4>
      </vt:variant>
    </vt:vector>
  </HeadingPairs>
  <TitlesOfParts>
    <vt:vector size="38" baseType="lpstr">
      <vt:lpstr>HGP創英角ﾎﾟｯﾌﾟ体</vt:lpstr>
      <vt:lpstr>Meiryo UI</vt:lpstr>
      <vt:lpstr>Meiryo</vt:lpstr>
      <vt:lpstr>Meiryo</vt:lpstr>
      <vt:lpstr>游ゴシック</vt:lpstr>
      <vt:lpstr>ADLaM Display</vt:lpstr>
      <vt:lpstr>Arial</vt:lpstr>
      <vt:lpstr>Monotype Corsiva</vt:lpstr>
      <vt:lpstr>Wingdings</vt:lpstr>
      <vt:lpstr>Office ​​テーマ</vt:lpstr>
      <vt:lpstr>GLP データインテグリティ　– 経営陣向け -</vt:lpstr>
      <vt:lpstr>利用に際しての留意点</vt:lpstr>
      <vt:lpstr>項目</vt:lpstr>
      <vt:lpstr>完全性（Integrity）の意味</vt:lpstr>
      <vt:lpstr>データライフサイクル</vt:lpstr>
      <vt:lpstr>ALCOA+</vt:lpstr>
      <vt:lpstr>経営層とGLP組織の関係</vt:lpstr>
      <vt:lpstr>経営層とGLP組織の関係①</vt:lpstr>
      <vt:lpstr>経営層とGLP組織の関係②</vt:lpstr>
      <vt:lpstr>経営層とGLP組織の関係③</vt:lpstr>
      <vt:lpstr>DIの発祥　–発端－</vt:lpstr>
      <vt:lpstr>DIの発祥　–発端－</vt:lpstr>
      <vt:lpstr>DIの発祥　－Warning Letters－</vt:lpstr>
      <vt:lpstr>DIの発祥　－ガイダンス発出－</vt:lpstr>
      <vt:lpstr>日本における大手製薬企業のDI関連の不祥事</vt:lpstr>
      <vt:lpstr>なぜDIは必要なのか？</vt:lpstr>
      <vt:lpstr>DIで優先的に対応が要求される事項（令和7年度_第30回GLP研修会)</vt:lpstr>
      <vt:lpstr>1. DI対応機器への移行について</vt:lpstr>
      <vt:lpstr>1. DI対応機器への移行について</vt:lpstr>
      <vt:lpstr>2. 秤量値等の自動記録化</vt:lpstr>
      <vt:lpstr>3. ブランクワークシートの管理</vt:lpstr>
      <vt:lpstr>DI対応に必要なこと</vt:lpstr>
      <vt:lpstr>DI対応に必要なこと</vt:lpstr>
      <vt:lpstr>DI対応に必要なこと</vt:lpstr>
      <vt:lpstr>DI対応に必要なこと　ー 監査証跡の実装 ー</vt:lpstr>
      <vt:lpstr>DI管理体制の維持・継続</vt:lpstr>
      <vt:lpstr>最後に</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GLP データインテグリティ　– 経営陣向け -</dc:title>
  <dc:creator/>
  <cp:lastPrinted>2025-07-03T07:25:27Z</cp:lastPrinted>
  <dcterms:created xsi:type="dcterms:W3CDTF">2024-12-25T06:22:22Z</dcterms:created>
  <dcterms:modified xsi:type="dcterms:W3CDTF">2026-02-19T03:00:10Z</dcterms:modified>
</cp:coreProperties>
</file>