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258" r:id="rId2"/>
    <p:sldId id="315" r:id="rId3"/>
    <p:sldId id="278" r:id="rId4"/>
    <p:sldId id="257" r:id="rId5"/>
    <p:sldId id="260" r:id="rId6"/>
    <p:sldId id="264" r:id="rId7"/>
    <p:sldId id="321" r:id="rId8"/>
    <p:sldId id="298" r:id="rId9"/>
    <p:sldId id="282" r:id="rId10"/>
    <p:sldId id="267" r:id="rId11"/>
    <p:sldId id="268" r:id="rId12"/>
    <p:sldId id="295" r:id="rId13"/>
    <p:sldId id="274" r:id="rId14"/>
    <p:sldId id="316" r:id="rId15"/>
    <p:sldId id="317" r:id="rId16"/>
    <p:sldId id="318" r:id="rId17"/>
    <p:sldId id="314" r:id="rId18"/>
    <p:sldId id="319" r:id="rId19"/>
    <p:sldId id="289" r:id="rId20"/>
    <p:sldId id="288" r:id="rId21"/>
    <p:sldId id="284" r:id="rId22"/>
    <p:sldId id="283" r:id="rId23"/>
    <p:sldId id="271" r:id="rId24"/>
    <p:sldId id="272" r:id="rId25"/>
    <p:sldId id="285" r:id="rId26"/>
    <p:sldId id="287" r:id="rId27"/>
    <p:sldId id="286" r:id="rId28"/>
    <p:sldId id="313" r:id="rId29"/>
    <p:sldId id="259" r:id="rId30"/>
    <p:sldId id="320" r:id="rId31"/>
  </p:sldIdLst>
  <p:sldSz cx="12192000" cy="6858000"/>
  <p:notesSz cx="6805613"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bTnRB2LXCb8cTEofNy8iXg==" hashData="/HUKS1yxoicXldnBjGk1L3ojFRZME8JQpq9gKrIZ+SaHZjkH3jfbAbNthgj7P8NRBC+yIKJHjOSPNuX9NgE/hA=="/>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7AB6838-FDD7-8B51-83CB-FC242D7F2EEF}" name="Hatta, Takako(CQQA)八太 貴子" initials="八" userId="S::takako.hatta@shionogi.co.jp::3259c953-b42c-4352-84cd-14e29475eb51" providerId="AD"/>
  <p188:author id="{60D3558C-AAB0-FF1D-49F9-AEDBBF14DFA0}" name="matsunaga hidemitsu（松永　秀光）" initials="hm" userId="S::Matsunaga.Hidemits@otsuka.jp::06e849b0-3f2b-4adc-9b34-ec6e6a8e7e32" providerId="AD"/>
  <p188:author id="{80D1969A-6B61-6A60-2EF6-E6B9B780289A}" name="Matsuzaki, Yuji" initials="MY" userId="S::yhf9785@jt.com::25a86b71-bce3-4814-8387-42bbf8b57327" providerId="AD"/>
  <p188:author id="{298FC2A0-533C-A959-B669-249AB00F01C7}" name="岡林　義人（タカラバイオ）" initials="義岡" userId="S::T26651@central.takara.co.jp::016e2060-c6bf-408f-be4b-ba45b1910d64" providerId="AD"/>
  <p188:author id="{594E4AC2-6A4C-C999-98B6-CA3768F5F9F4}" name="小澤 幸代" initials="小澤" userId="S-1-5-21-1892287431-1655374932-3580671829-1326" providerId="AD"/>
  <p188:author id="{8DBEC8C8-087D-B17A-B809-6B9197304719}" name="大野　理絵" initials="大野　理絵" userId="S::32751@taisho.co.jp::6cae57a6-8b18-4e71-aaa0-dadd5a2e7380" providerId="AD"/>
  <p188:author id="{878E5DDB-D238-0D8B-2B50-1A7F5BB8ADC8}" name="Matsuzaki, Yuji" initials="YM" userId="S::yhf9785@corp.jti.com::cf45cfc9-1df5-427d-855c-6feea1504c9e" providerId="AD"/>
  <p188:author id="{F05EE1E0-F46A-18CA-6930-25961A98932A}" name="Usami, Kazunari(宇佐美 一成)" initials="UK一" userId="Usami, Kazunari(宇佐美 一成)" providerId="None"/>
  <p188:author id="{EC3F47FB-F1AA-F406-4D66-287D9EBB5CBA}" name="Usami, Kazunari(宇佐美 一成)" initials="KU" userId="S::A4027105@astellas.com::c9decd04-fb69-4b2b-b358-18bba429e8a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7FB224-B5D7-439C-A36A-D211FDF4CDEB}" v="3" dt="2026-02-17T06:33:16.91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88180" autoAdjust="0"/>
  </p:normalViewPr>
  <p:slideViewPr>
    <p:cSldViewPr snapToGrid="0">
      <p:cViewPr varScale="1">
        <p:scale>
          <a:sx n="96" d="100"/>
          <a:sy n="96" d="100"/>
        </p:scale>
        <p:origin x="130"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099"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4939" y="0"/>
            <a:ext cx="2949099" cy="498693"/>
          </a:xfrm>
          <a:prstGeom prst="rect">
            <a:avLst/>
          </a:prstGeom>
        </p:spPr>
        <p:txBody>
          <a:bodyPr vert="horz" lIns="91440" tIns="45720" rIns="91440" bIns="45720" rtlCol="0"/>
          <a:lstStyle>
            <a:lvl1pPr algn="r">
              <a:defRPr sz="1200"/>
            </a:lvl1pPr>
          </a:lstStyle>
          <a:p>
            <a:fld id="{6E378CF5-CE1C-4F1D-BD7E-148C81C5F782}" type="datetimeFigureOut">
              <a:rPr kumimoji="1" lang="ja-JP" altLang="en-US" smtClean="0"/>
              <a:t>2026/2/19</a:t>
            </a:fld>
            <a:endParaRPr kumimoji="1" lang="ja-JP" altLang="en-US"/>
          </a:p>
        </p:txBody>
      </p:sp>
      <p:sp>
        <p:nvSpPr>
          <p:cNvPr id="4" name="スライド イメージ プレースホルダー 3"/>
          <p:cNvSpPr>
            <a:spLocks noGrp="1" noRot="1" noChangeAspect="1"/>
          </p:cNvSpPr>
          <p:nvPr>
            <p:ph type="sldImg" idx="2"/>
          </p:nvPr>
        </p:nvSpPr>
        <p:spPr>
          <a:xfrm>
            <a:off x="422275" y="1243013"/>
            <a:ext cx="5961063"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562" y="4783307"/>
            <a:ext cx="544449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099"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4939" y="9440647"/>
            <a:ext cx="2949099" cy="498692"/>
          </a:xfrm>
          <a:prstGeom prst="rect">
            <a:avLst/>
          </a:prstGeom>
        </p:spPr>
        <p:txBody>
          <a:bodyPr vert="horz" lIns="91440" tIns="45720" rIns="91440" bIns="45720" rtlCol="0" anchor="b"/>
          <a:lstStyle>
            <a:lvl1pPr algn="r">
              <a:defRPr sz="1200"/>
            </a:lvl1pPr>
          </a:lstStyle>
          <a:p>
            <a:fld id="{E37341F7-D1E4-4A28-9758-87D0A095C2D2}" type="slidenum">
              <a:rPr kumimoji="1" lang="ja-JP" altLang="en-US" smtClean="0"/>
              <a:t>‹#›</a:t>
            </a:fld>
            <a:endParaRPr kumimoji="1" lang="ja-JP" altLang="en-US"/>
          </a:p>
        </p:txBody>
      </p:sp>
    </p:spTree>
    <p:extLst>
      <p:ext uri="{BB962C8B-B14F-4D97-AF65-F5344CB8AC3E}">
        <p14:creationId xmlns:p14="http://schemas.microsoft.com/office/powerpoint/2010/main" val="128495980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E37341F7-D1E4-4A28-9758-87D0A095C2D2}" type="slidenum">
              <a:rPr kumimoji="1" lang="ja-JP" altLang="en-US" smtClean="0"/>
              <a:t>3</a:t>
            </a:fld>
            <a:endParaRPr kumimoji="1" lang="ja-JP" altLang="en-US"/>
          </a:p>
        </p:txBody>
      </p:sp>
    </p:spTree>
    <p:extLst>
      <p:ext uri="{BB962C8B-B14F-4D97-AF65-F5344CB8AC3E}">
        <p14:creationId xmlns:p14="http://schemas.microsoft.com/office/powerpoint/2010/main" val="15900416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E37341F7-D1E4-4A28-9758-87D0A095C2D2}" type="slidenum">
              <a:rPr kumimoji="1" lang="ja-JP" altLang="en-US" smtClean="0"/>
              <a:t>24</a:t>
            </a:fld>
            <a:endParaRPr kumimoji="1" lang="ja-JP" altLang="en-US"/>
          </a:p>
        </p:txBody>
      </p:sp>
    </p:spTree>
    <p:extLst>
      <p:ext uri="{BB962C8B-B14F-4D97-AF65-F5344CB8AC3E}">
        <p14:creationId xmlns:p14="http://schemas.microsoft.com/office/powerpoint/2010/main" val="23132090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E37341F7-D1E4-4A28-9758-87D0A095C2D2}" type="slidenum">
              <a:rPr kumimoji="1" lang="ja-JP" altLang="en-US" smtClean="0"/>
              <a:t>25</a:t>
            </a:fld>
            <a:endParaRPr kumimoji="1" lang="ja-JP" altLang="en-US"/>
          </a:p>
        </p:txBody>
      </p:sp>
    </p:spTree>
    <p:extLst>
      <p:ext uri="{BB962C8B-B14F-4D97-AF65-F5344CB8AC3E}">
        <p14:creationId xmlns:p14="http://schemas.microsoft.com/office/powerpoint/2010/main" val="33936898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26AD64-E156-91CE-2CC8-915F8998F8A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5E9DB85-1FBE-336D-B648-2B056CC0354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16D59A4-BCCE-9DE7-959A-25AB89062A7A}"/>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1B0E3030-568B-C296-5046-C43CDCE04F30}"/>
              </a:ext>
            </a:extLst>
          </p:cNvPr>
          <p:cNvSpPr>
            <a:spLocks noGrp="1"/>
          </p:cNvSpPr>
          <p:nvPr>
            <p:ph type="sldNum" sz="quarter" idx="5"/>
          </p:nvPr>
        </p:nvSpPr>
        <p:spPr/>
        <p:txBody>
          <a:bodyPr/>
          <a:lstStyle/>
          <a:p>
            <a:fld id="{E37341F7-D1E4-4A28-9758-87D0A095C2D2}" type="slidenum">
              <a:rPr kumimoji="1" lang="ja-JP" altLang="en-US" smtClean="0"/>
              <a:t>28</a:t>
            </a:fld>
            <a:endParaRPr kumimoji="1" lang="ja-JP" altLang="en-US"/>
          </a:p>
        </p:txBody>
      </p:sp>
    </p:spTree>
    <p:extLst>
      <p:ext uri="{BB962C8B-B14F-4D97-AF65-F5344CB8AC3E}">
        <p14:creationId xmlns:p14="http://schemas.microsoft.com/office/powerpoint/2010/main" val="5798796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highlight>
                  <a:srgbClr val="FFFF00"/>
                </a:highlight>
              </a:rPr>
              <a:t>その他の例：</a:t>
            </a:r>
            <a:endParaRPr kumimoji="1" lang="en-US" altLang="ja-JP" dirty="0">
              <a:highlight>
                <a:srgbClr val="FFFF00"/>
              </a:highlight>
            </a:endParaRPr>
          </a:p>
          <a:p>
            <a:r>
              <a:rPr kumimoji="1" lang="ja-JP" altLang="en-US" dirty="0">
                <a:highlight>
                  <a:srgbClr val="FFFF00"/>
                </a:highlight>
              </a:rPr>
              <a:t>データの信頼性は，科学の信頼性。</a:t>
            </a:r>
            <a:r>
              <a:rPr kumimoji="1" lang="en-US" altLang="ja-JP" dirty="0">
                <a:highlight>
                  <a:srgbClr val="FFFF00"/>
                </a:highlight>
              </a:rPr>
              <a:t>GLP </a:t>
            </a:r>
            <a:r>
              <a:rPr kumimoji="1" lang="ja-JP" altLang="en-US" dirty="0">
                <a:highlight>
                  <a:srgbClr val="FFFF00"/>
                </a:highlight>
              </a:rPr>
              <a:t>におけるデータインテグリティの確保は，すべての安全性評価の出発点です。</a:t>
            </a:r>
            <a:endParaRPr kumimoji="1" lang="en-US" altLang="ja-JP" dirty="0">
              <a:highlight>
                <a:srgbClr val="FFFF00"/>
              </a:highlight>
            </a:endParaRPr>
          </a:p>
          <a:p>
            <a:r>
              <a:rPr kumimoji="1" lang="en-US" altLang="ja-JP" dirty="0"/>
              <a:t>GLP </a:t>
            </a:r>
            <a:r>
              <a:rPr kumimoji="1" lang="ja-JP" altLang="en-US" dirty="0"/>
              <a:t>におけるデータインテグリティは，信頼性・再現性・透明性を保証する基盤です。正確で改ざんのないデータこそが，安全性評価の信頼を支えます。</a:t>
            </a:r>
          </a:p>
        </p:txBody>
      </p:sp>
      <p:sp>
        <p:nvSpPr>
          <p:cNvPr id="4" name="スライド番号プレースホルダー 3"/>
          <p:cNvSpPr>
            <a:spLocks noGrp="1"/>
          </p:cNvSpPr>
          <p:nvPr>
            <p:ph type="sldNum" sz="quarter" idx="5"/>
          </p:nvPr>
        </p:nvSpPr>
        <p:spPr/>
        <p:txBody>
          <a:bodyPr/>
          <a:lstStyle/>
          <a:p>
            <a:fld id="{E37341F7-D1E4-4A28-9758-87D0A095C2D2}" type="slidenum">
              <a:rPr kumimoji="1" lang="ja-JP" altLang="en-US" smtClean="0"/>
              <a:t>29</a:t>
            </a:fld>
            <a:endParaRPr kumimoji="1" lang="ja-JP" altLang="en-US"/>
          </a:p>
        </p:txBody>
      </p:sp>
    </p:spTree>
    <p:extLst>
      <p:ext uri="{BB962C8B-B14F-4D97-AF65-F5344CB8AC3E}">
        <p14:creationId xmlns:p14="http://schemas.microsoft.com/office/powerpoint/2010/main" val="10948812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F970DD-3025-E915-C6DB-0297914B27F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0FEA659-369F-55C3-8C6E-D353B3E7C60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5E08951-86AC-7282-D6FE-2BC9DABF7C8F}"/>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E8829D00-5D69-2A71-7B3E-DF608A1B0690}"/>
              </a:ext>
            </a:extLst>
          </p:cNvPr>
          <p:cNvSpPr>
            <a:spLocks noGrp="1"/>
          </p:cNvSpPr>
          <p:nvPr>
            <p:ph type="sldNum" sz="quarter" idx="5"/>
          </p:nvPr>
        </p:nvSpPr>
        <p:spPr/>
        <p:txBody>
          <a:bodyPr/>
          <a:lstStyle/>
          <a:p>
            <a:fld id="{E37341F7-D1E4-4A28-9758-87D0A095C2D2}" type="slidenum">
              <a:rPr kumimoji="1" lang="ja-JP" altLang="en-US" smtClean="0"/>
              <a:t>30</a:t>
            </a:fld>
            <a:endParaRPr kumimoji="1" lang="ja-JP" altLang="en-US"/>
          </a:p>
        </p:txBody>
      </p:sp>
    </p:spTree>
    <p:extLst>
      <p:ext uri="{BB962C8B-B14F-4D97-AF65-F5344CB8AC3E}">
        <p14:creationId xmlns:p14="http://schemas.microsoft.com/office/powerpoint/2010/main" val="147627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E37341F7-D1E4-4A28-9758-87D0A095C2D2}" type="slidenum">
              <a:rPr kumimoji="1" lang="ja-JP" altLang="en-US" smtClean="0"/>
              <a:t>6</a:t>
            </a:fld>
            <a:endParaRPr kumimoji="1" lang="ja-JP" altLang="en-US"/>
          </a:p>
        </p:txBody>
      </p:sp>
    </p:spTree>
    <p:extLst>
      <p:ext uri="{BB962C8B-B14F-4D97-AF65-F5344CB8AC3E}">
        <p14:creationId xmlns:p14="http://schemas.microsoft.com/office/powerpoint/2010/main" val="260111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E37341F7-D1E4-4A28-9758-87D0A095C2D2}" type="slidenum">
              <a:rPr kumimoji="1" lang="ja-JP" altLang="en-US" smtClean="0"/>
              <a:t>11</a:t>
            </a:fld>
            <a:endParaRPr kumimoji="1" lang="ja-JP" altLang="en-US"/>
          </a:p>
        </p:txBody>
      </p:sp>
    </p:spTree>
    <p:extLst>
      <p:ext uri="{BB962C8B-B14F-4D97-AF65-F5344CB8AC3E}">
        <p14:creationId xmlns:p14="http://schemas.microsoft.com/office/powerpoint/2010/main" val="29584038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E37341F7-D1E4-4A28-9758-87D0A095C2D2}" type="slidenum">
              <a:rPr kumimoji="1" lang="ja-JP" altLang="en-US" smtClean="0"/>
              <a:t>12</a:t>
            </a:fld>
            <a:endParaRPr kumimoji="1" lang="ja-JP" altLang="en-US"/>
          </a:p>
        </p:txBody>
      </p:sp>
    </p:spTree>
    <p:extLst>
      <p:ext uri="{BB962C8B-B14F-4D97-AF65-F5344CB8AC3E}">
        <p14:creationId xmlns:p14="http://schemas.microsoft.com/office/powerpoint/2010/main" val="18511202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E37341F7-D1E4-4A28-9758-87D0A095C2D2}" type="slidenum">
              <a:rPr kumimoji="1" lang="ja-JP" altLang="en-US" smtClean="0"/>
              <a:t>14</a:t>
            </a:fld>
            <a:endParaRPr kumimoji="1" lang="ja-JP" altLang="en-US"/>
          </a:p>
        </p:txBody>
      </p:sp>
    </p:spTree>
    <p:extLst>
      <p:ext uri="{BB962C8B-B14F-4D97-AF65-F5344CB8AC3E}">
        <p14:creationId xmlns:p14="http://schemas.microsoft.com/office/powerpoint/2010/main" val="9187839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E37341F7-D1E4-4A28-9758-87D0A095C2D2}" type="slidenum">
              <a:rPr kumimoji="1" lang="ja-JP" altLang="en-US" smtClean="0"/>
              <a:t>16</a:t>
            </a:fld>
            <a:endParaRPr kumimoji="1" lang="ja-JP" altLang="en-US"/>
          </a:p>
        </p:txBody>
      </p:sp>
    </p:spTree>
    <p:extLst>
      <p:ext uri="{BB962C8B-B14F-4D97-AF65-F5344CB8AC3E}">
        <p14:creationId xmlns:p14="http://schemas.microsoft.com/office/powerpoint/2010/main" val="3864852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E37341F7-D1E4-4A28-9758-87D0A095C2D2}" type="slidenum">
              <a:rPr kumimoji="1" lang="ja-JP" altLang="en-US" smtClean="0"/>
              <a:t>20</a:t>
            </a:fld>
            <a:endParaRPr kumimoji="1" lang="ja-JP" altLang="en-US"/>
          </a:p>
        </p:txBody>
      </p:sp>
    </p:spTree>
    <p:extLst>
      <p:ext uri="{BB962C8B-B14F-4D97-AF65-F5344CB8AC3E}">
        <p14:creationId xmlns:p14="http://schemas.microsoft.com/office/powerpoint/2010/main" val="40857384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E37341F7-D1E4-4A28-9758-87D0A095C2D2}" type="slidenum">
              <a:rPr kumimoji="1" lang="ja-JP" altLang="en-US" smtClean="0"/>
              <a:t>21</a:t>
            </a:fld>
            <a:endParaRPr kumimoji="1" lang="ja-JP" altLang="en-US"/>
          </a:p>
        </p:txBody>
      </p:sp>
    </p:spTree>
    <p:extLst>
      <p:ext uri="{BB962C8B-B14F-4D97-AF65-F5344CB8AC3E}">
        <p14:creationId xmlns:p14="http://schemas.microsoft.com/office/powerpoint/2010/main" val="14598436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E37341F7-D1E4-4A28-9758-87D0A095C2D2}" type="slidenum">
              <a:rPr kumimoji="1" lang="ja-JP" altLang="en-US" smtClean="0"/>
              <a:t>23</a:t>
            </a:fld>
            <a:endParaRPr kumimoji="1" lang="ja-JP" altLang="en-US"/>
          </a:p>
        </p:txBody>
      </p:sp>
    </p:spTree>
    <p:extLst>
      <p:ext uri="{BB962C8B-B14F-4D97-AF65-F5344CB8AC3E}">
        <p14:creationId xmlns:p14="http://schemas.microsoft.com/office/powerpoint/2010/main" val="40858510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11" name="Rectangle 3" descr="Large confetti"/>
          <p:cNvSpPr>
            <a:spLocks noGrp="1" noChangeArrowheads="1"/>
          </p:cNvSpPr>
          <p:nvPr>
            <p:ph type="ctrTitle" hasCustomPrompt="1"/>
          </p:nvPr>
        </p:nvSpPr>
        <p:spPr>
          <a:xfrm>
            <a:off x="882651" y="2974082"/>
            <a:ext cx="8130116" cy="742950"/>
          </a:xfrm>
        </p:spPr>
        <p:txBody>
          <a:bodyPr anchor="ctr"/>
          <a:lstStyle>
            <a:lvl1pPr>
              <a:lnSpc>
                <a:spcPct val="80000"/>
              </a:lnSpc>
              <a:defRPr sz="3200" b="1">
                <a:latin typeface="メイリオ" panose="020B0604030504040204" pitchFamily="50" charset="-128"/>
                <a:ea typeface="メイリオ" panose="020B0604030504040204" pitchFamily="50" charset="-128"/>
                <a:cs typeface="Tahoma" pitchFamily="34" charset="0"/>
              </a:defRPr>
            </a:lvl1pPr>
          </a:lstStyle>
          <a:p>
            <a:pPr lvl="0"/>
            <a:r>
              <a:rPr lang="ja-JP" altLang="en-US" noProof="0" dirty="0"/>
              <a:t>データインテグリティ</a:t>
            </a:r>
            <a:r>
              <a:rPr lang="en-US" altLang="ja-JP" noProof="0" dirty="0"/>
              <a:t>-</a:t>
            </a:r>
            <a:r>
              <a:rPr lang="ja-JP" altLang="en-US" noProof="0" dirty="0"/>
              <a:t>経営層</a:t>
            </a:r>
            <a:r>
              <a:rPr lang="en-US" altLang="ja-JP" noProof="0" dirty="0"/>
              <a:t>-</a:t>
            </a:r>
          </a:p>
        </p:txBody>
      </p:sp>
      <p:sp>
        <p:nvSpPr>
          <p:cNvPr id="12" name="Rectangle 4"/>
          <p:cNvSpPr>
            <a:spLocks noGrp="1" noChangeArrowheads="1"/>
          </p:cNvSpPr>
          <p:nvPr>
            <p:ph type="subTitle" idx="1"/>
          </p:nvPr>
        </p:nvSpPr>
        <p:spPr>
          <a:xfrm>
            <a:off x="1821987" y="3984104"/>
            <a:ext cx="7154333" cy="381000"/>
          </a:xfrm>
        </p:spPr>
        <p:txBody>
          <a:bodyPr>
            <a:noAutofit/>
          </a:bodyPr>
          <a:lstStyle>
            <a:lvl1pPr marL="0" indent="0">
              <a:buFontTx/>
              <a:buNone/>
              <a:defRPr sz="2000" b="1">
                <a:latin typeface="メイリオ" panose="020B0604030504040204" pitchFamily="50" charset="-128"/>
                <a:ea typeface="メイリオ" panose="020B0604030504040204" pitchFamily="50" charset="-128"/>
                <a:cs typeface="Tahoma" pitchFamily="34" charset="0"/>
              </a:defRPr>
            </a:lvl1pPr>
          </a:lstStyle>
          <a:p>
            <a:pPr lvl="0"/>
            <a:r>
              <a:rPr lang="en-US" altLang="ja-JP" noProof="0" dirty="0"/>
              <a:t>Click to edit Master subtitle style</a:t>
            </a:r>
          </a:p>
        </p:txBody>
      </p:sp>
      <p:cxnSp>
        <p:nvCxnSpPr>
          <p:cNvPr id="13" name="直線コネクタ 12"/>
          <p:cNvCxnSpPr/>
          <p:nvPr userDrawn="1"/>
        </p:nvCxnSpPr>
        <p:spPr>
          <a:xfrm>
            <a:off x="-2235" y="3743159"/>
            <a:ext cx="11378821" cy="0"/>
          </a:xfrm>
          <a:prstGeom prst="line">
            <a:avLst/>
          </a:prstGeom>
          <a:ln w="254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userDrawn="1"/>
        </p:nvCxnSpPr>
        <p:spPr>
          <a:xfrm>
            <a:off x="12100972" y="-27384"/>
            <a:ext cx="0" cy="3168352"/>
          </a:xfrm>
          <a:prstGeom prst="line">
            <a:avLst/>
          </a:prstGeom>
          <a:ln w="254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userDrawn="1"/>
        </p:nvCxnSpPr>
        <p:spPr>
          <a:xfrm flipV="1">
            <a:off x="11376588" y="3140969"/>
            <a:ext cx="724385" cy="602191"/>
          </a:xfrm>
          <a:prstGeom prst="line">
            <a:avLst/>
          </a:prstGeom>
          <a:ln w="25400">
            <a:solidFill>
              <a:srgbClr val="92D050"/>
            </a:solidFill>
          </a:ln>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userDrawn="1"/>
        </p:nvPicPr>
        <p:blipFill>
          <a:blip r:embed="rId2" cstate="print"/>
          <a:srcRect/>
          <a:stretch>
            <a:fillRect/>
          </a:stretch>
        </p:blipFill>
        <p:spPr bwMode="auto">
          <a:xfrm>
            <a:off x="5478302" y="5949281"/>
            <a:ext cx="6364449" cy="741933"/>
          </a:xfrm>
          <a:prstGeom prst="rect">
            <a:avLst/>
          </a:prstGeom>
          <a:noFill/>
          <a:ln w="9525">
            <a:noFill/>
            <a:miter lim="800000"/>
            <a:headEnd/>
            <a:tailEnd/>
          </a:ln>
          <a:effectLst/>
        </p:spPr>
      </p:pic>
    </p:spTree>
    <p:extLst>
      <p:ext uri="{BB962C8B-B14F-4D97-AF65-F5344CB8AC3E}">
        <p14:creationId xmlns:p14="http://schemas.microsoft.com/office/powerpoint/2010/main" val="138664135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10" name="タイトル 1"/>
          <p:cNvSpPr>
            <a:spLocks noGrp="1"/>
          </p:cNvSpPr>
          <p:nvPr>
            <p:ph type="title"/>
          </p:nvPr>
        </p:nvSpPr>
        <p:spPr>
          <a:xfrm>
            <a:off x="335360" y="188640"/>
            <a:ext cx="11521280" cy="519112"/>
          </a:xfrm>
        </p:spPr>
        <p:txBody>
          <a:bodyPr>
            <a:noAutofit/>
          </a:bodyPr>
          <a:lstStyle>
            <a:lvl1pPr algn="l">
              <a:defRPr sz="3200" b="1"/>
            </a:lvl1pPr>
          </a:lstStyle>
          <a:p>
            <a:r>
              <a:rPr lang="ja-JP" altLang="en-US" dirty="0"/>
              <a:t>マスター タイトルの書式設定</a:t>
            </a:r>
          </a:p>
        </p:txBody>
      </p:sp>
      <p:sp>
        <p:nvSpPr>
          <p:cNvPr id="11" name="コンテンツ プレースホルダー 2"/>
          <p:cNvSpPr>
            <a:spLocks noGrp="1"/>
          </p:cNvSpPr>
          <p:nvPr>
            <p:ph idx="1"/>
          </p:nvPr>
        </p:nvSpPr>
        <p:spPr>
          <a:xfrm>
            <a:off x="457200" y="1052736"/>
            <a:ext cx="11399440" cy="4890864"/>
          </a:xfrm>
        </p:spPr>
        <p:txBody>
          <a:bodyPr>
            <a:normAutofit/>
          </a:bodyPr>
          <a:lstStyle>
            <a:lvl1pPr marL="0" indent="0">
              <a:lnSpc>
                <a:spcPct val="114000"/>
              </a:lnSpc>
              <a:spcBef>
                <a:spcPts val="0"/>
              </a:spcBef>
              <a:buNone/>
              <a:defRPr sz="2000" b="0"/>
            </a:lvl1pPr>
            <a:lvl2pPr>
              <a:defRPr sz="2400" b="1"/>
            </a:lvl2pPr>
            <a:lvl3pPr>
              <a:defRPr sz="2000" b="1"/>
            </a:lvl3pPr>
            <a:lvl4pPr>
              <a:defRPr sz="1800" b="1"/>
            </a:lvl4pPr>
            <a:lvl5pPr>
              <a:defRPr sz="1800" b="1"/>
            </a:lvl5pPr>
          </a:lstStyle>
          <a:p>
            <a:pPr lvl="0"/>
            <a:r>
              <a:rPr lang="ja-JP" altLang="en-US" dirty="0"/>
              <a:t>マスター テキストの書式設定</a:t>
            </a:r>
          </a:p>
        </p:txBody>
      </p:sp>
      <p:cxnSp>
        <p:nvCxnSpPr>
          <p:cNvPr id="12" name="直線コネクタ 11"/>
          <p:cNvCxnSpPr/>
          <p:nvPr userDrawn="1"/>
        </p:nvCxnSpPr>
        <p:spPr>
          <a:xfrm>
            <a:off x="0" y="908720"/>
            <a:ext cx="12192000" cy="0"/>
          </a:xfrm>
          <a:prstGeom prst="line">
            <a:avLst/>
          </a:prstGeom>
          <a:ln w="25400">
            <a:solidFill>
              <a:srgbClr val="92D050"/>
            </a:solidFill>
          </a:ln>
        </p:spPr>
        <p:style>
          <a:lnRef idx="1">
            <a:schemeClr val="accent1"/>
          </a:lnRef>
          <a:fillRef idx="0">
            <a:schemeClr val="accent1"/>
          </a:fillRef>
          <a:effectRef idx="0">
            <a:schemeClr val="accent1"/>
          </a:effectRef>
          <a:fontRef idx="minor">
            <a:schemeClr val="tx1"/>
          </a:fontRef>
        </p:style>
      </p:cxnSp>
      <p:sp>
        <p:nvSpPr>
          <p:cNvPr id="6" name="タイトル 1"/>
          <p:cNvSpPr txBox="1">
            <a:spLocks/>
          </p:cNvSpPr>
          <p:nvPr userDrawn="1"/>
        </p:nvSpPr>
        <p:spPr>
          <a:xfrm>
            <a:off x="10757663" y="6397263"/>
            <a:ext cx="693303" cy="46052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fld id="{73A91358-5E98-4505-BDA3-09120A5F777E}" type="slidenum">
              <a:rPr lang="en-US" altLang="ja-JP" sz="2400" smtClean="0">
                <a:latin typeface="Monotype Corsiva" panose="03010101010201010101" pitchFamily="66" charset="0"/>
                <a:ea typeface="Meiryo UI" panose="020B0604030504040204" pitchFamily="50" charset="-128"/>
                <a:cs typeface="Aparajita" panose="020B0604020202020204" pitchFamily="34" charset="0"/>
              </a:rPr>
              <a:t>‹#›</a:t>
            </a:fld>
            <a:endParaRPr lang="ja-JP" altLang="en-US" sz="3600" dirty="0">
              <a:latin typeface="Monotype Corsiva" panose="03010101010201010101" pitchFamily="66" charset="0"/>
              <a:ea typeface="Meiryo UI" panose="020B0604030504040204" pitchFamily="50" charset="-128"/>
              <a:cs typeface="Aparajita" panose="020B0604020202020204" pitchFamily="34" charset="0"/>
            </a:endParaRPr>
          </a:p>
        </p:txBody>
      </p:sp>
      <p:pic>
        <p:nvPicPr>
          <p:cNvPr id="2" name="図 1">
            <a:extLst>
              <a:ext uri="{FF2B5EF4-FFF2-40B4-BE49-F238E27FC236}">
                <a16:creationId xmlns:a16="http://schemas.microsoft.com/office/drawing/2014/main" id="{81F7CCCB-ABC9-A91A-4356-73527C666AA2}"/>
              </a:ext>
            </a:extLst>
          </p:cNvPr>
          <p:cNvPicPr>
            <a:picLocks noChangeAspect="1"/>
          </p:cNvPicPr>
          <p:nvPr userDrawn="1"/>
        </p:nvPicPr>
        <p:blipFill>
          <a:blip r:embed="rId2"/>
          <a:stretch>
            <a:fillRect/>
          </a:stretch>
        </p:blipFill>
        <p:spPr>
          <a:xfrm>
            <a:off x="11367495" y="6211347"/>
            <a:ext cx="723620" cy="572437"/>
          </a:xfrm>
          <a:prstGeom prst="rect">
            <a:avLst/>
          </a:prstGeom>
        </p:spPr>
      </p:pic>
    </p:spTree>
    <p:extLst>
      <p:ext uri="{BB962C8B-B14F-4D97-AF65-F5344CB8AC3E}">
        <p14:creationId xmlns:p14="http://schemas.microsoft.com/office/powerpoint/2010/main" val="31409316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kumimoji="1" lang="ja-JP" altLang="en-US" dirty="0"/>
              <a:t>マスター テキストの書式設定</a:t>
            </a:r>
          </a:p>
        </p:txBody>
      </p:sp>
    </p:spTree>
    <p:extLst>
      <p:ext uri="{BB962C8B-B14F-4D97-AF65-F5344CB8AC3E}">
        <p14:creationId xmlns:p14="http://schemas.microsoft.com/office/powerpoint/2010/main" val="2856120398"/>
      </p:ext>
    </p:extLst>
  </p:cSld>
  <p:clrMap bg1="lt1" tx1="dk1" bg2="lt2" tx2="dk2" accent1="accent1" accent2="accent2" accent3="accent3" accent4="accent4" accent5="accent5" accent6="accent6" hlink="hlink" folHlink="folHlink"/>
  <p:sldLayoutIdLst>
    <p:sldLayoutId id="2147483661" r:id="rId1"/>
    <p:sldLayoutId id="2147483662" r:id="rId2"/>
  </p:sldLayoutIdLst>
  <p:hf hdr="0" ftr="0" dt="0"/>
  <p:txStyles>
    <p:titleStyle>
      <a:lvl1pPr algn="ctr" defTabSz="914400" rtl="0" eaLnBrk="1" latinLnBrk="0" hangingPunct="1">
        <a:spcBef>
          <a:spcPct val="0"/>
        </a:spcBef>
        <a:buNone/>
        <a:defRPr kumimoji="1" sz="4400" b="1" kern="1200">
          <a:solidFill>
            <a:schemeClr val="tx1"/>
          </a:solidFill>
          <a:latin typeface="メイリオ" panose="020B0604030504040204" pitchFamily="50" charset="-128"/>
          <a:ea typeface="メイリオ" panose="020B0604030504040204" pitchFamily="50" charset="-128"/>
          <a:cs typeface="+mj-cs"/>
        </a:defRPr>
      </a:lvl1pPr>
    </p:titleStyle>
    <p:bodyStyle>
      <a:lvl1pPr marL="0" indent="0" algn="l" defTabSz="914400" rtl="0" eaLnBrk="1" latinLnBrk="0" hangingPunct="1">
        <a:lnSpc>
          <a:spcPct val="114000"/>
        </a:lnSpc>
        <a:spcBef>
          <a:spcPts val="0"/>
        </a:spcBef>
        <a:buFont typeface="Arial" pitchFamily="34" charset="0"/>
        <a:buChar char="•"/>
        <a:defRPr kumimoji="1" sz="3200" kern="1200">
          <a:solidFill>
            <a:schemeClr val="tx1"/>
          </a:solidFill>
          <a:latin typeface="メイリオ" panose="020B0604030504040204" pitchFamily="50" charset="-128"/>
          <a:ea typeface="メイリオ" panose="020B0604030504040204" pitchFamily="50" charset="-128"/>
          <a:cs typeface="+mn-cs"/>
        </a:defRPr>
      </a:lvl1pPr>
      <a:lvl2pPr marL="0" indent="0" algn="l" defTabSz="914400" rtl="0" eaLnBrk="1" latinLnBrk="0" hangingPunct="1">
        <a:lnSpc>
          <a:spcPct val="114000"/>
        </a:lnSpc>
        <a:spcBef>
          <a:spcPts val="0"/>
        </a:spcBef>
        <a:buFont typeface="Arial"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mn-cs"/>
        </a:defRPr>
      </a:lvl2pPr>
      <a:lvl3pPr marL="0" indent="0" algn="l" defTabSz="914400" rtl="0" eaLnBrk="1" latinLnBrk="0" hangingPunct="1">
        <a:lnSpc>
          <a:spcPct val="114000"/>
        </a:lnSpc>
        <a:spcBef>
          <a:spcPts val="0"/>
        </a:spcBef>
        <a:buFont typeface="Arial"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mn-cs"/>
        </a:defRPr>
      </a:lvl3pPr>
      <a:lvl4pPr marL="0" indent="0" algn="l" defTabSz="914400" rtl="0" eaLnBrk="1" latinLnBrk="0" hangingPunct="1">
        <a:lnSpc>
          <a:spcPct val="114000"/>
        </a:lnSpc>
        <a:spcBef>
          <a:spcPts val="0"/>
        </a:spcBef>
        <a:buFont typeface="Arial"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mn-cs"/>
        </a:defRPr>
      </a:lvl4pPr>
      <a:lvl5pPr marL="0" indent="0" algn="l" defTabSz="914400" rtl="0" eaLnBrk="1" latinLnBrk="0" hangingPunct="1">
        <a:lnSpc>
          <a:spcPct val="114000"/>
        </a:lnSpc>
        <a:spcBef>
          <a:spcPts val="0"/>
        </a:spcBef>
        <a:buFont typeface="Arial"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4.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2.emf"/><Relationship Id="rId5" Type="http://schemas.openxmlformats.org/officeDocument/2006/relationships/image" Target="../media/image24.pn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4.emf"/><Relationship Id="rId5" Type="http://schemas.openxmlformats.org/officeDocument/2006/relationships/image" Target="../media/image26.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26.png"/><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9.emf"/><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image" Target="../media/image4.emf"/><Relationship Id="rId21" Type="http://schemas.openxmlformats.org/officeDocument/2006/relationships/image" Target="../media/image22.png"/><Relationship Id="rId7" Type="http://schemas.openxmlformats.org/officeDocument/2006/relationships/image" Target="../media/image8.emf"/><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image" Target="../media/image3.jpeg"/><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7.emf"/><Relationship Id="rId11" Type="http://schemas.openxmlformats.org/officeDocument/2006/relationships/image" Target="../media/image12.png"/><Relationship Id="rId5" Type="http://schemas.openxmlformats.org/officeDocument/2006/relationships/image" Target="../media/image6.emf"/><Relationship Id="rId15" Type="http://schemas.openxmlformats.org/officeDocument/2006/relationships/image" Target="../media/image16.png"/><Relationship Id="rId10" Type="http://schemas.openxmlformats.org/officeDocument/2006/relationships/image" Target="../media/image11.emf"/><Relationship Id="rId19" Type="http://schemas.openxmlformats.org/officeDocument/2006/relationships/image" Target="../media/image20.png"/><Relationship Id="rId4" Type="http://schemas.openxmlformats.org/officeDocument/2006/relationships/image" Target="../media/image5.emf"/><Relationship Id="rId9" Type="http://schemas.openxmlformats.org/officeDocument/2006/relationships/image" Target="../media/image10.emf"/><Relationship Id="rId14" Type="http://schemas.openxmlformats.org/officeDocument/2006/relationships/image" Target="../media/image15.png"/></Relationships>
</file>

<file path=ppt/slides/_rels/slide5.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D5F355F-745C-6A89-5E59-935D912B55B2}"/>
              </a:ext>
            </a:extLst>
          </p:cNvPr>
          <p:cNvSpPr>
            <a:spLocks noGrp="1"/>
          </p:cNvSpPr>
          <p:nvPr>
            <p:ph type="ctrTitle"/>
          </p:nvPr>
        </p:nvSpPr>
        <p:spPr/>
        <p:txBody>
          <a:bodyPr>
            <a:normAutofit fontScale="90000"/>
          </a:bodyPr>
          <a:lstStyle/>
          <a:p>
            <a:r>
              <a:rPr lang="en-US" altLang="ja-JP" dirty="0"/>
              <a:t>GLP </a:t>
            </a:r>
            <a:r>
              <a:rPr lang="ja-JP" altLang="en-US" dirty="0"/>
              <a:t>データインテグリティ　</a:t>
            </a:r>
            <a:r>
              <a:rPr lang="en-US" altLang="ja-JP" dirty="0"/>
              <a:t>– </a:t>
            </a:r>
            <a:r>
              <a:rPr lang="ja-JP" altLang="en-US" dirty="0"/>
              <a:t>実務者向け </a:t>
            </a:r>
            <a:r>
              <a:rPr lang="en-US" altLang="ja-JP" dirty="0"/>
              <a:t>–</a:t>
            </a:r>
            <a:endParaRPr kumimoji="1" lang="ja-JP" altLang="en-US" dirty="0"/>
          </a:p>
        </p:txBody>
      </p:sp>
      <p:sp>
        <p:nvSpPr>
          <p:cNvPr id="4" name="字幕 2">
            <a:extLst>
              <a:ext uri="{FF2B5EF4-FFF2-40B4-BE49-F238E27FC236}">
                <a16:creationId xmlns:a16="http://schemas.microsoft.com/office/drawing/2014/main" id="{02E3BB00-A1FD-1FCA-91F9-A1C37072ACBA}"/>
              </a:ext>
            </a:extLst>
          </p:cNvPr>
          <p:cNvSpPr>
            <a:spLocks noGrp="1"/>
          </p:cNvSpPr>
          <p:nvPr>
            <p:ph type="subTitle" idx="1"/>
          </p:nvPr>
        </p:nvSpPr>
        <p:spPr>
          <a:xfrm>
            <a:off x="9399674" y="5694648"/>
            <a:ext cx="2433571" cy="390549"/>
          </a:xfrm>
        </p:spPr>
        <p:txBody>
          <a:bodyPr/>
          <a:lstStyle/>
          <a:p>
            <a:pPr algn="r"/>
            <a:r>
              <a:rPr kumimoji="1" lang="en-US" altLang="ja-JP" dirty="0"/>
              <a:t>2026</a:t>
            </a:r>
            <a:r>
              <a:rPr kumimoji="1" lang="ja-JP" altLang="en-US" dirty="0"/>
              <a:t>年２月</a:t>
            </a:r>
          </a:p>
        </p:txBody>
      </p:sp>
    </p:spTree>
    <p:extLst>
      <p:ext uri="{BB962C8B-B14F-4D97-AF65-F5344CB8AC3E}">
        <p14:creationId xmlns:p14="http://schemas.microsoft.com/office/powerpoint/2010/main" val="7028011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E7A192-BFA8-3B77-D2DD-7B3F84918612}"/>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862E3EE2-EA1E-C893-A6D4-1F82F8B26362}"/>
              </a:ext>
            </a:extLst>
          </p:cNvPr>
          <p:cNvSpPr>
            <a:spLocks noGrp="1"/>
          </p:cNvSpPr>
          <p:nvPr>
            <p:ph type="title"/>
          </p:nvPr>
        </p:nvSpPr>
        <p:spPr/>
        <p:txBody>
          <a:bodyPr/>
          <a:lstStyle/>
          <a:p>
            <a:pPr fontAlgn="ctr"/>
            <a:r>
              <a:rPr kumimoji="1" lang="ja-JP" altLang="en-US" sz="2800" b="0" dirty="0"/>
              <a:t>完全性（</a:t>
            </a:r>
            <a:r>
              <a:rPr kumimoji="1" lang="en-US" altLang="ja-JP" sz="2800" b="0" dirty="0"/>
              <a:t>Integrity</a:t>
            </a:r>
            <a:r>
              <a:rPr kumimoji="1" lang="ja-JP" altLang="en-US" sz="2800" b="0" dirty="0"/>
              <a:t>）の意味</a:t>
            </a:r>
          </a:p>
        </p:txBody>
      </p:sp>
      <p:sp>
        <p:nvSpPr>
          <p:cNvPr id="4" name="台形 3">
            <a:extLst>
              <a:ext uri="{FF2B5EF4-FFF2-40B4-BE49-F238E27FC236}">
                <a16:creationId xmlns:a16="http://schemas.microsoft.com/office/drawing/2014/main" id="{5823793A-4433-C91A-BDD8-555590255669}"/>
              </a:ext>
            </a:extLst>
          </p:cNvPr>
          <p:cNvSpPr/>
          <p:nvPr/>
        </p:nvSpPr>
        <p:spPr>
          <a:xfrm rot="14564826">
            <a:off x="3259967" y="2434895"/>
            <a:ext cx="1869356" cy="865293"/>
          </a:xfrm>
          <a:prstGeom prst="trapezoid">
            <a:avLst>
              <a:gd name="adj" fmla="val 5495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5" name="台形 4">
            <a:extLst>
              <a:ext uri="{FF2B5EF4-FFF2-40B4-BE49-F238E27FC236}">
                <a16:creationId xmlns:a16="http://schemas.microsoft.com/office/drawing/2014/main" id="{2606B4F7-5077-505A-DE5C-0394D7C2A5F1}"/>
              </a:ext>
            </a:extLst>
          </p:cNvPr>
          <p:cNvSpPr/>
          <p:nvPr/>
        </p:nvSpPr>
        <p:spPr>
          <a:xfrm rot="18012425">
            <a:off x="3221044" y="3752963"/>
            <a:ext cx="1869356" cy="865293"/>
          </a:xfrm>
          <a:prstGeom prst="trapezoid">
            <a:avLst>
              <a:gd name="adj" fmla="val 54955"/>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6" name="台形 5">
            <a:extLst>
              <a:ext uri="{FF2B5EF4-FFF2-40B4-BE49-F238E27FC236}">
                <a16:creationId xmlns:a16="http://schemas.microsoft.com/office/drawing/2014/main" id="{3EBA6172-29BE-6C89-4C60-A9939790F2DF}"/>
              </a:ext>
            </a:extLst>
          </p:cNvPr>
          <p:cNvSpPr/>
          <p:nvPr/>
        </p:nvSpPr>
        <p:spPr>
          <a:xfrm>
            <a:off x="2081198" y="4427661"/>
            <a:ext cx="1869356" cy="865293"/>
          </a:xfrm>
          <a:prstGeom prst="trapezoid">
            <a:avLst>
              <a:gd name="adj" fmla="val 54955"/>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7" name="台形 6">
            <a:extLst>
              <a:ext uri="{FF2B5EF4-FFF2-40B4-BE49-F238E27FC236}">
                <a16:creationId xmlns:a16="http://schemas.microsoft.com/office/drawing/2014/main" id="{FD6DCFAB-B2AC-DBC2-5126-15B2413161FA}"/>
              </a:ext>
            </a:extLst>
          </p:cNvPr>
          <p:cNvSpPr/>
          <p:nvPr/>
        </p:nvSpPr>
        <p:spPr>
          <a:xfrm rot="3477976">
            <a:off x="918210" y="3752962"/>
            <a:ext cx="1869356" cy="865293"/>
          </a:xfrm>
          <a:prstGeom prst="trapezoid">
            <a:avLst>
              <a:gd name="adj" fmla="val 54955"/>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8" name="台形 7">
            <a:extLst>
              <a:ext uri="{FF2B5EF4-FFF2-40B4-BE49-F238E27FC236}">
                <a16:creationId xmlns:a16="http://schemas.microsoft.com/office/drawing/2014/main" id="{76846359-62BA-3500-7C80-AABA2DD9A9C7}"/>
              </a:ext>
            </a:extLst>
          </p:cNvPr>
          <p:cNvSpPr/>
          <p:nvPr/>
        </p:nvSpPr>
        <p:spPr>
          <a:xfrm rot="6929530">
            <a:off x="866953" y="2422677"/>
            <a:ext cx="1869356" cy="865293"/>
          </a:xfrm>
          <a:prstGeom prst="trapezoid">
            <a:avLst>
              <a:gd name="adj" fmla="val 54955"/>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10" name="テキスト ボックス 12">
            <a:extLst>
              <a:ext uri="{FF2B5EF4-FFF2-40B4-BE49-F238E27FC236}">
                <a16:creationId xmlns:a16="http://schemas.microsoft.com/office/drawing/2014/main" id="{1FE95F2D-670E-5D47-F927-AC97FBD55980}"/>
              </a:ext>
            </a:extLst>
          </p:cNvPr>
          <p:cNvSpPr txBox="1"/>
          <p:nvPr/>
        </p:nvSpPr>
        <p:spPr>
          <a:xfrm>
            <a:off x="3734347" y="3849765"/>
            <a:ext cx="1136834" cy="769441"/>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600" dirty="0">
                <a:latin typeface="Meiryo UI" panose="020B0604030504040204" pitchFamily="50" charset="-128"/>
                <a:ea typeface="Meiryo UI" panose="020B0604030504040204" pitchFamily="50" charset="-128"/>
              </a:rPr>
              <a:t>処理</a:t>
            </a:r>
            <a:endParaRPr kumimoji="1" lang="en-US" altLang="ja-JP" sz="16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（分析・</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変換等）</a:t>
            </a:r>
          </a:p>
        </p:txBody>
      </p:sp>
      <p:sp>
        <p:nvSpPr>
          <p:cNvPr id="11" name="テキスト ボックス 13">
            <a:extLst>
              <a:ext uri="{FF2B5EF4-FFF2-40B4-BE49-F238E27FC236}">
                <a16:creationId xmlns:a16="http://schemas.microsoft.com/office/drawing/2014/main" id="{9B7348C6-2D9E-146B-45E1-2074B20725F4}"/>
              </a:ext>
            </a:extLst>
          </p:cNvPr>
          <p:cNvSpPr txBox="1"/>
          <p:nvPr/>
        </p:nvSpPr>
        <p:spPr>
          <a:xfrm>
            <a:off x="2595436" y="4712708"/>
            <a:ext cx="840879" cy="33855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600" dirty="0">
                <a:latin typeface="Meiryo UI" panose="020B0604030504040204" pitchFamily="50" charset="-128"/>
                <a:ea typeface="Meiryo UI" panose="020B0604030504040204" pitchFamily="50" charset="-128"/>
              </a:rPr>
              <a:t>報告書</a:t>
            </a:r>
          </a:p>
        </p:txBody>
      </p:sp>
      <p:sp>
        <p:nvSpPr>
          <p:cNvPr id="12" name="テキスト ボックス 14">
            <a:extLst>
              <a:ext uri="{FF2B5EF4-FFF2-40B4-BE49-F238E27FC236}">
                <a16:creationId xmlns:a16="http://schemas.microsoft.com/office/drawing/2014/main" id="{F23EF133-D60E-4C1E-1962-2198A6BD2766}"/>
              </a:ext>
            </a:extLst>
          </p:cNvPr>
          <p:cNvSpPr txBox="1"/>
          <p:nvPr/>
        </p:nvSpPr>
        <p:spPr>
          <a:xfrm>
            <a:off x="1347125" y="3900512"/>
            <a:ext cx="1136818" cy="52322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400" dirty="0">
                <a:latin typeface="Meiryo UI" panose="020B0604030504040204" pitchFamily="50" charset="-128"/>
                <a:ea typeface="Meiryo UI" panose="020B0604030504040204" pitchFamily="50" charset="-128"/>
              </a:rPr>
              <a:t>資料保存・</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取り出し</a:t>
            </a:r>
          </a:p>
        </p:txBody>
      </p:sp>
      <p:sp>
        <p:nvSpPr>
          <p:cNvPr id="13" name="テキスト ボックス 15">
            <a:extLst>
              <a:ext uri="{FF2B5EF4-FFF2-40B4-BE49-F238E27FC236}">
                <a16:creationId xmlns:a16="http://schemas.microsoft.com/office/drawing/2014/main" id="{C5A154EA-13A9-6B72-8D3C-9ABF86646C71}"/>
              </a:ext>
            </a:extLst>
          </p:cNvPr>
          <p:cNvSpPr txBox="1"/>
          <p:nvPr/>
        </p:nvSpPr>
        <p:spPr>
          <a:xfrm>
            <a:off x="1440798" y="2703314"/>
            <a:ext cx="644516" cy="33855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600" dirty="0">
                <a:latin typeface="Meiryo UI" panose="020B0604030504040204" pitchFamily="50" charset="-128"/>
                <a:ea typeface="Meiryo UI" panose="020B0604030504040204" pitchFamily="50" charset="-128"/>
              </a:rPr>
              <a:t>廃棄</a:t>
            </a:r>
          </a:p>
        </p:txBody>
      </p:sp>
      <p:sp>
        <p:nvSpPr>
          <p:cNvPr id="14" name="矢印: 左カーブ 13">
            <a:extLst>
              <a:ext uri="{FF2B5EF4-FFF2-40B4-BE49-F238E27FC236}">
                <a16:creationId xmlns:a16="http://schemas.microsoft.com/office/drawing/2014/main" id="{569BD29A-58C7-663F-26C9-08E9188194E1}"/>
              </a:ext>
            </a:extLst>
          </p:cNvPr>
          <p:cNvSpPr/>
          <p:nvPr/>
        </p:nvSpPr>
        <p:spPr>
          <a:xfrm>
            <a:off x="3272170" y="2815411"/>
            <a:ext cx="573893" cy="1394681"/>
          </a:xfrm>
          <a:prstGeom prst="curvedLeftArrow">
            <a:avLst/>
          </a:prstGeom>
        </p:spPr>
        <p:style>
          <a:lnRef idx="2">
            <a:schemeClr val="dk1">
              <a:shade val="50000"/>
            </a:schemeClr>
          </a:lnRef>
          <a:fillRef idx="1">
            <a:schemeClr val="dk1"/>
          </a:fillRef>
          <a:effectRef idx="0">
            <a:schemeClr val="dk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solidFill>
                <a:schemeClr val="tx1"/>
              </a:solidFill>
            </a:endParaRPr>
          </a:p>
        </p:txBody>
      </p:sp>
      <p:sp>
        <p:nvSpPr>
          <p:cNvPr id="15" name="矢印: 左カーブ 14">
            <a:extLst>
              <a:ext uri="{FF2B5EF4-FFF2-40B4-BE49-F238E27FC236}">
                <a16:creationId xmlns:a16="http://schemas.microsoft.com/office/drawing/2014/main" id="{0F3D9D90-F827-C0C8-BAFB-21707DCCBE7C}"/>
              </a:ext>
            </a:extLst>
          </p:cNvPr>
          <p:cNvSpPr/>
          <p:nvPr/>
        </p:nvSpPr>
        <p:spPr>
          <a:xfrm rot="10800000">
            <a:off x="2148792" y="2773861"/>
            <a:ext cx="573893" cy="1394681"/>
          </a:xfrm>
          <a:prstGeom prst="curvedLeftArrow">
            <a:avLst/>
          </a:prstGeom>
        </p:spPr>
        <p:style>
          <a:lnRef idx="2">
            <a:schemeClr val="dk1">
              <a:shade val="50000"/>
            </a:schemeClr>
          </a:lnRef>
          <a:fillRef idx="1">
            <a:schemeClr val="dk1"/>
          </a:fillRef>
          <a:effectRef idx="0">
            <a:schemeClr val="dk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solidFill>
                <a:schemeClr val="tx1"/>
              </a:solidFill>
            </a:endParaRPr>
          </a:p>
        </p:txBody>
      </p:sp>
      <p:sp>
        <p:nvSpPr>
          <p:cNvPr id="16" name="テキスト ボックス 18">
            <a:extLst>
              <a:ext uri="{FF2B5EF4-FFF2-40B4-BE49-F238E27FC236}">
                <a16:creationId xmlns:a16="http://schemas.microsoft.com/office/drawing/2014/main" id="{120BFCAC-E2BD-43DA-AF2A-F3882BC38802}"/>
              </a:ext>
            </a:extLst>
          </p:cNvPr>
          <p:cNvSpPr txBox="1"/>
          <p:nvPr/>
        </p:nvSpPr>
        <p:spPr>
          <a:xfrm>
            <a:off x="2270329" y="3161991"/>
            <a:ext cx="1615896" cy="734591"/>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400" dirty="0">
                <a:latin typeface="Meiryo UI" panose="020B0604030504040204" pitchFamily="50" charset="-128"/>
                <a:ea typeface="Meiryo UI" panose="020B0604030504040204" pitchFamily="50" charset="-128"/>
              </a:rPr>
              <a:t>完全性，一貫性，</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正確性，信頼性</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の維持</a:t>
            </a:r>
          </a:p>
        </p:txBody>
      </p:sp>
      <p:sp>
        <p:nvSpPr>
          <p:cNvPr id="18" name="テキスト ボックス 17">
            <a:extLst>
              <a:ext uri="{FF2B5EF4-FFF2-40B4-BE49-F238E27FC236}">
                <a16:creationId xmlns:a16="http://schemas.microsoft.com/office/drawing/2014/main" id="{C9F8757C-FBCE-24F9-A5AB-5546F0FCB665}"/>
              </a:ext>
            </a:extLst>
          </p:cNvPr>
          <p:cNvSpPr txBox="1"/>
          <p:nvPr/>
        </p:nvSpPr>
        <p:spPr>
          <a:xfrm>
            <a:off x="5666605" y="2160465"/>
            <a:ext cx="6055064" cy="3046988"/>
          </a:xfrm>
          <a:prstGeom prst="rect">
            <a:avLst/>
          </a:prstGeom>
          <a:noFill/>
        </p:spPr>
        <p:txBody>
          <a:bodyPr wrap="square" lIns="91440" tIns="45720" rIns="91440" bIns="45720" rtlCol="0" anchor="t">
            <a:spAutoFit/>
          </a:bodyPr>
          <a:lstStyle/>
          <a:p>
            <a:r>
              <a:rPr kumimoji="1" lang="ja-JP" altLang="en-US" sz="2800" dirty="0">
                <a:latin typeface="Meiryo UI"/>
                <a:ea typeface="Meiryo UI"/>
              </a:rPr>
              <a:t>データインテグリティ</a:t>
            </a:r>
            <a:r>
              <a:rPr lang="ja-JP" altLang="en-US" sz="2800" dirty="0">
                <a:latin typeface="Meiryo UI"/>
                <a:ea typeface="Meiryo UI"/>
              </a:rPr>
              <a:t>（DI）</a:t>
            </a:r>
            <a:r>
              <a:rPr kumimoji="1" lang="ja-JP" altLang="en-US" sz="2800" dirty="0">
                <a:latin typeface="Meiryo UI"/>
                <a:ea typeface="Meiryo UI"/>
              </a:rPr>
              <a:t>とは，</a:t>
            </a:r>
            <a:endParaRPr kumimoji="1" lang="en-US" altLang="ja-JP" sz="2800" dirty="0">
              <a:latin typeface="Meiryo UI"/>
              <a:ea typeface="Meiryo UI"/>
            </a:endParaRPr>
          </a:p>
          <a:p>
            <a:endParaRPr kumimoji="1" lang="en-US" altLang="ja-JP" sz="400" dirty="0">
              <a:latin typeface="Meiryo UI" panose="020B0604030504040204" pitchFamily="50" charset="-128"/>
              <a:ea typeface="Meiryo UI" panose="020B0604030504040204" pitchFamily="50" charset="-128"/>
            </a:endParaRPr>
          </a:p>
          <a:p>
            <a:endParaRPr kumimoji="1" lang="en-US" altLang="ja-JP" sz="2000" dirty="0">
              <a:latin typeface="Meiryo UI" panose="020B0604030504040204" pitchFamily="50" charset="-128"/>
              <a:ea typeface="Meiryo UI" panose="020B0604030504040204" pitchFamily="50" charset="-128"/>
            </a:endParaRPr>
          </a:p>
          <a:p>
            <a:r>
              <a:rPr kumimoji="1" lang="ja-JP" altLang="en-US" sz="2400" dirty="0">
                <a:latin typeface="Meiryo UI" panose="020B0604030504040204" pitchFamily="50" charset="-128"/>
                <a:ea typeface="Meiryo UI" panose="020B0604030504040204" pitchFamily="50" charset="-128"/>
              </a:rPr>
              <a:t>データが完全で，一貫</a:t>
            </a:r>
            <a:r>
              <a:rPr lang="ja-JP" altLang="en-US" sz="2400" dirty="0">
                <a:latin typeface="Meiryo UI" panose="020B0604030504040204" pitchFamily="50" charset="-128"/>
                <a:ea typeface="Meiryo UI" panose="020B0604030504040204" pitchFamily="50" charset="-128"/>
              </a:rPr>
              <a:t>性があり</a:t>
            </a:r>
            <a:r>
              <a:rPr kumimoji="1" lang="ja-JP" altLang="en-US" sz="2400" dirty="0">
                <a:latin typeface="Meiryo UI" panose="020B0604030504040204" pitchFamily="50" charset="-128"/>
                <a:ea typeface="Meiryo UI" panose="020B0604030504040204" pitchFamily="50" charset="-128"/>
              </a:rPr>
              <a:t>，正確であること。</a:t>
            </a:r>
            <a:endParaRPr kumimoji="1" lang="en-US" altLang="ja-JP" sz="2400" dirty="0">
              <a:latin typeface="Meiryo UI" panose="020B0604030504040204" pitchFamily="50" charset="-128"/>
              <a:ea typeface="Meiryo UI" panose="020B0604030504040204" pitchFamily="50" charset="-128"/>
            </a:endParaRPr>
          </a:p>
          <a:p>
            <a:endParaRPr lang="en-US" altLang="ja-JP" sz="2400" dirty="0">
              <a:latin typeface="Meiryo UI" panose="020B0604030504040204" pitchFamily="50" charset="-128"/>
              <a:ea typeface="Meiryo UI" panose="020B0604030504040204" pitchFamily="50" charset="-128"/>
            </a:endParaRPr>
          </a:p>
          <a:p>
            <a:r>
              <a:rPr kumimoji="1" lang="ja-JP" altLang="en-US" sz="2400" dirty="0">
                <a:latin typeface="Meiryo UI"/>
                <a:ea typeface="Meiryo UI"/>
              </a:rPr>
              <a:t>ライフサイクル全体にわたって</a:t>
            </a:r>
            <a:r>
              <a:rPr kumimoji="1" lang="en-US" altLang="ja-JP" sz="2400" dirty="0">
                <a:latin typeface="Meiryo UI"/>
                <a:ea typeface="Meiryo UI"/>
              </a:rPr>
              <a:t>ALCOA</a:t>
            </a:r>
            <a:r>
              <a:rPr kumimoji="1" lang="en-US" altLang="ja-JP" sz="2400" dirty="0">
                <a:latin typeface="Meiryo UI" panose="020B0604030504040204" pitchFamily="50" charset="-128"/>
                <a:ea typeface="Meiryo UI" panose="020B0604030504040204" pitchFamily="50" charset="-128"/>
              </a:rPr>
              <a:t>+</a:t>
            </a:r>
            <a:r>
              <a:rPr lang="en-US" altLang="ja-JP" sz="2400" dirty="0">
                <a:latin typeface="Meiryo UI" panose="020B0604030504040204" pitchFamily="50" charset="-128"/>
                <a:ea typeface="Meiryo UI" panose="020B0604030504040204" pitchFamily="50" charset="-128"/>
              </a:rPr>
              <a:t>*</a:t>
            </a:r>
            <a:r>
              <a:rPr kumimoji="1" lang="ja-JP" altLang="en-US" sz="2400" dirty="0">
                <a:latin typeface="Meiryo UI" panose="020B0604030504040204" pitchFamily="50" charset="-128"/>
                <a:ea typeface="Meiryo UI" panose="020B0604030504040204" pitchFamily="50" charset="-128"/>
              </a:rPr>
              <a:t>に則ったデータとして維持されていることが求められている。</a:t>
            </a:r>
            <a:endParaRPr kumimoji="1" lang="en-US" altLang="ja-JP" sz="2400" dirty="0">
              <a:latin typeface="Meiryo UI" panose="020B0604030504040204" pitchFamily="50" charset="-128"/>
              <a:ea typeface="Meiryo UI" panose="020B0604030504040204" pitchFamily="50" charset="-128"/>
            </a:endParaRPr>
          </a:p>
          <a:p>
            <a:endParaRPr lang="en-US" altLang="ja-JP" sz="2400" dirty="0">
              <a:latin typeface="Meiryo UI" panose="020B0604030504040204" pitchFamily="50" charset="-128"/>
              <a:ea typeface="Meiryo UI" panose="020B0604030504040204" pitchFamily="50" charset="-128"/>
            </a:endParaRPr>
          </a:p>
          <a:p>
            <a:pPr algn="r"/>
            <a:r>
              <a:rPr lang="en-US" altLang="ja-JP" sz="2000" dirty="0">
                <a:latin typeface="Meiryo UI" panose="020B0604030504040204" pitchFamily="50" charset="-128"/>
                <a:ea typeface="Meiryo UI" panose="020B0604030504040204" pitchFamily="50" charset="-128"/>
              </a:rPr>
              <a:t>*: </a:t>
            </a:r>
            <a:r>
              <a:rPr lang="ja-JP" altLang="en-US" sz="2000" dirty="0">
                <a:latin typeface="Meiryo UI" panose="020B0604030504040204" pitchFamily="50" charset="-128"/>
                <a:ea typeface="Meiryo UI" panose="020B0604030504040204" pitchFamily="50" charset="-128"/>
              </a:rPr>
              <a:t>スライド</a:t>
            </a:r>
            <a:r>
              <a:rPr lang="en-US" altLang="ja-JP" sz="2000" dirty="0">
                <a:latin typeface="Meiryo UI" panose="020B0604030504040204" pitchFamily="50" charset="-128"/>
                <a:ea typeface="Meiryo UI" panose="020B0604030504040204" pitchFamily="50" charset="-128"/>
              </a:rPr>
              <a:t>13</a:t>
            </a:r>
            <a:r>
              <a:rPr lang="ja-JP" altLang="en-US" sz="2000" dirty="0">
                <a:latin typeface="Meiryo UI" panose="020B0604030504040204" pitchFamily="50" charset="-128"/>
                <a:ea typeface="Meiryo UI" panose="020B0604030504040204" pitchFamily="50" charset="-128"/>
              </a:rPr>
              <a:t>参照</a:t>
            </a:r>
            <a:endParaRPr kumimoji="1" lang="ja-JP" altLang="en-US" sz="2000" dirty="0">
              <a:latin typeface="Meiryo UI" panose="020B0604030504040204" pitchFamily="50" charset="-128"/>
              <a:ea typeface="Meiryo UI" panose="020B0604030504040204" pitchFamily="50" charset="-128"/>
            </a:endParaRPr>
          </a:p>
        </p:txBody>
      </p:sp>
      <p:sp>
        <p:nvSpPr>
          <p:cNvPr id="3" name="テキスト ボックス 11">
            <a:extLst>
              <a:ext uri="{FF2B5EF4-FFF2-40B4-BE49-F238E27FC236}">
                <a16:creationId xmlns:a16="http://schemas.microsoft.com/office/drawing/2014/main" id="{03A96BC8-74CC-6C6C-AA01-0B619BB64D36}"/>
              </a:ext>
            </a:extLst>
          </p:cNvPr>
          <p:cNvSpPr txBox="1"/>
          <p:nvPr/>
        </p:nvSpPr>
        <p:spPr>
          <a:xfrm>
            <a:off x="3862645" y="2498209"/>
            <a:ext cx="1023145" cy="73866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400" dirty="0">
                <a:latin typeface="Meiryo UI" panose="020B0604030504040204" pitchFamily="50" charset="-128"/>
                <a:ea typeface="Meiryo UI" panose="020B0604030504040204" pitchFamily="50" charset="-128"/>
              </a:rPr>
              <a:t>データの</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収集・</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記録</a:t>
            </a:r>
          </a:p>
        </p:txBody>
      </p:sp>
    </p:spTree>
    <p:extLst>
      <p:ext uri="{BB962C8B-B14F-4D97-AF65-F5344CB8AC3E}">
        <p14:creationId xmlns:p14="http://schemas.microsoft.com/office/powerpoint/2010/main" val="1693763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2E5B3C-55C9-4BD7-5ED3-B0E9E1BD5D87}"/>
            </a:ext>
          </a:extLst>
        </p:cNvPr>
        <p:cNvGrpSpPr/>
        <p:nvPr/>
      </p:nvGrpSpPr>
      <p:grpSpPr>
        <a:xfrm>
          <a:off x="0" y="0"/>
          <a:ext cx="0" cy="0"/>
          <a:chOff x="0" y="0"/>
          <a:chExt cx="0" cy="0"/>
        </a:xfrm>
      </p:grpSpPr>
      <p:sp>
        <p:nvSpPr>
          <p:cNvPr id="41" name="四角形: 角を丸くする 40">
            <a:extLst>
              <a:ext uri="{FF2B5EF4-FFF2-40B4-BE49-F238E27FC236}">
                <a16:creationId xmlns:a16="http://schemas.microsoft.com/office/drawing/2014/main" id="{4AB6198C-A162-156D-8B86-D3422386D71D}"/>
              </a:ext>
            </a:extLst>
          </p:cNvPr>
          <p:cNvSpPr/>
          <p:nvPr/>
        </p:nvSpPr>
        <p:spPr>
          <a:xfrm>
            <a:off x="1600200" y="1260069"/>
            <a:ext cx="3714431" cy="2515523"/>
          </a:xfrm>
          <a:prstGeom prst="roundRect">
            <a:avLst/>
          </a:prstGeom>
          <a:solidFill>
            <a:schemeClr val="accent5">
              <a:lumMod val="20000"/>
              <a:lumOff val="80000"/>
            </a:schemeClr>
          </a:solidFill>
          <a:ln w="9525">
            <a:solidFill>
              <a:schemeClr val="accent5">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A8C5A7B8-8641-2A7C-3BD0-EF171920FB40}"/>
              </a:ext>
            </a:extLst>
          </p:cNvPr>
          <p:cNvSpPr/>
          <p:nvPr/>
        </p:nvSpPr>
        <p:spPr>
          <a:xfrm>
            <a:off x="2092679" y="1620986"/>
            <a:ext cx="620791" cy="867922"/>
          </a:xfrm>
          <a:prstGeom prst="rect">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endParaRPr>
          </a:p>
        </p:txBody>
      </p:sp>
      <p:sp>
        <p:nvSpPr>
          <p:cNvPr id="12" name="正方形/長方形 11">
            <a:extLst>
              <a:ext uri="{FF2B5EF4-FFF2-40B4-BE49-F238E27FC236}">
                <a16:creationId xmlns:a16="http://schemas.microsoft.com/office/drawing/2014/main" id="{40720009-02C3-0F17-7335-B1E8D19B483C}"/>
              </a:ext>
            </a:extLst>
          </p:cNvPr>
          <p:cNvSpPr/>
          <p:nvPr/>
        </p:nvSpPr>
        <p:spPr>
          <a:xfrm>
            <a:off x="2060249" y="1579725"/>
            <a:ext cx="620791" cy="867922"/>
          </a:xfrm>
          <a:prstGeom prst="rect">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endParaRPr>
          </a:p>
        </p:txBody>
      </p:sp>
      <p:sp>
        <p:nvSpPr>
          <p:cNvPr id="11" name="正方形/長方形 10">
            <a:extLst>
              <a:ext uri="{FF2B5EF4-FFF2-40B4-BE49-F238E27FC236}">
                <a16:creationId xmlns:a16="http://schemas.microsoft.com/office/drawing/2014/main" id="{76DAAFC3-34F6-BB71-7829-27F46FD7CCF8}"/>
              </a:ext>
            </a:extLst>
          </p:cNvPr>
          <p:cNvSpPr/>
          <p:nvPr/>
        </p:nvSpPr>
        <p:spPr>
          <a:xfrm>
            <a:off x="2027820" y="1538464"/>
            <a:ext cx="620791" cy="867922"/>
          </a:xfrm>
          <a:prstGeom prst="rect">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endParaRPr>
          </a:p>
        </p:txBody>
      </p:sp>
      <p:sp>
        <p:nvSpPr>
          <p:cNvPr id="10" name="正方形/長方形 9">
            <a:extLst>
              <a:ext uri="{FF2B5EF4-FFF2-40B4-BE49-F238E27FC236}">
                <a16:creationId xmlns:a16="http://schemas.microsoft.com/office/drawing/2014/main" id="{5AADA980-2C2D-0203-B12F-A465BDD5A4FC}"/>
              </a:ext>
            </a:extLst>
          </p:cNvPr>
          <p:cNvSpPr/>
          <p:nvPr/>
        </p:nvSpPr>
        <p:spPr>
          <a:xfrm>
            <a:off x="1995391" y="1497203"/>
            <a:ext cx="620791" cy="867922"/>
          </a:xfrm>
          <a:prstGeom prst="rect">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endParaRPr>
          </a:p>
        </p:txBody>
      </p:sp>
      <p:sp>
        <p:nvSpPr>
          <p:cNvPr id="2" name="タイトル 1">
            <a:extLst>
              <a:ext uri="{FF2B5EF4-FFF2-40B4-BE49-F238E27FC236}">
                <a16:creationId xmlns:a16="http://schemas.microsoft.com/office/drawing/2014/main" id="{DECF9B1B-E37B-34D4-F7BD-EDED0E5AF8AF}"/>
              </a:ext>
            </a:extLst>
          </p:cNvPr>
          <p:cNvSpPr>
            <a:spLocks noGrp="1"/>
          </p:cNvSpPr>
          <p:nvPr>
            <p:ph type="title"/>
          </p:nvPr>
        </p:nvSpPr>
        <p:spPr/>
        <p:txBody>
          <a:bodyPr/>
          <a:lstStyle/>
          <a:p>
            <a:pPr fontAlgn="ctr"/>
            <a:r>
              <a:rPr kumimoji="1" lang="en-US" altLang="ja-JP" sz="2800" b="0" dirty="0"/>
              <a:t>Data Quality</a:t>
            </a:r>
            <a:r>
              <a:rPr kumimoji="1" lang="ja-JP" altLang="en-US" sz="2800" b="0" dirty="0"/>
              <a:t>と</a:t>
            </a:r>
            <a:r>
              <a:rPr kumimoji="1" lang="en-US" altLang="ja-JP" sz="2800" b="0" dirty="0"/>
              <a:t>Data Integrity</a:t>
            </a:r>
            <a:r>
              <a:rPr kumimoji="1" lang="ja-JP" altLang="en-US" sz="2800" b="0" dirty="0"/>
              <a:t>の範疇の違い</a:t>
            </a:r>
          </a:p>
        </p:txBody>
      </p:sp>
      <p:sp>
        <p:nvSpPr>
          <p:cNvPr id="22" name="テキスト ボックス 21">
            <a:extLst>
              <a:ext uri="{FF2B5EF4-FFF2-40B4-BE49-F238E27FC236}">
                <a16:creationId xmlns:a16="http://schemas.microsoft.com/office/drawing/2014/main" id="{90EF2F74-551E-A0CF-4BD9-5C308C27E65F}"/>
              </a:ext>
            </a:extLst>
          </p:cNvPr>
          <p:cNvSpPr txBox="1"/>
          <p:nvPr/>
        </p:nvSpPr>
        <p:spPr>
          <a:xfrm>
            <a:off x="5842590" y="1143269"/>
            <a:ext cx="6257055" cy="2980648"/>
          </a:xfrm>
          <a:prstGeom prst="rect">
            <a:avLst/>
          </a:prstGeom>
          <a:noFill/>
        </p:spPr>
        <p:txBody>
          <a:bodyPr wrap="square" lIns="91440" tIns="45720" rIns="91440" bIns="45720" rtlCol="0" anchor="t">
            <a:spAutoFit/>
          </a:bodyPr>
          <a:lstStyle/>
          <a:p>
            <a:r>
              <a:rPr kumimoji="1" lang="en-US" altLang="ja-JP" sz="2400" dirty="0">
                <a:latin typeface="Meiryo UI" panose="020B0604030504040204" pitchFamily="50" charset="-128"/>
                <a:ea typeface="Meiryo UI" panose="020B0604030504040204" pitchFamily="50" charset="-128"/>
              </a:rPr>
              <a:t>Data Quality </a:t>
            </a:r>
            <a:r>
              <a:rPr kumimoji="1" lang="ja-JP" altLang="en-US" sz="2400" dirty="0">
                <a:latin typeface="Meiryo UI" panose="020B0604030504040204" pitchFamily="50" charset="-128"/>
                <a:ea typeface="Meiryo UI" panose="020B0604030504040204" pitchFamily="50" charset="-128"/>
              </a:rPr>
              <a:t>は，</a:t>
            </a:r>
            <a:endParaRPr lang="en-US" altLang="ja-JP" sz="2400" dirty="0">
              <a:latin typeface="Meiryo UI" panose="020B0604030504040204" pitchFamily="50" charset="-128"/>
              <a:ea typeface="Meiryo UI" panose="020B0604030504040204" pitchFamily="50" charset="-128"/>
            </a:endParaRPr>
          </a:p>
          <a:p>
            <a:endParaRPr lang="ja-JP" altLang="en-US" sz="800" dirty="0">
              <a:latin typeface="Meiryo UI" panose="020B0604030504040204" pitchFamily="50" charset="-128"/>
              <a:ea typeface="Meiryo UI" panose="020B0604030504040204" pitchFamily="50" charset="-128"/>
            </a:endParaRPr>
          </a:p>
          <a:p>
            <a:r>
              <a:rPr lang="ja-JP" altLang="en-US" sz="2200" dirty="0">
                <a:latin typeface="Meiryo UI" panose="020B0604030504040204" pitchFamily="50" charset="-128"/>
                <a:ea typeface="Meiryo UI" panose="020B0604030504040204" pitchFamily="50" charset="-128"/>
              </a:rPr>
              <a:t>主にデータを取得するまでのプロセスにフォーカス</a:t>
            </a:r>
            <a:endParaRPr lang="en-US" altLang="ja-JP" sz="2200" dirty="0">
              <a:latin typeface="Meiryo UI" panose="020B0604030504040204" pitchFamily="50" charset="-128"/>
              <a:ea typeface="Meiryo UI" panose="020B0604030504040204" pitchFamily="50" charset="-128"/>
            </a:endParaRPr>
          </a:p>
          <a:p>
            <a:endParaRPr kumimoji="1" lang="en-US" altLang="ja-JP" sz="1400" dirty="0">
              <a:highlight>
                <a:srgbClr val="FFFF00"/>
              </a:highlight>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生成されたデータが</a:t>
            </a:r>
            <a:r>
              <a:rPr lang="ja-JP" altLang="en-US" sz="2000" dirty="0">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適用される基準（</a:t>
            </a:r>
            <a:r>
              <a:rPr kumimoji="1" lang="en-US" altLang="ja-JP" sz="2000" dirty="0">
                <a:latin typeface="Meiryo UI" panose="020B0604030504040204" pitchFamily="50" charset="-128"/>
                <a:ea typeface="Meiryo UI" panose="020B0604030504040204" pitchFamily="50" charset="-128"/>
              </a:rPr>
              <a:t>GLP</a:t>
            </a:r>
            <a:r>
              <a:rPr kumimoji="1" lang="ja-JP" altLang="en-US" sz="2000" dirty="0">
                <a:latin typeface="Meiryo UI" panose="020B0604030504040204" pitchFamily="50" charset="-128"/>
                <a:ea typeface="Meiryo UI" panose="020B0604030504040204" pitchFamily="50" charset="-128"/>
              </a:rPr>
              <a:t>等）に従って生成され，意図された目的に適合していることを保証するものである。</a:t>
            </a:r>
            <a:endParaRPr kumimoji="1"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（適切な試験デザイン，適切な資源の利用及び測定機器の検証等によって保証される。）</a:t>
            </a:r>
            <a:endParaRPr lang="ja-JP" dirty="0">
              <a:latin typeface="Meiryo UI" panose="020B0604030504040204" pitchFamily="50" charset="-128"/>
              <a:ea typeface="Meiryo UI" panose="020B0604030504040204" pitchFamily="50" charset="-128"/>
            </a:endParaRPr>
          </a:p>
          <a:p>
            <a:endParaRPr kumimoji="1" lang="en-US" altLang="ja-JP" sz="2000" dirty="0">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21CA5981-C8CA-96B4-D710-0898645892DC}"/>
              </a:ext>
            </a:extLst>
          </p:cNvPr>
          <p:cNvSpPr txBox="1"/>
          <p:nvPr/>
        </p:nvSpPr>
        <p:spPr>
          <a:xfrm>
            <a:off x="8093836" y="6493156"/>
            <a:ext cx="2603598" cy="276999"/>
          </a:xfrm>
          <a:prstGeom prst="rect">
            <a:avLst/>
          </a:prstGeom>
          <a:noFill/>
        </p:spPr>
        <p:txBody>
          <a:bodyPr wrap="none" rtlCol="0">
            <a:spAutoFit/>
          </a:bodyPr>
          <a:lstStyle/>
          <a:p>
            <a:r>
              <a:rPr lang="ja-JP" altLang="en-US" sz="1200" dirty="0">
                <a:latin typeface="Meiryo UI" panose="020B0604030504040204" pitchFamily="50" charset="-128"/>
                <a:ea typeface="Meiryo UI" panose="020B0604030504040204" pitchFamily="50" charset="-128"/>
              </a:rPr>
              <a:t>令和</a:t>
            </a:r>
            <a:r>
              <a:rPr lang="en-US" altLang="ja-JP" sz="1200" dirty="0">
                <a:latin typeface="Meiryo UI" panose="020B0604030504040204" pitchFamily="50" charset="-128"/>
                <a:ea typeface="Meiryo UI" panose="020B0604030504040204" pitchFamily="50" charset="-128"/>
              </a:rPr>
              <a:t>7</a:t>
            </a:r>
            <a:r>
              <a:rPr lang="ja-JP" altLang="en-US" sz="1200" dirty="0">
                <a:latin typeface="Meiryo UI" panose="020B0604030504040204" pitchFamily="50" charset="-128"/>
                <a:ea typeface="Meiryo UI" panose="020B0604030504040204" pitchFamily="50" charset="-128"/>
              </a:rPr>
              <a:t>年度</a:t>
            </a:r>
            <a:r>
              <a:rPr lang="en-US" altLang="ja-JP" sz="1200" dirty="0">
                <a:latin typeface="Meiryo UI" panose="020B0604030504040204" pitchFamily="50" charset="-128"/>
                <a:ea typeface="Meiryo UI" panose="020B0604030504040204" pitchFamily="50" charset="-128"/>
              </a:rPr>
              <a:t>_</a:t>
            </a:r>
            <a:r>
              <a:rPr lang="ja-JP" altLang="en-US" sz="1200" dirty="0">
                <a:latin typeface="Meiryo UI" panose="020B0604030504040204" pitchFamily="50" charset="-128"/>
                <a:ea typeface="Meiryo UI" panose="020B0604030504040204" pitchFamily="50" charset="-128"/>
              </a:rPr>
              <a:t>第</a:t>
            </a:r>
            <a:r>
              <a:rPr lang="en-US" altLang="ja-JP" sz="1200" dirty="0">
                <a:latin typeface="Meiryo UI" panose="020B0604030504040204" pitchFamily="50" charset="-128"/>
                <a:ea typeface="Meiryo UI" panose="020B0604030504040204" pitchFamily="50" charset="-128"/>
              </a:rPr>
              <a:t>30</a:t>
            </a:r>
            <a:r>
              <a:rPr lang="ja-JP" altLang="en-US" sz="1200" dirty="0">
                <a:latin typeface="Meiryo UI" panose="020B0604030504040204" pitchFamily="50" charset="-128"/>
                <a:ea typeface="Meiryo UI" panose="020B0604030504040204" pitchFamily="50" charset="-128"/>
              </a:rPr>
              <a:t>回</a:t>
            </a:r>
            <a:r>
              <a:rPr lang="en-US" altLang="ja-JP" sz="1200" dirty="0">
                <a:latin typeface="Meiryo UI" panose="020B0604030504040204" pitchFamily="50" charset="-128"/>
                <a:ea typeface="Meiryo UI" panose="020B0604030504040204" pitchFamily="50" charset="-128"/>
              </a:rPr>
              <a:t>GLP</a:t>
            </a:r>
            <a:r>
              <a:rPr lang="ja-JP" altLang="en-US" sz="1200" dirty="0">
                <a:latin typeface="Meiryo UI" panose="020B0604030504040204" pitchFamily="50" charset="-128"/>
                <a:ea typeface="Meiryo UI" panose="020B0604030504040204" pitchFamily="50" charset="-128"/>
              </a:rPr>
              <a:t>研修会</a:t>
            </a:r>
            <a:r>
              <a:rPr kumimoji="1" lang="en-US" altLang="ja-JP" sz="1200" dirty="0">
                <a:latin typeface="Meiryo UI" panose="020B0604030504040204" pitchFamily="50" charset="-128"/>
                <a:ea typeface="Meiryo UI" panose="020B0604030504040204" pitchFamily="50" charset="-128"/>
              </a:rPr>
              <a:t> </a:t>
            </a:r>
            <a:r>
              <a:rPr kumimoji="1" lang="ja-JP" altLang="en-US" sz="1200" dirty="0">
                <a:latin typeface="Meiryo UI" panose="020B0604030504040204" pitchFamily="50" charset="-128"/>
                <a:ea typeface="Meiryo UI" panose="020B0604030504040204" pitchFamily="50" charset="-128"/>
              </a:rPr>
              <a:t>参照</a:t>
            </a:r>
          </a:p>
        </p:txBody>
      </p:sp>
      <p:sp>
        <p:nvSpPr>
          <p:cNvPr id="17" name="台形 16">
            <a:extLst>
              <a:ext uri="{FF2B5EF4-FFF2-40B4-BE49-F238E27FC236}">
                <a16:creationId xmlns:a16="http://schemas.microsoft.com/office/drawing/2014/main" id="{4B757D66-AA5A-63F7-B26A-94C7B0F4A766}"/>
              </a:ext>
            </a:extLst>
          </p:cNvPr>
          <p:cNvSpPr/>
          <p:nvPr/>
        </p:nvSpPr>
        <p:spPr>
          <a:xfrm rot="14564826">
            <a:off x="3825403" y="4742203"/>
            <a:ext cx="1273759" cy="545821"/>
          </a:xfrm>
          <a:prstGeom prst="trapezoid">
            <a:avLst>
              <a:gd name="adj" fmla="val 5495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18" name="台形 17">
            <a:extLst>
              <a:ext uri="{FF2B5EF4-FFF2-40B4-BE49-F238E27FC236}">
                <a16:creationId xmlns:a16="http://schemas.microsoft.com/office/drawing/2014/main" id="{9281EE64-5F4E-859B-2AE9-149AF8CAD815}"/>
              </a:ext>
            </a:extLst>
          </p:cNvPr>
          <p:cNvSpPr/>
          <p:nvPr/>
        </p:nvSpPr>
        <p:spPr>
          <a:xfrm rot="18012425">
            <a:off x="3798895" y="5710551"/>
            <a:ext cx="1298370" cy="599390"/>
          </a:xfrm>
          <a:prstGeom prst="trapezoid">
            <a:avLst>
              <a:gd name="adj" fmla="val 54955"/>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19" name="台形 18">
            <a:extLst>
              <a:ext uri="{FF2B5EF4-FFF2-40B4-BE49-F238E27FC236}">
                <a16:creationId xmlns:a16="http://schemas.microsoft.com/office/drawing/2014/main" id="{6970A597-761C-71CC-6413-6C507507C559}"/>
              </a:ext>
            </a:extLst>
          </p:cNvPr>
          <p:cNvSpPr/>
          <p:nvPr/>
        </p:nvSpPr>
        <p:spPr>
          <a:xfrm>
            <a:off x="2887154" y="6225432"/>
            <a:ext cx="1351001" cy="535448"/>
          </a:xfrm>
          <a:prstGeom prst="trapezoid">
            <a:avLst>
              <a:gd name="adj" fmla="val 54955"/>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20" name="台形 19">
            <a:extLst>
              <a:ext uri="{FF2B5EF4-FFF2-40B4-BE49-F238E27FC236}">
                <a16:creationId xmlns:a16="http://schemas.microsoft.com/office/drawing/2014/main" id="{08E7C4D6-0B56-E9FE-5F55-C1C4DA804D04}"/>
              </a:ext>
            </a:extLst>
          </p:cNvPr>
          <p:cNvSpPr/>
          <p:nvPr/>
        </p:nvSpPr>
        <p:spPr>
          <a:xfrm rot="3477976">
            <a:off x="1908085" y="5719726"/>
            <a:ext cx="1346181" cy="564206"/>
          </a:xfrm>
          <a:prstGeom prst="trapezoid">
            <a:avLst>
              <a:gd name="adj" fmla="val 54955"/>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21" name="台形 20">
            <a:extLst>
              <a:ext uri="{FF2B5EF4-FFF2-40B4-BE49-F238E27FC236}">
                <a16:creationId xmlns:a16="http://schemas.microsoft.com/office/drawing/2014/main" id="{FA48C66C-B1F3-C204-642A-952CA3383A4B}"/>
              </a:ext>
            </a:extLst>
          </p:cNvPr>
          <p:cNvSpPr/>
          <p:nvPr/>
        </p:nvSpPr>
        <p:spPr>
          <a:xfrm rot="6929530">
            <a:off x="1882292" y="4749062"/>
            <a:ext cx="1252574" cy="550959"/>
          </a:xfrm>
          <a:prstGeom prst="trapezoid">
            <a:avLst>
              <a:gd name="adj" fmla="val 54955"/>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23" name="テキスト ボックス 12">
            <a:extLst>
              <a:ext uri="{FF2B5EF4-FFF2-40B4-BE49-F238E27FC236}">
                <a16:creationId xmlns:a16="http://schemas.microsoft.com/office/drawing/2014/main" id="{6FB00D81-EC20-3891-1E0A-DCAF0E5D4CAF}"/>
              </a:ext>
            </a:extLst>
          </p:cNvPr>
          <p:cNvSpPr txBox="1"/>
          <p:nvPr/>
        </p:nvSpPr>
        <p:spPr>
          <a:xfrm>
            <a:off x="4177797" y="5683972"/>
            <a:ext cx="1136834" cy="507831"/>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900" dirty="0">
                <a:latin typeface="Meiryo UI" panose="020B0604030504040204" pitchFamily="50" charset="-128"/>
                <a:ea typeface="Meiryo UI" panose="020B0604030504040204" pitchFamily="50" charset="-128"/>
              </a:rPr>
              <a:t>処理</a:t>
            </a:r>
            <a:endParaRPr kumimoji="1" lang="en-US" altLang="ja-JP" sz="900" dirty="0">
              <a:latin typeface="Meiryo UI" panose="020B0604030504040204" pitchFamily="50" charset="-128"/>
              <a:ea typeface="Meiryo UI" panose="020B0604030504040204" pitchFamily="50" charset="-128"/>
            </a:endParaRPr>
          </a:p>
          <a:p>
            <a:r>
              <a:rPr kumimoji="1" lang="ja-JP" altLang="en-US" sz="900" dirty="0">
                <a:latin typeface="Meiryo UI" panose="020B0604030504040204" pitchFamily="50" charset="-128"/>
                <a:ea typeface="Meiryo UI" panose="020B0604030504040204" pitchFamily="50" charset="-128"/>
              </a:rPr>
              <a:t>（分析・</a:t>
            </a:r>
            <a:endParaRPr kumimoji="1" lang="en-US" altLang="ja-JP" sz="900" dirty="0">
              <a:latin typeface="Meiryo UI" panose="020B0604030504040204" pitchFamily="50" charset="-128"/>
              <a:ea typeface="Meiryo UI" panose="020B0604030504040204" pitchFamily="50" charset="-128"/>
            </a:endParaRPr>
          </a:p>
          <a:p>
            <a:r>
              <a:rPr kumimoji="1" lang="ja-JP" altLang="en-US" sz="900" dirty="0">
                <a:latin typeface="Meiryo UI" panose="020B0604030504040204" pitchFamily="50" charset="-128"/>
                <a:ea typeface="Meiryo UI" panose="020B0604030504040204" pitchFamily="50" charset="-128"/>
              </a:rPr>
              <a:t>変換等）</a:t>
            </a:r>
          </a:p>
        </p:txBody>
      </p:sp>
      <p:sp>
        <p:nvSpPr>
          <p:cNvPr id="24" name="テキスト ボックス 13">
            <a:extLst>
              <a:ext uri="{FF2B5EF4-FFF2-40B4-BE49-F238E27FC236}">
                <a16:creationId xmlns:a16="http://schemas.microsoft.com/office/drawing/2014/main" id="{34BC26D7-ACAB-733C-FA8A-CC7143F5E99F}"/>
              </a:ext>
            </a:extLst>
          </p:cNvPr>
          <p:cNvSpPr txBox="1"/>
          <p:nvPr/>
        </p:nvSpPr>
        <p:spPr>
          <a:xfrm>
            <a:off x="3280994" y="6360321"/>
            <a:ext cx="840879" cy="246221"/>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000" dirty="0">
                <a:latin typeface="Meiryo UI" panose="020B0604030504040204" pitchFamily="50" charset="-128"/>
                <a:ea typeface="Meiryo UI" panose="020B0604030504040204" pitchFamily="50" charset="-128"/>
              </a:rPr>
              <a:t>報告書</a:t>
            </a:r>
          </a:p>
        </p:txBody>
      </p:sp>
      <p:sp>
        <p:nvSpPr>
          <p:cNvPr id="25" name="テキスト ボックス 14">
            <a:extLst>
              <a:ext uri="{FF2B5EF4-FFF2-40B4-BE49-F238E27FC236}">
                <a16:creationId xmlns:a16="http://schemas.microsoft.com/office/drawing/2014/main" id="{004C39F0-9E99-907A-CCA3-9F79586E7554}"/>
              </a:ext>
            </a:extLst>
          </p:cNvPr>
          <p:cNvSpPr txBox="1"/>
          <p:nvPr/>
        </p:nvSpPr>
        <p:spPr>
          <a:xfrm>
            <a:off x="2149328" y="5739724"/>
            <a:ext cx="1136818" cy="40011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000" dirty="0">
                <a:latin typeface="Meiryo UI" panose="020B0604030504040204" pitchFamily="50" charset="-128"/>
                <a:ea typeface="Meiryo UI" panose="020B0604030504040204" pitchFamily="50" charset="-128"/>
              </a:rPr>
              <a:t>資料保存・</a:t>
            </a:r>
            <a:endParaRPr kumimoji="1" lang="en-US" altLang="ja-JP" sz="1000" dirty="0">
              <a:latin typeface="Meiryo UI" panose="020B0604030504040204" pitchFamily="50" charset="-128"/>
              <a:ea typeface="Meiryo UI" panose="020B0604030504040204" pitchFamily="50" charset="-128"/>
            </a:endParaRPr>
          </a:p>
          <a:p>
            <a:r>
              <a:rPr kumimoji="1" lang="ja-JP" altLang="en-US" sz="1000" dirty="0">
                <a:latin typeface="Meiryo UI" panose="020B0604030504040204" pitchFamily="50" charset="-128"/>
                <a:ea typeface="Meiryo UI" panose="020B0604030504040204" pitchFamily="50" charset="-128"/>
              </a:rPr>
              <a:t>　取り出し</a:t>
            </a:r>
          </a:p>
        </p:txBody>
      </p:sp>
      <p:sp>
        <p:nvSpPr>
          <p:cNvPr id="26" name="テキスト ボックス 15">
            <a:extLst>
              <a:ext uri="{FF2B5EF4-FFF2-40B4-BE49-F238E27FC236}">
                <a16:creationId xmlns:a16="http://schemas.microsoft.com/office/drawing/2014/main" id="{71AEFAB8-8D1D-1A8C-9295-6028054A296A}"/>
              </a:ext>
            </a:extLst>
          </p:cNvPr>
          <p:cNvSpPr txBox="1"/>
          <p:nvPr/>
        </p:nvSpPr>
        <p:spPr>
          <a:xfrm>
            <a:off x="2234392" y="4892981"/>
            <a:ext cx="644516" cy="26161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dirty="0">
                <a:latin typeface="Meiryo UI" panose="020B0604030504040204" pitchFamily="50" charset="-128"/>
                <a:ea typeface="Meiryo UI" panose="020B0604030504040204" pitchFamily="50" charset="-128"/>
              </a:rPr>
              <a:t>廃棄</a:t>
            </a:r>
          </a:p>
        </p:txBody>
      </p:sp>
      <p:sp>
        <p:nvSpPr>
          <p:cNvPr id="27" name="矢印: 左カーブ 26">
            <a:extLst>
              <a:ext uri="{FF2B5EF4-FFF2-40B4-BE49-F238E27FC236}">
                <a16:creationId xmlns:a16="http://schemas.microsoft.com/office/drawing/2014/main" id="{131D5835-DD1E-A0E1-9852-537AB91375A9}"/>
              </a:ext>
            </a:extLst>
          </p:cNvPr>
          <p:cNvSpPr/>
          <p:nvPr/>
        </p:nvSpPr>
        <p:spPr>
          <a:xfrm>
            <a:off x="3654282" y="4925489"/>
            <a:ext cx="551960" cy="1131827"/>
          </a:xfrm>
          <a:prstGeom prst="curvedLeftArrow">
            <a:avLst/>
          </a:prstGeom>
        </p:spPr>
        <p:style>
          <a:lnRef idx="2">
            <a:schemeClr val="dk1">
              <a:shade val="50000"/>
            </a:schemeClr>
          </a:lnRef>
          <a:fillRef idx="1">
            <a:schemeClr val="dk1"/>
          </a:fillRef>
          <a:effectRef idx="0">
            <a:schemeClr val="dk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solidFill>
                <a:schemeClr val="tx1"/>
              </a:solidFill>
            </a:endParaRPr>
          </a:p>
        </p:txBody>
      </p:sp>
      <p:sp>
        <p:nvSpPr>
          <p:cNvPr id="28" name="矢印: 左カーブ 27">
            <a:extLst>
              <a:ext uri="{FF2B5EF4-FFF2-40B4-BE49-F238E27FC236}">
                <a16:creationId xmlns:a16="http://schemas.microsoft.com/office/drawing/2014/main" id="{CE22C2E9-76E8-0663-7313-84F6AA060690}"/>
              </a:ext>
            </a:extLst>
          </p:cNvPr>
          <p:cNvSpPr/>
          <p:nvPr/>
        </p:nvSpPr>
        <p:spPr>
          <a:xfrm rot="10800000">
            <a:off x="2843738" y="4870002"/>
            <a:ext cx="551960" cy="1131827"/>
          </a:xfrm>
          <a:prstGeom prst="curvedLeftArrow">
            <a:avLst/>
          </a:prstGeom>
        </p:spPr>
        <p:style>
          <a:lnRef idx="2">
            <a:schemeClr val="dk1">
              <a:shade val="50000"/>
            </a:schemeClr>
          </a:lnRef>
          <a:fillRef idx="1">
            <a:schemeClr val="dk1"/>
          </a:fillRef>
          <a:effectRef idx="0">
            <a:schemeClr val="dk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solidFill>
                <a:schemeClr val="tx1"/>
              </a:solidFill>
            </a:endParaRPr>
          </a:p>
        </p:txBody>
      </p:sp>
      <p:sp>
        <p:nvSpPr>
          <p:cNvPr id="29" name="テキスト ボックス 18">
            <a:extLst>
              <a:ext uri="{FF2B5EF4-FFF2-40B4-BE49-F238E27FC236}">
                <a16:creationId xmlns:a16="http://schemas.microsoft.com/office/drawing/2014/main" id="{2E365BAF-66BF-5799-F648-42119A806218}"/>
              </a:ext>
            </a:extLst>
          </p:cNvPr>
          <p:cNvSpPr txBox="1"/>
          <p:nvPr/>
        </p:nvSpPr>
        <p:spPr>
          <a:xfrm>
            <a:off x="2963666" y="5206212"/>
            <a:ext cx="1615896" cy="553998"/>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000" dirty="0">
                <a:latin typeface="Meiryo UI" panose="020B0604030504040204" pitchFamily="50" charset="-128"/>
                <a:ea typeface="Meiryo UI" panose="020B0604030504040204" pitchFamily="50" charset="-128"/>
              </a:rPr>
              <a:t>完全性，一貫性，</a:t>
            </a:r>
            <a:endParaRPr kumimoji="1" lang="en-US" altLang="ja-JP" sz="1000" dirty="0">
              <a:latin typeface="Meiryo UI" panose="020B0604030504040204" pitchFamily="50" charset="-128"/>
              <a:ea typeface="Meiryo UI" panose="020B0604030504040204" pitchFamily="50" charset="-128"/>
            </a:endParaRPr>
          </a:p>
          <a:p>
            <a:r>
              <a:rPr kumimoji="1" lang="ja-JP" altLang="en-US" sz="1000" dirty="0">
                <a:latin typeface="Meiryo UI" panose="020B0604030504040204" pitchFamily="50" charset="-128"/>
                <a:ea typeface="Meiryo UI" panose="020B0604030504040204" pitchFamily="50" charset="-128"/>
              </a:rPr>
              <a:t>正確性，信頼性</a:t>
            </a:r>
            <a:endParaRPr kumimoji="1" lang="en-US" altLang="ja-JP" sz="1000" dirty="0">
              <a:latin typeface="Meiryo UI" panose="020B0604030504040204" pitchFamily="50" charset="-128"/>
              <a:ea typeface="Meiryo UI" panose="020B0604030504040204" pitchFamily="50" charset="-128"/>
            </a:endParaRPr>
          </a:p>
          <a:p>
            <a:r>
              <a:rPr kumimoji="1" lang="ja-JP" altLang="en-US" sz="1000" dirty="0">
                <a:latin typeface="Meiryo UI" panose="020B0604030504040204" pitchFamily="50" charset="-128"/>
                <a:ea typeface="Meiryo UI" panose="020B0604030504040204" pitchFamily="50" charset="-128"/>
              </a:rPr>
              <a:t>の維持</a:t>
            </a:r>
          </a:p>
        </p:txBody>
      </p:sp>
      <p:sp>
        <p:nvSpPr>
          <p:cNvPr id="30" name="テキスト ボックス 11">
            <a:extLst>
              <a:ext uri="{FF2B5EF4-FFF2-40B4-BE49-F238E27FC236}">
                <a16:creationId xmlns:a16="http://schemas.microsoft.com/office/drawing/2014/main" id="{FCAAB996-29C4-6FD2-066E-8286EAD71CF6}"/>
              </a:ext>
            </a:extLst>
          </p:cNvPr>
          <p:cNvSpPr txBox="1"/>
          <p:nvPr/>
        </p:nvSpPr>
        <p:spPr>
          <a:xfrm>
            <a:off x="4155947" y="4768165"/>
            <a:ext cx="1023145" cy="507831"/>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900" dirty="0">
                <a:latin typeface="Meiryo UI" panose="020B0604030504040204" pitchFamily="50" charset="-128"/>
                <a:ea typeface="Meiryo UI" panose="020B0604030504040204" pitchFamily="50" charset="-128"/>
              </a:rPr>
              <a:t>データの</a:t>
            </a:r>
            <a:endParaRPr kumimoji="1" lang="en-US" altLang="ja-JP" sz="900" dirty="0">
              <a:latin typeface="Meiryo UI" panose="020B0604030504040204" pitchFamily="50" charset="-128"/>
              <a:ea typeface="Meiryo UI" panose="020B0604030504040204" pitchFamily="50" charset="-128"/>
            </a:endParaRPr>
          </a:p>
          <a:p>
            <a:r>
              <a:rPr kumimoji="1" lang="ja-JP" altLang="en-US" sz="900" dirty="0">
                <a:latin typeface="Meiryo UI" panose="020B0604030504040204" pitchFamily="50" charset="-128"/>
                <a:ea typeface="Meiryo UI" panose="020B0604030504040204" pitchFamily="50" charset="-128"/>
              </a:rPr>
              <a:t>収集・</a:t>
            </a:r>
            <a:endParaRPr kumimoji="1" lang="en-US" altLang="ja-JP" sz="900" dirty="0">
              <a:latin typeface="Meiryo UI" panose="020B0604030504040204" pitchFamily="50" charset="-128"/>
              <a:ea typeface="Meiryo UI" panose="020B0604030504040204" pitchFamily="50" charset="-128"/>
            </a:endParaRPr>
          </a:p>
          <a:p>
            <a:r>
              <a:rPr kumimoji="1" lang="ja-JP" altLang="en-US" sz="900" dirty="0">
                <a:latin typeface="Meiryo UI" panose="020B0604030504040204" pitchFamily="50" charset="-128"/>
                <a:ea typeface="Meiryo UI" panose="020B0604030504040204" pitchFamily="50" charset="-128"/>
              </a:rPr>
              <a:t>　記録</a:t>
            </a:r>
          </a:p>
        </p:txBody>
      </p:sp>
      <p:sp>
        <p:nvSpPr>
          <p:cNvPr id="32" name="テキスト ボックス 31">
            <a:extLst>
              <a:ext uri="{FF2B5EF4-FFF2-40B4-BE49-F238E27FC236}">
                <a16:creationId xmlns:a16="http://schemas.microsoft.com/office/drawing/2014/main" id="{E4782817-7A42-DC13-D08A-40CF485CC6BF}"/>
              </a:ext>
            </a:extLst>
          </p:cNvPr>
          <p:cNvSpPr txBox="1"/>
          <p:nvPr/>
        </p:nvSpPr>
        <p:spPr>
          <a:xfrm>
            <a:off x="5842589" y="4623565"/>
            <a:ext cx="6257055" cy="1719292"/>
          </a:xfrm>
          <a:prstGeom prst="rect">
            <a:avLst/>
          </a:prstGeom>
          <a:noFill/>
        </p:spPr>
        <p:txBody>
          <a:bodyPr wrap="square">
            <a:spAutoFit/>
          </a:bodyPr>
          <a:lstStyle/>
          <a:p>
            <a:r>
              <a:rPr lang="en-US" altLang="ja-JP" sz="2400" dirty="0">
                <a:latin typeface="Meiryo UI" panose="020B0604030504040204" pitchFamily="50" charset="-128"/>
                <a:ea typeface="Meiryo UI" panose="020B0604030504040204" pitchFamily="50" charset="-128"/>
              </a:rPr>
              <a:t>Data</a:t>
            </a:r>
            <a:r>
              <a:rPr lang="ja-JP" altLang="en-US" sz="2400" dirty="0">
                <a:latin typeface="Meiryo UI" panose="020B0604030504040204" pitchFamily="50" charset="-128"/>
                <a:ea typeface="Meiryo UI" panose="020B0604030504040204" pitchFamily="50" charset="-128"/>
              </a:rPr>
              <a:t> </a:t>
            </a:r>
            <a:r>
              <a:rPr lang="en-US" altLang="ja-JP" sz="2400" dirty="0">
                <a:latin typeface="Meiryo UI" panose="020B0604030504040204" pitchFamily="50" charset="-128"/>
                <a:ea typeface="Meiryo UI" panose="020B0604030504040204" pitchFamily="50" charset="-128"/>
              </a:rPr>
              <a:t>Integrity</a:t>
            </a:r>
            <a:r>
              <a:rPr lang="ja-JP" altLang="en-US" sz="2400" dirty="0">
                <a:latin typeface="Meiryo UI" panose="020B0604030504040204" pitchFamily="50" charset="-128"/>
                <a:ea typeface="Meiryo UI" panose="020B0604030504040204" pitchFamily="50" charset="-128"/>
              </a:rPr>
              <a:t> は，</a:t>
            </a:r>
            <a:endParaRPr lang="en-US" altLang="ja-JP" sz="2400" dirty="0">
              <a:latin typeface="Meiryo UI" panose="020B0604030504040204" pitchFamily="50" charset="-128"/>
              <a:ea typeface="Meiryo UI" panose="020B0604030504040204" pitchFamily="50" charset="-128"/>
            </a:endParaRPr>
          </a:p>
          <a:p>
            <a:endParaRPr lang="ja-JP" altLang="en-US" sz="800" dirty="0">
              <a:latin typeface="Meiryo UI" panose="020B0604030504040204" pitchFamily="50" charset="-128"/>
              <a:ea typeface="Meiryo UI" panose="020B0604030504040204" pitchFamily="50" charset="-128"/>
            </a:endParaRPr>
          </a:p>
          <a:p>
            <a:r>
              <a:rPr lang="ja-JP" altLang="en-US" sz="2200" dirty="0">
                <a:latin typeface="Meiryo UI" panose="020B0604030504040204" pitchFamily="50" charset="-128"/>
                <a:ea typeface="Meiryo UI" panose="020B0604030504040204" pitchFamily="50" charset="-128"/>
              </a:rPr>
              <a:t>データ取得から廃棄までの全てのプロセスにフォーカス</a:t>
            </a:r>
            <a:endParaRPr lang="en-US" altLang="ja-JP" sz="22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取得したデータのライフサイクルの全てに完全性，一貫性，正確性等を求めている</a:t>
            </a:r>
            <a:r>
              <a:rPr lang="ja-JP" altLang="en-US" dirty="0">
                <a:latin typeface="Meiryo UI" panose="020B0604030504040204" pitchFamily="50" charset="-128"/>
                <a:ea typeface="Meiryo UI" panose="020B0604030504040204" pitchFamily="50" charset="-128"/>
              </a:rPr>
              <a:t>。</a:t>
            </a:r>
            <a:endParaRPr lang="en-US" altLang="ja-JP" dirty="0">
              <a:latin typeface="Meiryo UI" panose="020B0604030504040204" pitchFamily="50" charset="-128"/>
              <a:ea typeface="Meiryo UI" panose="020B0604030504040204" pitchFamily="50" charset="-128"/>
            </a:endParaRPr>
          </a:p>
        </p:txBody>
      </p:sp>
      <p:sp>
        <p:nvSpPr>
          <p:cNvPr id="34" name="テキスト ボックス 33">
            <a:extLst>
              <a:ext uri="{FF2B5EF4-FFF2-40B4-BE49-F238E27FC236}">
                <a16:creationId xmlns:a16="http://schemas.microsoft.com/office/drawing/2014/main" id="{888E04DD-A99E-E936-1975-16F96EBBB084}"/>
              </a:ext>
            </a:extLst>
          </p:cNvPr>
          <p:cNvSpPr txBox="1"/>
          <p:nvPr/>
        </p:nvSpPr>
        <p:spPr>
          <a:xfrm>
            <a:off x="3601" y="4768165"/>
            <a:ext cx="1942180" cy="954107"/>
          </a:xfrm>
          <a:prstGeom prst="rect">
            <a:avLst/>
          </a:prstGeom>
          <a:noFill/>
        </p:spPr>
        <p:txBody>
          <a:bodyPr wrap="square">
            <a:spAutoFit/>
          </a:bodyPr>
          <a:lstStyle/>
          <a:p>
            <a:r>
              <a:rPr lang="ja-JP" altLang="en-US" sz="2800" dirty="0">
                <a:latin typeface="Meiryo UI"/>
                <a:ea typeface="Meiryo UI"/>
              </a:rPr>
              <a:t>D</a:t>
            </a:r>
            <a:r>
              <a:rPr lang="en-US" altLang="ja-JP" sz="2800" dirty="0" err="1">
                <a:latin typeface="Meiryo UI"/>
                <a:ea typeface="Meiryo UI"/>
              </a:rPr>
              <a:t>ata</a:t>
            </a:r>
            <a:endParaRPr lang="en-US" altLang="ja-JP" sz="2800" dirty="0">
              <a:latin typeface="Meiryo UI"/>
              <a:ea typeface="Meiryo UI"/>
            </a:endParaRPr>
          </a:p>
          <a:p>
            <a:r>
              <a:rPr lang="ja-JP" altLang="en-US" sz="2800" dirty="0">
                <a:latin typeface="Meiryo UI"/>
                <a:ea typeface="Meiryo UI"/>
              </a:rPr>
              <a:t>I</a:t>
            </a:r>
            <a:r>
              <a:rPr lang="en-US" altLang="ja-JP" sz="2800" dirty="0" err="1">
                <a:latin typeface="Meiryo UI"/>
                <a:ea typeface="Meiryo UI"/>
              </a:rPr>
              <a:t>ntegrity</a:t>
            </a:r>
            <a:endParaRPr lang="ja-JP" altLang="en-US" sz="2800" dirty="0"/>
          </a:p>
        </p:txBody>
      </p:sp>
      <p:sp>
        <p:nvSpPr>
          <p:cNvPr id="38" name="テキスト ボックス 37">
            <a:extLst>
              <a:ext uri="{FF2B5EF4-FFF2-40B4-BE49-F238E27FC236}">
                <a16:creationId xmlns:a16="http://schemas.microsoft.com/office/drawing/2014/main" id="{3B0FDC48-44F0-6A8A-5E11-F9B14DED80D0}"/>
              </a:ext>
            </a:extLst>
          </p:cNvPr>
          <p:cNvSpPr txBox="1"/>
          <p:nvPr/>
        </p:nvSpPr>
        <p:spPr>
          <a:xfrm>
            <a:off x="-37010" y="1918513"/>
            <a:ext cx="6133010" cy="954107"/>
          </a:xfrm>
          <a:prstGeom prst="rect">
            <a:avLst/>
          </a:prstGeom>
          <a:noFill/>
        </p:spPr>
        <p:txBody>
          <a:bodyPr wrap="square">
            <a:spAutoFit/>
          </a:bodyPr>
          <a:lstStyle/>
          <a:p>
            <a:r>
              <a:rPr lang="en-US" altLang="ja-JP" sz="2800" dirty="0">
                <a:latin typeface="Meiryo UI" panose="020B0604030504040204" pitchFamily="50" charset="-128"/>
                <a:ea typeface="Meiryo UI" panose="020B0604030504040204" pitchFamily="50" charset="-128"/>
              </a:rPr>
              <a:t>Data </a:t>
            </a:r>
          </a:p>
          <a:p>
            <a:r>
              <a:rPr lang="en-US" altLang="ja-JP" sz="2800" dirty="0">
                <a:latin typeface="Meiryo UI" panose="020B0604030504040204" pitchFamily="50" charset="-128"/>
                <a:ea typeface="Meiryo UI" panose="020B0604030504040204" pitchFamily="50" charset="-128"/>
              </a:rPr>
              <a:t>Quality</a:t>
            </a:r>
            <a:endParaRPr lang="ja-JP" altLang="en-US" sz="2800" dirty="0">
              <a:latin typeface="Meiryo UI" panose="020B0604030504040204" pitchFamily="50" charset="-128"/>
              <a:ea typeface="Meiryo UI" panose="020B0604030504040204" pitchFamily="50" charset="-128"/>
            </a:endParaRPr>
          </a:p>
        </p:txBody>
      </p:sp>
      <p:sp>
        <p:nvSpPr>
          <p:cNvPr id="39" name="矢印: 下 38">
            <a:extLst>
              <a:ext uri="{FF2B5EF4-FFF2-40B4-BE49-F238E27FC236}">
                <a16:creationId xmlns:a16="http://schemas.microsoft.com/office/drawing/2014/main" id="{840F4C96-D0B7-91FD-664D-70DF51B412F8}"/>
              </a:ext>
            </a:extLst>
          </p:cNvPr>
          <p:cNvSpPr/>
          <p:nvPr/>
        </p:nvSpPr>
        <p:spPr>
          <a:xfrm>
            <a:off x="2628488" y="3827091"/>
            <a:ext cx="1697839" cy="617788"/>
          </a:xfrm>
          <a:prstGeom prst="downArrow">
            <a:avLst/>
          </a:prstGeom>
          <a:solidFill>
            <a:srgbClr val="002060"/>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latin typeface="HGP創英角ﾎﾟｯﾌﾟ体" panose="040B0A00000000000000" pitchFamily="50" charset="-128"/>
                <a:ea typeface="HGP創英角ﾎﾟｯﾌﾟ体" panose="040B0A00000000000000" pitchFamily="50" charset="-128"/>
              </a:rPr>
              <a:t>データ</a:t>
            </a:r>
          </a:p>
        </p:txBody>
      </p:sp>
      <p:pic>
        <p:nvPicPr>
          <p:cNvPr id="4" name="図 3">
            <a:extLst>
              <a:ext uri="{FF2B5EF4-FFF2-40B4-BE49-F238E27FC236}">
                <a16:creationId xmlns:a16="http://schemas.microsoft.com/office/drawing/2014/main" id="{BDB329E1-52C1-A904-AAF1-EBB11911BA7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22436" y="2748700"/>
            <a:ext cx="474102" cy="432619"/>
          </a:xfrm>
          <a:prstGeom prst="rect">
            <a:avLst/>
          </a:prstGeom>
          <a:noFill/>
          <a:extLst>
            <a:ext uri="{909E8E84-426E-40DD-AFC4-6F175D3DCCD1}">
              <a14:hiddenFill xmlns:a14="http://schemas.microsoft.com/office/drawing/2010/main">
                <a:solidFill>
                  <a:srgbClr val="FFFFFF"/>
                </a:solidFill>
              </a14:hiddenFill>
            </a:ext>
          </a:extLst>
        </p:spPr>
      </p:pic>
      <p:pic>
        <p:nvPicPr>
          <p:cNvPr id="5" name="図 4">
            <a:extLst>
              <a:ext uri="{FF2B5EF4-FFF2-40B4-BE49-F238E27FC236}">
                <a16:creationId xmlns:a16="http://schemas.microsoft.com/office/drawing/2014/main" id="{09CFCF55-8D7A-194C-3BDD-314E9A878E7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0008" y="2932151"/>
            <a:ext cx="752637" cy="752637"/>
          </a:xfrm>
          <a:prstGeom prst="rect">
            <a:avLst/>
          </a:prstGeom>
          <a:noFill/>
          <a:extLst>
            <a:ext uri="{909E8E84-426E-40DD-AFC4-6F175D3DCCD1}">
              <a14:hiddenFill xmlns:a14="http://schemas.microsoft.com/office/drawing/2010/main">
                <a:solidFill>
                  <a:srgbClr val="FFFFFF"/>
                </a:solidFill>
              </a14:hiddenFill>
            </a:ext>
          </a:extLst>
        </p:spPr>
      </p:pic>
      <p:sp>
        <p:nvSpPr>
          <p:cNvPr id="7" name="正方形/長方形 6">
            <a:extLst>
              <a:ext uri="{FF2B5EF4-FFF2-40B4-BE49-F238E27FC236}">
                <a16:creationId xmlns:a16="http://schemas.microsoft.com/office/drawing/2014/main" id="{EA5FCA93-480E-CDA5-C96D-332152671DF6}"/>
              </a:ext>
            </a:extLst>
          </p:cNvPr>
          <p:cNvSpPr/>
          <p:nvPr/>
        </p:nvSpPr>
        <p:spPr>
          <a:xfrm>
            <a:off x="1962962" y="1455942"/>
            <a:ext cx="620791" cy="867922"/>
          </a:xfrm>
          <a:prstGeom prst="rect">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rPr>
              <a:t>試験</a:t>
            </a:r>
            <a:endParaRPr kumimoji="1" lang="en-US" altLang="ja-JP" sz="800" dirty="0">
              <a:solidFill>
                <a:schemeClr val="tx1"/>
              </a:solidFill>
              <a:latin typeface="HGP創英角ﾎﾟｯﾌﾟ体" panose="040B0A00000000000000" pitchFamily="50" charset="-128"/>
              <a:ea typeface="HGP創英角ﾎﾟｯﾌﾟ体" panose="040B0A00000000000000" pitchFamily="50" charset="-128"/>
            </a:endParaRPr>
          </a:p>
          <a:p>
            <a:pPr algn="ctr"/>
            <a:r>
              <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rPr>
              <a:t>計画書</a:t>
            </a:r>
          </a:p>
        </p:txBody>
      </p:sp>
      <p:sp>
        <p:nvSpPr>
          <p:cNvPr id="14" name="正方形/長方形 13">
            <a:extLst>
              <a:ext uri="{FF2B5EF4-FFF2-40B4-BE49-F238E27FC236}">
                <a16:creationId xmlns:a16="http://schemas.microsoft.com/office/drawing/2014/main" id="{A7E16306-1619-918E-9A2B-F9617BD314E5}"/>
              </a:ext>
            </a:extLst>
          </p:cNvPr>
          <p:cNvSpPr/>
          <p:nvPr/>
        </p:nvSpPr>
        <p:spPr>
          <a:xfrm>
            <a:off x="2332655" y="2798637"/>
            <a:ext cx="620791" cy="867922"/>
          </a:xfrm>
          <a:prstGeom prst="rect">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endParaRPr>
          </a:p>
        </p:txBody>
      </p:sp>
      <p:sp>
        <p:nvSpPr>
          <p:cNvPr id="15" name="正方形/長方形 14">
            <a:extLst>
              <a:ext uri="{FF2B5EF4-FFF2-40B4-BE49-F238E27FC236}">
                <a16:creationId xmlns:a16="http://schemas.microsoft.com/office/drawing/2014/main" id="{096C93DD-08D9-A38C-C3FF-694A578D2708}"/>
              </a:ext>
            </a:extLst>
          </p:cNvPr>
          <p:cNvSpPr/>
          <p:nvPr/>
        </p:nvSpPr>
        <p:spPr>
          <a:xfrm>
            <a:off x="2300225" y="2757376"/>
            <a:ext cx="620791" cy="867922"/>
          </a:xfrm>
          <a:prstGeom prst="rect">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endParaRPr>
          </a:p>
        </p:txBody>
      </p:sp>
      <p:sp>
        <p:nvSpPr>
          <p:cNvPr id="16" name="正方形/長方形 15">
            <a:extLst>
              <a:ext uri="{FF2B5EF4-FFF2-40B4-BE49-F238E27FC236}">
                <a16:creationId xmlns:a16="http://schemas.microsoft.com/office/drawing/2014/main" id="{5F38EF44-9514-B0F0-07A8-A8C8CF9F0795}"/>
              </a:ext>
            </a:extLst>
          </p:cNvPr>
          <p:cNvSpPr/>
          <p:nvPr/>
        </p:nvSpPr>
        <p:spPr>
          <a:xfrm>
            <a:off x="2267796" y="2716115"/>
            <a:ext cx="620791" cy="867922"/>
          </a:xfrm>
          <a:prstGeom prst="rect">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endParaRPr>
          </a:p>
        </p:txBody>
      </p:sp>
      <p:sp>
        <p:nvSpPr>
          <p:cNvPr id="31" name="正方形/長方形 30">
            <a:extLst>
              <a:ext uri="{FF2B5EF4-FFF2-40B4-BE49-F238E27FC236}">
                <a16:creationId xmlns:a16="http://schemas.microsoft.com/office/drawing/2014/main" id="{797B5509-1B87-453D-986C-AF30EACAF9C9}"/>
              </a:ext>
            </a:extLst>
          </p:cNvPr>
          <p:cNvSpPr/>
          <p:nvPr/>
        </p:nvSpPr>
        <p:spPr>
          <a:xfrm>
            <a:off x="2235367" y="2674854"/>
            <a:ext cx="620791" cy="867922"/>
          </a:xfrm>
          <a:prstGeom prst="rect">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endParaRPr>
          </a:p>
        </p:txBody>
      </p:sp>
      <p:sp>
        <p:nvSpPr>
          <p:cNvPr id="33" name="正方形/長方形 32">
            <a:extLst>
              <a:ext uri="{FF2B5EF4-FFF2-40B4-BE49-F238E27FC236}">
                <a16:creationId xmlns:a16="http://schemas.microsoft.com/office/drawing/2014/main" id="{E0E3FC96-FA42-B991-ACD0-AEBEBC8C079C}"/>
              </a:ext>
            </a:extLst>
          </p:cNvPr>
          <p:cNvSpPr/>
          <p:nvPr/>
        </p:nvSpPr>
        <p:spPr>
          <a:xfrm>
            <a:off x="2202938" y="2633593"/>
            <a:ext cx="620791" cy="867922"/>
          </a:xfrm>
          <a:prstGeom prst="rect">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rPr>
              <a:t>標準操作手順書</a:t>
            </a:r>
          </a:p>
        </p:txBody>
      </p:sp>
      <p:pic>
        <p:nvPicPr>
          <p:cNvPr id="36" name="図 35">
            <a:extLst>
              <a:ext uri="{FF2B5EF4-FFF2-40B4-BE49-F238E27FC236}">
                <a16:creationId xmlns:a16="http://schemas.microsoft.com/office/drawing/2014/main" id="{0216F63A-A2D2-F6CE-7E9B-BC1842E74FC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44141" y="1417478"/>
            <a:ext cx="627473" cy="377521"/>
          </a:xfrm>
          <a:prstGeom prst="rect">
            <a:avLst/>
          </a:prstGeom>
          <a:noFill/>
          <a:extLst>
            <a:ext uri="{909E8E84-426E-40DD-AFC4-6F175D3DCCD1}">
              <a14:hiddenFill xmlns:a14="http://schemas.microsoft.com/office/drawing/2010/main">
                <a:solidFill>
                  <a:srgbClr val="FFFFFF"/>
                </a:solidFill>
              </a14:hiddenFill>
            </a:ext>
          </a:extLst>
        </p:spPr>
      </p:pic>
      <p:pic>
        <p:nvPicPr>
          <p:cNvPr id="42" name="図 41">
            <a:extLst>
              <a:ext uri="{FF2B5EF4-FFF2-40B4-BE49-F238E27FC236}">
                <a16:creationId xmlns:a16="http://schemas.microsoft.com/office/drawing/2014/main" id="{C9030B0D-D7C5-555C-FDE2-7E49DD386A7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06052" y="1508817"/>
            <a:ext cx="1089288" cy="781564"/>
          </a:xfrm>
          <a:prstGeom prst="rect">
            <a:avLst/>
          </a:prstGeom>
          <a:noFill/>
          <a:extLst>
            <a:ext uri="{909E8E84-426E-40DD-AFC4-6F175D3DCCD1}">
              <a14:hiddenFill xmlns:a14="http://schemas.microsoft.com/office/drawing/2010/main">
                <a:solidFill>
                  <a:srgbClr val="FFFFFF"/>
                </a:solidFill>
              </a14:hiddenFill>
            </a:ext>
          </a:extLst>
        </p:spPr>
      </p:pic>
      <p:pic>
        <p:nvPicPr>
          <p:cNvPr id="6" name="図 5">
            <a:extLst>
              <a:ext uri="{FF2B5EF4-FFF2-40B4-BE49-F238E27FC236}">
                <a16:creationId xmlns:a16="http://schemas.microsoft.com/office/drawing/2014/main" id="{760BC978-28BB-40A5-4279-C9913A7401B2}"/>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89638" y="1896699"/>
            <a:ext cx="971721" cy="996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05104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4B15D2-D526-3EA5-209A-C900D7F4E8C0}"/>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34DB4F4A-F198-04F3-DF41-236FBAB5FE1B}"/>
              </a:ext>
            </a:extLst>
          </p:cNvPr>
          <p:cNvSpPr>
            <a:spLocks noGrp="1"/>
          </p:cNvSpPr>
          <p:nvPr>
            <p:ph type="title"/>
          </p:nvPr>
        </p:nvSpPr>
        <p:spPr/>
        <p:txBody>
          <a:bodyPr/>
          <a:lstStyle/>
          <a:p>
            <a:pPr fontAlgn="ctr"/>
            <a:r>
              <a:rPr kumimoji="1" lang="ja-JP" altLang="en-US" sz="2800" b="0" dirty="0">
                <a:latin typeface="Meiryo UI" panose="020B0604030504040204" pitchFamily="50" charset="-128"/>
                <a:ea typeface="Meiryo UI" panose="020B0604030504040204" pitchFamily="50" charset="-128"/>
              </a:rPr>
              <a:t>データライフサイクル</a:t>
            </a:r>
            <a:endParaRPr kumimoji="1" lang="ja-JP" altLang="en-US" sz="2800" b="0" dirty="0"/>
          </a:p>
        </p:txBody>
      </p:sp>
      <p:sp>
        <p:nvSpPr>
          <p:cNvPr id="17" name="テキスト ボックス 16">
            <a:extLst>
              <a:ext uri="{FF2B5EF4-FFF2-40B4-BE49-F238E27FC236}">
                <a16:creationId xmlns:a16="http://schemas.microsoft.com/office/drawing/2014/main" id="{768D035F-54DE-FE28-4021-67BC8C756ED2}"/>
              </a:ext>
            </a:extLst>
          </p:cNvPr>
          <p:cNvSpPr txBox="1"/>
          <p:nvPr/>
        </p:nvSpPr>
        <p:spPr>
          <a:xfrm>
            <a:off x="5968558" y="2620198"/>
            <a:ext cx="5404292" cy="1803533"/>
          </a:xfrm>
          <a:prstGeom prst="rect">
            <a:avLst/>
          </a:prstGeom>
          <a:noFill/>
        </p:spPr>
        <p:txBody>
          <a:bodyPr wrap="square" rtlCol="0">
            <a:spAutoFit/>
          </a:bodyPr>
          <a:lstStyle/>
          <a:p>
            <a:r>
              <a:rPr kumimoji="1" lang="ja-JP" altLang="en-US" sz="2800" dirty="0">
                <a:latin typeface="Meiryo UI" panose="020B0604030504040204" pitchFamily="50" charset="-128"/>
                <a:ea typeface="Meiryo UI" panose="020B0604030504040204" pitchFamily="50" charset="-128"/>
              </a:rPr>
              <a:t>データライフサイクルには，</a:t>
            </a:r>
            <a:endParaRPr kumimoji="1" lang="en-US" altLang="ja-JP" sz="2800" dirty="0">
              <a:latin typeface="Meiryo UI" panose="020B0604030504040204" pitchFamily="50" charset="-128"/>
              <a:ea typeface="Meiryo UI" panose="020B0604030504040204" pitchFamily="50" charset="-128"/>
            </a:endParaRPr>
          </a:p>
          <a:p>
            <a:endParaRPr kumimoji="1" lang="en-US" altLang="ja-JP" sz="1000" dirty="0">
              <a:latin typeface="Meiryo UI" panose="020B0604030504040204" pitchFamily="50" charset="-128"/>
              <a:ea typeface="Meiryo UI" panose="020B0604030504040204" pitchFamily="50" charset="-128"/>
            </a:endParaRPr>
          </a:p>
          <a:p>
            <a:r>
              <a:rPr kumimoji="1" lang="en-US" altLang="ja-JP" sz="2400" dirty="0">
                <a:latin typeface="Meiryo UI" panose="020B0604030504040204" pitchFamily="50" charset="-128"/>
                <a:ea typeface="Meiryo UI" panose="020B0604030504040204" pitchFamily="50" charset="-128"/>
              </a:rPr>
              <a:t>“</a:t>
            </a:r>
            <a:r>
              <a:rPr kumimoji="1" lang="ja-JP" altLang="en-US" sz="2400" dirty="0">
                <a:latin typeface="Meiryo UI" panose="020B0604030504040204" pitchFamily="50" charset="-128"/>
                <a:ea typeface="Meiryo UI" panose="020B0604030504040204" pitchFamily="50" charset="-128"/>
              </a:rPr>
              <a:t>データが取得されてから廃棄に至るまで</a:t>
            </a:r>
            <a:r>
              <a:rPr kumimoji="1" lang="en-US" altLang="ja-JP" sz="2400" dirty="0">
                <a:latin typeface="Meiryo UI" panose="020B0604030504040204" pitchFamily="50" charset="-128"/>
                <a:ea typeface="Meiryo UI" panose="020B0604030504040204" pitchFamily="50" charset="-128"/>
              </a:rPr>
              <a:t>”</a:t>
            </a:r>
            <a:r>
              <a:rPr kumimoji="1" lang="ja-JP" altLang="en-US" sz="2400" dirty="0">
                <a:latin typeface="Meiryo UI" panose="020B0604030504040204" pitchFamily="50" charset="-128"/>
                <a:ea typeface="Meiryo UI" panose="020B0604030504040204" pitchFamily="50" charset="-128"/>
              </a:rPr>
              <a:t>のデータのライフサイクルにおける全ての段階が含まれる。</a:t>
            </a:r>
          </a:p>
        </p:txBody>
      </p:sp>
      <p:sp>
        <p:nvSpPr>
          <p:cNvPr id="18" name="台形 17">
            <a:extLst>
              <a:ext uri="{FF2B5EF4-FFF2-40B4-BE49-F238E27FC236}">
                <a16:creationId xmlns:a16="http://schemas.microsoft.com/office/drawing/2014/main" id="{338305DE-EFFE-5324-D9E3-D4A45D4CDA7D}"/>
              </a:ext>
            </a:extLst>
          </p:cNvPr>
          <p:cNvSpPr/>
          <p:nvPr/>
        </p:nvSpPr>
        <p:spPr>
          <a:xfrm rot="14564826">
            <a:off x="3259967" y="2434895"/>
            <a:ext cx="1869356" cy="865293"/>
          </a:xfrm>
          <a:prstGeom prst="trapezoid">
            <a:avLst>
              <a:gd name="adj" fmla="val 5495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19" name="台形 18">
            <a:extLst>
              <a:ext uri="{FF2B5EF4-FFF2-40B4-BE49-F238E27FC236}">
                <a16:creationId xmlns:a16="http://schemas.microsoft.com/office/drawing/2014/main" id="{7FFF3762-6B5C-D3E4-8F9A-300658C68345}"/>
              </a:ext>
            </a:extLst>
          </p:cNvPr>
          <p:cNvSpPr/>
          <p:nvPr/>
        </p:nvSpPr>
        <p:spPr>
          <a:xfrm rot="18012425">
            <a:off x="3221044" y="3752963"/>
            <a:ext cx="1869356" cy="865293"/>
          </a:xfrm>
          <a:prstGeom prst="trapezoid">
            <a:avLst>
              <a:gd name="adj" fmla="val 54955"/>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20" name="台形 19">
            <a:extLst>
              <a:ext uri="{FF2B5EF4-FFF2-40B4-BE49-F238E27FC236}">
                <a16:creationId xmlns:a16="http://schemas.microsoft.com/office/drawing/2014/main" id="{F26F8868-8238-AEA0-1902-AFF830667836}"/>
              </a:ext>
            </a:extLst>
          </p:cNvPr>
          <p:cNvSpPr/>
          <p:nvPr/>
        </p:nvSpPr>
        <p:spPr>
          <a:xfrm>
            <a:off x="2081198" y="4427661"/>
            <a:ext cx="1869356" cy="865293"/>
          </a:xfrm>
          <a:prstGeom prst="trapezoid">
            <a:avLst>
              <a:gd name="adj" fmla="val 54955"/>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21" name="台形 20">
            <a:extLst>
              <a:ext uri="{FF2B5EF4-FFF2-40B4-BE49-F238E27FC236}">
                <a16:creationId xmlns:a16="http://schemas.microsoft.com/office/drawing/2014/main" id="{7D6637AE-7C0D-C647-937E-5C844E306D35}"/>
              </a:ext>
            </a:extLst>
          </p:cNvPr>
          <p:cNvSpPr/>
          <p:nvPr/>
        </p:nvSpPr>
        <p:spPr>
          <a:xfrm rot="3477976">
            <a:off x="918210" y="3752962"/>
            <a:ext cx="1869356" cy="865293"/>
          </a:xfrm>
          <a:prstGeom prst="trapezoid">
            <a:avLst>
              <a:gd name="adj" fmla="val 54955"/>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22" name="台形 21">
            <a:extLst>
              <a:ext uri="{FF2B5EF4-FFF2-40B4-BE49-F238E27FC236}">
                <a16:creationId xmlns:a16="http://schemas.microsoft.com/office/drawing/2014/main" id="{19075401-3D9C-2A7A-59DA-7F108C386AF2}"/>
              </a:ext>
            </a:extLst>
          </p:cNvPr>
          <p:cNvSpPr/>
          <p:nvPr/>
        </p:nvSpPr>
        <p:spPr>
          <a:xfrm rot="6929530">
            <a:off x="866953" y="2422677"/>
            <a:ext cx="1869356" cy="865293"/>
          </a:xfrm>
          <a:prstGeom prst="trapezoid">
            <a:avLst>
              <a:gd name="adj" fmla="val 54955"/>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23" name="テキスト ボックス 12">
            <a:extLst>
              <a:ext uri="{FF2B5EF4-FFF2-40B4-BE49-F238E27FC236}">
                <a16:creationId xmlns:a16="http://schemas.microsoft.com/office/drawing/2014/main" id="{E777E6FA-636C-C154-EA89-F494EC7054E6}"/>
              </a:ext>
            </a:extLst>
          </p:cNvPr>
          <p:cNvSpPr txBox="1"/>
          <p:nvPr/>
        </p:nvSpPr>
        <p:spPr>
          <a:xfrm>
            <a:off x="3734347" y="3849765"/>
            <a:ext cx="1136834" cy="769441"/>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600" dirty="0">
                <a:latin typeface="Meiryo UI" panose="020B0604030504040204" pitchFamily="50" charset="-128"/>
                <a:ea typeface="Meiryo UI" panose="020B0604030504040204" pitchFamily="50" charset="-128"/>
              </a:rPr>
              <a:t>処理</a:t>
            </a:r>
            <a:endParaRPr kumimoji="1" lang="en-US" altLang="ja-JP" sz="16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（分析・</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変換等）</a:t>
            </a:r>
          </a:p>
        </p:txBody>
      </p:sp>
      <p:sp>
        <p:nvSpPr>
          <p:cNvPr id="24" name="テキスト ボックス 13">
            <a:extLst>
              <a:ext uri="{FF2B5EF4-FFF2-40B4-BE49-F238E27FC236}">
                <a16:creationId xmlns:a16="http://schemas.microsoft.com/office/drawing/2014/main" id="{756BBD77-EB00-D9E9-D3EC-6D4C60962355}"/>
              </a:ext>
            </a:extLst>
          </p:cNvPr>
          <p:cNvSpPr txBox="1"/>
          <p:nvPr/>
        </p:nvSpPr>
        <p:spPr>
          <a:xfrm>
            <a:off x="2595436" y="4712708"/>
            <a:ext cx="840879" cy="33855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600" dirty="0">
                <a:latin typeface="Meiryo UI" panose="020B0604030504040204" pitchFamily="50" charset="-128"/>
                <a:ea typeface="Meiryo UI" panose="020B0604030504040204" pitchFamily="50" charset="-128"/>
              </a:rPr>
              <a:t>報告書</a:t>
            </a:r>
          </a:p>
        </p:txBody>
      </p:sp>
      <p:sp>
        <p:nvSpPr>
          <p:cNvPr id="25" name="テキスト ボックス 14">
            <a:extLst>
              <a:ext uri="{FF2B5EF4-FFF2-40B4-BE49-F238E27FC236}">
                <a16:creationId xmlns:a16="http://schemas.microsoft.com/office/drawing/2014/main" id="{8E2C5E93-CEE4-39DE-4272-CAFABFCE3790}"/>
              </a:ext>
            </a:extLst>
          </p:cNvPr>
          <p:cNvSpPr txBox="1"/>
          <p:nvPr/>
        </p:nvSpPr>
        <p:spPr>
          <a:xfrm>
            <a:off x="1347125" y="3900512"/>
            <a:ext cx="1136818" cy="52322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400" dirty="0">
                <a:latin typeface="Meiryo UI" panose="020B0604030504040204" pitchFamily="50" charset="-128"/>
                <a:ea typeface="Meiryo UI" panose="020B0604030504040204" pitchFamily="50" charset="-128"/>
              </a:rPr>
              <a:t>資料保存・</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取り出し</a:t>
            </a:r>
          </a:p>
        </p:txBody>
      </p:sp>
      <p:sp>
        <p:nvSpPr>
          <p:cNvPr id="26" name="テキスト ボックス 15">
            <a:extLst>
              <a:ext uri="{FF2B5EF4-FFF2-40B4-BE49-F238E27FC236}">
                <a16:creationId xmlns:a16="http://schemas.microsoft.com/office/drawing/2014/main" id="{ED7B3EFD-8A0D-BF8E-974D-8072EB8CDA35}"/>
              </a:ext>
            </a:extLst>
          </p:cNvPr>
          <p:cNvSpPr txBox="1"/>
          <p:nvPr/>
        </p:nvSpPr>
        <p:spPr>
          <a:xfrm>
            <a:off x="1440798" y="2703314"/>
            <a:ext cx="644516" cy="33855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600" dirty="0">
                <a:latin typeface="Meiryo UI" panose="020B0604030504040204" pitchFamily="50" charset="-128"/>
                <a:ea typeface="Meiryo UI" panose="020B0604030504040204" pitchFamily="50" charset="-128"/>
              </a:rPr>
              <a:t>廃棄</a:t>
            </a:r>
          </a:p>
        </p:txBody>
      </p:sp>
      <p:sp>
        <p:nvSpPr>
          <p:cNvPr id="27" name="矢印: 左カーブ 26">
            <a:extLst>
              <a:ext uri="{FF2B5EF4-FFF2-40B4-BE49-F238E27FC236}">
                <a16:creationId xmlns:a16="http://schemas.microsoft.com/office/drawing/2014/main" id="{3BE046A9-261B-11C1-F893-64E86EFC8D72}"/>
              </a:ext>
            </a:extLst>
          </p:cNvPr>
          <p:cNvSpPr/>
          <p:nvPr/>
        </p:nvSpPr>
        <p:spPr>
          <a:xfrm>
            <a:off x="3272170" y="2815411"/>
            <a:ext cx="573893" cy="1394681"/>
          </a:xfrm>
          <a:prstGeom prst="curvedLeftArrow">
            <a:avLst/>
          </a:prstGeom>
        </p:spPr>
        <p:style>
          <a:lnRef idx="2">
            <a:schemeClr val="dk1">
              <a:shade val="50000"/>
            </a:schemeClr>
          </a:lnRef>
          <a:fillRef idx="1">
            <a:schemeClr val="dk1"/>
          </a:fillRef>
          <a:effectRef idx="0">
            <a:schemeClr val="dk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solidFill>
                <a:schemeClr val="tx1"/>
              </a:solidFill>
            </a:endParaRPr>
          </a:p>
        </p:txBody>
      </p:sp>
      <p:sp>
        <p:nvSpPr>
          <p:cNvPr id="28" name="矢印: 左カーブ 27">
            <a:extLst>
              <a:ext uri="{FF2B5EF4-FFF2-40B4-BE49-F238E27FC236}">
                <a16:creationId xmlns:a16="http://schemas.microsoft.com/office/drawing/2014/main" id="{F548081E-8777-D04D-19C5-8C7D788B6545}"/>
              </a:ext>
            </a:extLst>
          </p:cNvPr>
          <p:cNvSpPr/>
          <p:nvPr/>
        </p:nvSpPr>
        <p:spPr>
          <a:xfrm rot="10800000">
            <a:off x="2148792" y="2773861"/>
            <a:ext cx="573893" cy="1394681"/>
          </a:xfrm>
          <a:prstGeom prst="curvedLeftArrow">
            <a:avLst/>
          </a:prstGeom>
        </p:spPr>
        <p:style>
          <a:lnRef idx="2">
            <a:schemeClr val="dk1">
              <a:shade val="50000"/>
            </a:schemeClr>
          </a:lnRef>
          <a:fillRef idx="1">
            <a:schemeClr val="dk1"/>
          </a:fillRef>
          <a:effectRef idx="0">
            <a:schemeClr val="dk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solidFill>
                <a:schemeClr val="tx1"/>
              </a:solidFill>
            </a:endParaRPr>
          </a:p>
        </p:txBody>
      </p:sp>
      <p:sp>
        <p:nvSpPr>
          <p:cNvPr id="29" name="テキスト ボックス 18">
            <a:extLst>
              <a:ext uri="{FF2B5EF4-FFF2-40B4-BE49-F238E27FC236}">
                <a16:creationId xmlns:a16="http://schemas.microsoft.com/office/drawing/2014/main" id="{C1F56970-E9AF-A31B-D2BA-D5DF202C10B6}"/>
              </a:ext>
            </a:extLst>
          </p:cNvPr>
          <p:cNvSpPr txBox="1"/>
          <p:nvPr/>
        </p:nvSpPr>
        <p:spPr>
          <a:xfrm>
            <a:off x="2270329" y="3161991"/>
            <a:ext cx="1615896" cy="734591"/>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400" dirty="0">
                <a:latin typeface="Meiryo UI" panose="020B0604030504040204" pitchFamily="50" charset="-128"/>
                <a:ea typeface="Meiryo UI" panose="020B0604030504040204" pitchFamily="50" charset="-128"/>
              </a:rPr>
              <a:t>完全性，一貫性，</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正確性，信頼性</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の維持</a:t>
            </a:r>
          </a:p>
        </p:txBody>
      </p:sp>
      <p:sp>
        <p:nvSpPr>
          <p:cNvPr id="30" name="テキスト ボックス 11">
            <a:extLst>
              <a:ext uri="{FF2B5EF4-FFF2-40B4-BE49-F238E27FC236}">
                <a16:creationId xmlns:a16="http://schemas.microsoft.com/office/drawing/2014/main" id="{7438AB4B-6B6D-4770-1DFC-9DDF78EA24EF}"/>
              </a:ext>
            </a:extLst>
          </p:cNvPr>
          <p:cNvSpPr txBox="1"/>
          <p:nvPr/>
        </p:nvSpPr>
        <p:spPr>
          <a:xfrm>
            <a:off x="3862645" y="2498209"/>
            <a:ext cx="1023145" cy="73866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kumimoji="1" lang="ja-JP" altLang="en-US" sz="1400" dirty="0">
                <a:latin typeface="Meiryo UI" panose="020B0604030504040204" pitchFamily="50" charset="-128"/>
                <a:ea typeface="Meiryo UI" panose="020B0604030504040204" pitchFamily="50" charset="-128"/>
              </a:rPr>
              <a:t>データの</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収集・</a:t>
            </a:r>
            <a:endParaRPr kumimoji="1" lang="en-US" altLang="ja-JP"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記録</a:t>
            </a:r>
          </a:p>
        </p:txBody>
      </p:sp>
    </p:spTree>
    <p:extLst>
      <p:ext uri="{BB962C8B-B14F-4D97-AF65-F5344CB8AC3E}">
        <p14:creationId xmlns:p14="http://schemas.microsoft.com/office/powerpoint/2010/main" val="10320566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FFB5FC-49F3-EC21-BCE9-E7D3EAA819F7}"/>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A4C633F5-ECD7-E416-98E9-8340ACC47D6A}"/>
              </a:ext>
            </a:extLst>
          </p:cNvPr>
          <p:cNvSpPr>
            <a:spLocks noGrp="1"/>
          </p:cNvSpPr>
          <p:nvPr>
            <p:ph type="title"/>
          </p:nvPr>
        </p:nvSpPr>
        <p:spPr/>
        <p:txBody>
          <a:bodyPr/>
          <a:lstStyle/>
          <a:p>
            <a:pPr fontAlgn="ctr"/>
            <a:r>
              <a:rPr kumimoji="1" lang="en-US" altLang="ja-JP" sz="2800" b="0" dirty="0">
                <a:latin typeface="Meiryo UI" panose="020B0604030504040204" pitchFamily="50" charset="-128"/>
                <a:ea typeface="Meiryo UI" panose="020B0604030504040204" pitchFamily="50" charset="-128"/>
              </a:rPr>
              <a:t>ALCOA+</a:t>
            </a:r>
            <a:endParaRPr kumimoji="1" lang="ja-JP" altLang="en-US" sz="2800" b="0" dirty="0"/>
          </a:p>
        </p:txBody>
      </p:sp>
      <p:sp>
        <p:nvSpPr>
          <p:cNvPr id="30" name="テキスト ボックス 29">
            <a:extLst>
              <a:ext uri="{FF2B5EF4-FFF2-40B4-BE49-F238E27FC236}">
                <a16:creationId xmlns:a16="http://schemas.microsoft.com/office/drawing/2014/main" id="{5F3A9D64-1EF0-0EF1-A621-58E79586651D}"/>
              </a:ext>
            </a:extLst>
          </p:cNvPr>
          <p:cNvSpPr txBox="1"/>
          <p:nvPr/>
        </p:nvSpPr>
        <p:spPr>
          <a:xfrm>
            <a:off x="2426094" y="978596"/>
            <a:ext cx="7339812" cy="5324535"/>
          </a:xfrm>
          <a:prstGeom prst="rect">
            <a:avLst/>
          </a:prstGeom>
          <a:noFill/>
        </p:spPr>
        <p:txBody>
          <a:bodyPr wrap="square" rtlCol="0">
            <a:spAutoFit/>
          </a:bodyPr>
          <a:lstStyle/>
          <a:p>
            <a:r>
              <a:rPr kumimoji="1" lang="en-US" altLang="ja-JP" sz="2400" dirty="0">
                <a:latin typeface="Meiryo UI" panose="020B0604030504040204" pitchFamily="50" charset="-128"/>
                <a:ea typeface="Meiryo UI" panose="020B0604030504040204" pitchFamily="50" charset="-128"/>
              </a:rPr>
              <a:t>ALCOA</a:t>
            </a:r>
            <a:r>
              <a:rPr kumimoji="1" lang="ja-JP" altLang="en-US" sz="2400" dirty="0">
                <a:latin typeface="Meiryo UI" panose="020B0604030504040204" pitchFamily="50" charset="-128"/>
                <a:ea typeface="Meiryo UI" panose="020B0604030504040204" pitchFamily="50" charset="-128"/>
              </a:rPr>
              <a:t>原則</a:t>
            </a:r>
            <a:endParaRPr kumimoji="1" lang="en-US" altLang="ja-JP" sz="2400" dirty="0">
              <a:latin typeface="Meiryo UI" panose="020B0604030504040204" pitchFamily="50" charset="-128"/>
              <a:ea typeface="Meiryo UI" panose="020B0604030504040204" pitchFamily="50" charset="-128"/>
            </a:endParaRPr>
          </a:p>
          <a:p>
            <a:endParaRPr kumimoji="1" lang="ja-JP" altLang="en-US" sz="400" dirty="0">
              <a:latin typeface="Meiryo UI" panose="020B0604030504040204" pitchFamily="50" charset="-128"/>
              <a:ea typeface="Meiryo UI" panose="020B0604030504040204" pitchFamily="50" charset="-128"/>
            </a:endParaRPr>
          </a:p>
          <a:p>
            <a:r>
              <a:rPr kumimoji="1" lang="en-US" altLang="ja-JP"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　</a:t>
            </a:r>
            <a:r>
              <a:rPr kumimoji="1" lang="en-US" altLang="ja-JP" dirty="0">
                <a:latin typeface="Meiryo UI" panose="020B0604030504040204" pitchFamily="50" charset="-128"/>
                <a:ea typeface="Meiryo UI" panose="020B0604030504040204" pitchFamily="50" charset="-128"/>
              </a:rPr>
              <a:t>Attributable</a:t>
            </a:r>
            <a:r>
              <a:rPr kumimoji="1" lang="ja-JP" altLang="en-US" sz="1600" dirty="0">
                <a:latin typeface="Meiryo UI" panose="020B0604030504040204" pitchFamily="50" charset="-128"/>
                <a:ea typeface="Meiryo UI" panose="020B0604030504040204" pitchFamily="50" charset="-128"/>
              </a:rPr>
              <a:t>（責任の所在が明確である）</a:t>
            </a:r>
            <a:r>
              <a:rPr kumimoji="1" lang="ja-JP" altLang="en-US" dirty="0">
                <a:latin typeface="Meiryo UI" panose="020B0604030504040204" pitchFamily="50" charset="-128"/>
                <a:ea typeface="Meiryo UI" panose="020B0604030504040204" pitchFamily="50" charset="-128"/>
              </a:rPr>
              <a:t>：</a:t>
            </a:r>
            <a:endParaRPr kumimoji="1" lang="en-US" altLang="ja-JP" dirty="0">
              <a:latin typeface="Meiryo UI" panose="020B0604030504040204" pitchFamily="50" charset="-128"/>
              <a:ea typeface="Meiryo UI" panose="020B0604030504040204" pitchFamily="50" charset="-128"/>
            </a:endParaRPr>
          </a:p>
          <a:p>
            <a:r>
              <a:rPr lang="en-US" altLang="ja-JP"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そのデータは誰が記載したのかを明確にする。</a:t>
            </a:r>
            <a:endParaRPr kumimoji="1" lang="en-US" altLang="ja-JP" sz="1600" dirty="0">
              <a:latin typeface="Meiryo UI" panose="020B0604030504040204" pitchFamily="50" charset="-128"/>
              <a:ea typeface="Meiryo UI" panose="020B0604030504040204" pitchFamily="50" charset="-128"/>
            </a:endParaRPr>
          </a:p>
          <a:p>
            <a:endParaRPr kumimoji="1" lang="ja-JP" altLang="en-US" sz="800" dirty="0">
              <a:latin typeface="Meiryo UI" panose="020B0604030504040204" pitchFamily="50" charset="-128"/>
              <a:ea typeface="Meiryo UI" panose="020B0604030504040204" pitchFamily="50" charset="-128"/>
            </a:endParaRPr>
          </a:p>
          <a:p>
            <a:r>
              <a:rPr kumimoji="1" lang="en-US" altLang="ja-JP"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　</a:t>
            </a:r>
            <a:r>
              <a:rPr kumimoji="1" lang="en-US" altLang="ja-JP" dirty="0">
                <a:latin typeface="Meiryo UI" panose="020B0604030504040204" pitchFamily="50" charset="-128"/>
                <a:ea typeface="Meiryo UI" panose="020B0604030504040204" pitchFamily="50" charset="-128"/>
              </a:rPr>
              <a:t>Legible</a:t>
            </a:r>
            <a:r>
              <a:rPr kumimoji="1" lang="ja-JP" altLang="en-US" sz="1600" dirty="0">
                <a:latin typeface="Meiryo UI" panose="020B0604030504040204" pitchFamily="50" charset="-128"/>
                <a:ea typeface="Meiryo UI" panose="020B0604030504040204" pitchFamily="50" charset="-128"/>
              </a:rPr>
              <a:t>（判読性）</a:t>
            </a:r>
            <a:r>
              <a:rPr kumimoji="1" lang="ja-JP" altLang="en-US" dirty="0">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	</a:t>
            </a:r>
          </a:p>
          <a:p>
            <a:r>
              <a:rPr kumimoji="1" lang="en-US" altLang="ja-JP" sz="1600"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「読める」，「データとして理解できる」，ということ</a:t>
            </a:r>
            <a:r>
              <a:rPr lang="ja-JP" altLang="en-US" sz="1600" dirty="0">
                <a:latin typeface="Meiryo UI" panose="020B0604030504040204" pitchFamily="50" charset="-128"/>
                <a:ea typeface="Meiryo UI" panose="020B0604030504040204" pitchFamily="50" charset="-128"/>
              </a:rPr>
              <a:t>。</a:t>
            </a:r>
            <a:endParaRPr kumimoji="1" lang="en-US" altLang="ja-JP" sz="1600" dirty="0">
              <a:latin typeface="Meiryo UI" panose="020B0604030504040204" pitchFamily="50" charset="-128"/>
              <a:ea typeface="Meiryo UI" panose="020B0604030504040204" pitchFamily="50" charset="-128"/>
            </a:endParaRPr>
          </a:p>
          <a:p>
            <a:endParaRPr kumimoji="1" lang="en-US" altLang="ja-JP" sz="800" dirty="0">
              <a:latin typeface="Meiryo UI" panose="020B0604030504040204" pitchFamily="50" charset="-128"/>
              <a:ea typeface="Meiryo UI" panose="020B0604030504040204" pitchFamily="50" charset="-128"/>
            </a:endParaRPr>
          </a:p>
          <a:p>
            <a:r>
              <a:rPr kumimoji="1" lang="en-US" altLang="ja-JP"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　</a:t>
            </a:r>
            <a:r>
              <a:rPr kumimoji="1" lang="en-US" altLang="ja-JP" dirty="0">
                <a:latin typeface="Meiryo UI" panose="020B0604030504040204" pitchFamily="50" charset="-128"/>
                <a:ea typeface="Meiryo UI" panose="020B0604030504040204" pitchFamily="50" charset="-128"/>
              </a:rPr>
              <a:t>Contemporaneous</a:t>
            </a:r>
            <a:r>
              <a:rPr kumimoji="1" lang="ja-JP" altLang="en-US" sz="1600" dirty="0">
                <a:latin typeface="Meiryo UI" panose="020B0604030504040204" pitchFamily="50" charset="-128"/>
                <a:ea typeface="Meiryo UI" panose="020B0604030504040204" pitchFamily="50" charset="-128"/>
              </a:rPr>
              <a:t>（同時性）</a:t>
            </a:r>
            <a:r>
              <a:rPr kumimoji="1" lang="ja-JP" altLang="en-US" dirty="0">
                <a:latin typeface="Meiryo UI" panose="020B0604030504040204" pitchFamily="50" charset="-128"/>
                <a:ea typeface="Meiryo UI" panose="020B0604030504040204" pitchFamily="50" charset="-128"/>
              </a:rPr>
              <a:t>：</a:t>
            </a:r>
            <a:endParaRPr kumimoji="1" lang="en-US" altLang="ja-JP" dirty="0">
              <a:latin typeface="Meiryo UI" panose="020B0604030504040204" pitchFamily="50" charset="-128"/>
              <a:ea typeface="Meiryo UI" panose="020B0604030504040204" pitchFamily="50" charset="-128"/>
            </a:endParaRPr>
          </a:p>
          <a:p>
            <a:r>
              <a:rPr lang="en-US" altLang="ja-JP" sz="1600"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データ取得と同時に記録。後からはダメ。</a:t>
            </a:r>
            <a:endParaRPr kumimoji="1" lang="en-US" altLang="ja-JP" sz="1600" dirty="0">
              <a:latin typeface="Meiryo UI" panose="020B0604030504040204" pitchFamily="50" charset="-128"/>
              <a:ea typeface="Meiryo UI" panose="020B0604030504040204" pitchFamily="50" charset="-128"/>
            </a:endParaRPr>
          </a:p>
          <a:p>
            <a:endParaRPr kumimoji="1" lang="ja-JP" altLang="en-US" sz="800" dirty="0">
              <a:latin typeface="Meiryo UI" panose="020B0604030504040204" pitchFamily="50" charset="-128"/>
              <a:ea typeface="Meiryo UI" panose="020B0604030504040204" pitchFamily="50" charset="-128"/>
            </a:endParaRPr>
          </a:p>
          <a:p>
            <a:r>
              <a:rPr kumimoji="1" lang="en-US" altLang="ja-JP"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　</a:t>
            </a:r>
            <a:r>
              <a:rPr kumimoji="1" lang="en-US" altLang="ja-JP" dirty="0">
                <a:latin typeface="Meiryo UI" panose="020B0604030504040204" pitchFamily="50" charset="-128"/>
                <a:ea typeface="Meiryo UI" panose="020B0604030504040204" pitchFamily="50" charset="-128"/>
              </a:rPr>
              <a:t>Original</a:t>
            </a:r>
            <a:r>
              <a:rPr kumimoji="1" lang="ja-JP" altLang="en-US" sz="1600" dirty="0">
                <a:latin typeface="Meiryo UI" panose="020B0604030504040204" pitchFamily="50" charset="-128"/>
                <a:ea typeface="Meiryo UI" panose="020B0604030504040204" pitchFamily="50" charset="-128"/>
              </a:rPr>
              <a:t>（原本である）</a:t>
            </a:r>
            <a:r>
              <a:rPr kumimoji="1" lang="ja-JP" altLang="en-US" dirty="0">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	</a:t>
            </a:r>
          </a:p>
          <a:p>
            <a:r>
              <a:rPr kumimoji="1" lang="en-US" altLang="ja-JP" sz="1600"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一番最初に記載されたデータ</a:t>
            </a:r>
            <a:endParaRPr kumimoji="1" lang="en-US" altLang="ja-JP" sz="1600" dirty="0">
              <a:latin typeface="Meiryo UI" panose="020B0604030504040204" pitchFamily="50" charset="-128"/>
              <a:ea typeface="Meiryo UI" panose="020B0604030504040204" pitchFamily="50" charset="-128"/>
            </a:endParaRPr>
          </a:p>
          <a:p>
            <a:endParaRPr kumimoji="1" lang="ja-JP" altLang="en-US" sz="800" dirty="0">
              <a:latin typeface="Meiryo UI" panose="020B0604030504040204" pitchFamily="50" charset="-128"/>
              <a:ea typeface="Meiryo UI" panose="020B0604030504040204" pitchFamily="50" charset="-128"/>
            </a:endParaRPr>
          </a:p>
          <a:p>
            <a:r>
              <a:rPr kumimoji="1" lang="en-US" altLang="ja-JP"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　</a:t>
            </a:r>
            <a:r>
              <a:rPr kumimoji="1" lang="en-US" altLang="ja-JP" dirty="0">
                <a:latin typeface="Meiryo UI" panose="020B0604030504040204" pitchFamily="50" charset="-128"/>
                <a:ea typeface="Meiryo UI" panose="020B0604030504040204" pitchFamily="50" charset="-128"/>
              </a:rPr>
              <a:t>Accurate</a:t>
            </a:r>
            <a:r>
              <a:rPr kumimoji="1" lang="ja-JP" altLang="en-US" sz="1600" dirty="0">
                <a:latin typeface="Meiryo UI" panose="020B0604030504040204" pitchFamily="50" charset="-128"/>
                <a:ea typeface="Meiryo UI" panose="020B0604030504040204" pitchFamily="50" charset="-128"/>
              </a:rPr>
              <a:t>（正確性）</a:t>
            </a:r>
            <a:r>
              <a:rPr kumimoji="1" lang="ja-JP" altLang="en-US" dirty="0">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		</a:t>
            </a:r>
          </a:p>
          <a:p>
            <a:r>
              <a:rPr kumimoji="1" lang="en-US" altLang="ja-JP" sz="1600"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データが正確である。</a:t>
            </a:r>
            <a:endParaRPr kumimoji="1" lang="en-US" altLang="ja-JP" sz="1600" dirty="0">
              <a:latin typeface="Meiryo UI" panose="020B0604030504040204" pitchFamily="50" charset="-128"/>
              <a:ea typeface="Meiryo UI" panose="020B0604030504040204" pitchFamily="50" charset="-128"/>
            </a:endParaRPr>
          </a:p>
          <a:p>
            <a:endParaRPr kumimoji="1" lang="ja-JP" altLang="en-US" sz="800" dirty="0">
              <a:latin typeface="Meiryo UI" panose="020B0604030504040204" pitchFamily="50" charset="-128"/>
              <a:ea typeface="Meiryo UI" panose="020B0604030504040204" pitchFamily="50" charset="-128"/>
            </a:endParaRPr>
          </a:p>
          <a:p>
            <a:r>
              <a:rPr kumimoji="1" lang="en-US" altLang="ja-JP" sz="2400" dirty="0">
                <a:latin typeface="Meiryo UI" panose="020B0604030504040204" pitchFamily="50" charset="-128"/>
                <a:ea typeface="Meiryo UI" panose="020B0604030504040204" pitchFamily="50" charset="-128"/>
              </a:rPr>
              <a:t>ALCOA+</a:t>
            </a:r>
          </a:p>
          <a:p>
            <a:endParaRPr kumimoji="1" lang="en-US" altLang="ja-JP" sz="400" dirty="0">
              <a:latin typeface="Meiryo UI" panose="020B0604030504040204" pitchFamily="50" charset="-128"/>
              <a:ea typeface="Meiryo UI" panose="020B0604030504040204" pitchFamily="50" charset="-128"/>
            </a:endParaRPr>
          </a:p>
          <a:p>
            <a:r>
              <a:rPr kumimoji="1" lang="en-US" altLang="ja-JP"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　</a:t>
            </a:r>
            <a:r>
              <a:rPr kumimoji="1" lang="en-US" altLang="ja-JP" dirty="0">
                <a:latin typeface="Meiryo UI" panose="020B0604030504040204" pitchFamily="50" charset="-128"/>
                <a:ea typeface="Meiryo UI" panose="020B0604030504040204" pitchFamily="50" charset="-128"/>
              </a:rPr>
              <a:t>Complete</a:t>
            </a:r>
            <a:r>
              <a:rPr kumimoji="1" lang="ja-JP" altLang="en-US" sz="1600" dirty="0">
                <a:latin typeface="Meiryo UI" panose="020B0604030504040204" pitchFamily="50" charset="-128"/>
                <a:ea typeface="Meiryo UI" panose="020B0604030504040204" pitchFamily="50" charset="-128"/>
              </a:rPr>
              <a:t>（完全性）</a:t>
            </a:r>
            <a:r>
              <a:rPr kumimoji="1" lang="ja-JP" altLang="en-US" dirty="0">
                <a:latin typeface="Meiryo UI" panose="020B0604030504040204" pitchFamily="50" charset="-128"/>
                <a:ea typeface="Meiryo UI" panose="020B0604030504040204" pitchFamily="50" charset="-128"/>
              </a:rPr>
              <a:t>：</a:t>
            </a:r>
            <a:r>
              <a:rPr kumimoji="1" lang="en-US" altLang="ja-JP"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事象を再現できる記録があること。</a:t>
            </a:r>
          </a:p>
          <a:p>
            <a:r>
              <a:rPr kumimoji="1" lang="en-US" altLang="ja-JP"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　</a:t>
            </a:r>
            <a:r>
              <a:rPr kumimoji="1" lang="en-US" altLang="ja-JP" dirty="0">
                <a:latin typeface="Meiryo UI" panose="020B0604030504040204" pitchFamily="50" charset="-128"/>
                <a:ea typeface="Meiryo UI" panose="020B0604030504040204" pitchFamily="50" charset="-128"/>
              </a:rPr>
              <a:t>Consistent</a:t>
            </a:r>
            <a:r>
              <a:rPr kumimoji="1" lang="ja-JP" altLang="en-US" sz="1600" dirty="0">
                <a:latin typeface="Meiryo UI" panose="020B0604030504040204" pitchFamily="50" charset="-128"/>
                <a:ea typeface="Meiryo UI" panose="020B0604030504040204" pitchFamily="50" charset="-128"/>
              </a:rPr>
              <a:t>（一貫性）</a:t>
            </a:r>
            <a:r>
              <a:rPr kumimoji="1" lang="ja-JP" altLang="en-US" dirty="0">
                <a:latin typeface="Meiryo UI" panose="020B0604030504040204" pitchFamily="50" charset="-128"/>
                <a:ea typeface="Meiryo UI" panose="020B0604030504040204" pitchFamily="50" charset="-128"/>
              </a:rPr>
              <a:t>：</a:t>
            </a:r>
            <a:r>
              <a:rPr kumimoji="1" lang="en-US" altLang="ja-JP"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記録に矛盾がないこと。</a:t>
            </a:r>
          </a:p>
          <a:p>
            <a:r>
              <a:rPr kumimoji="1" lang="en-US" altLang="ja-JP"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　</a:t>
            </a:r>
            <a:r>
              <a:rPr kumimoji="1" lang="en-US" altLang="ja-JP" dirty="0">
                <a:latin typeface="Meiryo UI" panose="020B0604030504040204" pitchFamily="50" charset="-128"/>
                <a:ea typeface="Meiryo UI" panose="020B0604030504040204" pitchFamily="50" charset="-128"/>
              </a:rPr>
              <a:t>Enduring</a:t>
            </a:r>
            <a:r>
              <a:rPr kumimoji="1" lang="ja-JP" altLang="en-US" sz="1600" dirty="0">
                <a:latin typeface="Meiryo UI" panose="020B0604030504040204" pitchFamily="50" charset="-128"/>
                <a:ea typeface="Meiryo UI" panose="020B0604030504040204" pitchFamily="50" charset="-128"/>
              </a:rPr>
              <a:t>（永続性）</a:t>
            </a:r>
            <a:r>
              <a:rPr kumimoji="1" lang="ja-JP" altLang="en-US" dirty="0">
                <a:latin typeface="Meiryo UI" panose="020B0604030504040204" pitchFamily="50" charset="-128"/>
                <a:ea typeface="Meiryo UI" panose="020B0604030504040204" pitchFamily="50" charset="-128"/>
              </a:rPr>
              <a:t>：</a:t>
            </a:r>
            <a:r>
              <a:rPr kumimoji="1" lang="en-US" altLang="ja-JP"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保存期間に耐えうること。</a:t>
            </a:r>
          </a:p>
          <a:p>
            <a:r>
              <a:rPr kumimoji="1" lang="en-US" altLang="ja-JP"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　</a:t>
            </a:r>
            <a:r>
              <a:rPr kumimoji="1" lang="en-US" altLang="ja-JP" dirty="0">
                <a:latin typeface="Meiryo UI" panose="020B0604030504040204" pitchFamily="50" charset="-128"/>
                <a:ea typeface="Meiryo UI" panose="020B0604030504040204" pitchFamily="50" charset="-128"/>
              </a:rPr>
              <a:t>Available</a:t>
            </a:r>
            <a:r>
              <a:rPr kumimoji="1" lang="ja-JP" altLang="en-US" sz="1600" dirty="0">
                <a:latin typeface="Meiryo UI" panose="020B0604030504040204" pitchFamily="50" charset="-128"/>
                <a:ea typeface="Meiryo UI" panose="020B0604030504040204" pitchFamily="50" charset="-128"/>
              </a:rPr>
              <a:t>（可用性）</a:t>
            </a:r>
            <a:r>
              <a:rPr kumimoji="1" lang="ja-JP" altLang="en-US" dirty="0">
                <a:latin typeface="Meiryo UI" panose="020B0604030504040204" pitchFamily="50" charset="-128"/>
                <a:ea typeface="Meiryo UI" panose="020B0604030504040204" pitchFamily="50" charset="-128"/>
              </a:rPr>
              <a:t>：</a:t>
            </a:r>
            <a:r>
              <a:rPr kumimoji="1" lang="en-US" altLang="ja-JP"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必要な時に使用できること。</a:t>
            </a:r>
          </a:p>
        </p:txBody>
      </p:sp>
    </p:spTree>
    <p:extLst>
      <p:ext uri="{BB962C8B-B14F-4D97-AF65-F5344CB8AC3E}">
        <p14:creationId xmlns:p14="http://schemas.microsoft.com/office/powerpoint/2010/main" val="18265952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58145E-5494-4BF1-DD1F-6A1CAF6B3E77}"/>
            </a:ext>
          </a:extLst>
        </p:cNvPr>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B1272153-71E0-B44C-1A3E-A8DA6E296F5D}"/>
              </a:ext>
            </a:extLst>
          </p:cNvPr>
          <p:cNvSpPr>
            <a:spLocks noGrp="1"/>
          </p:cNvSpPr>
          <p:nvPr>
            <p:ph idx="1"/>
          </p:nvPr>
        </p:nvSpPr>
        <p:spPr>
          <a:xfrm>
            <a:off x="2044342" y="1968656"/>
            <a:ext cx="8103316" cy="2920687"/>
          </a:xfrm>
        </p:spPr>
        <p:txBody>
          <a:bodyPr>
            <a:noAutofit/>
          </a:bodyPr>
          <a:lstStyle/>
          <a:p>
            <a:pPr marL="457200" indent="-457200">
              <a:lnSpc>
                <a:spcPct val="150000"/>
              </a:lnSpc>
              <a:buAutoNum type="arabicPeriod"/>
            </a:pPr>
            <a:r>
              <a:rPr kumimoji="1" lang="en-US" altLang="ja-JP" sz="4000" dirty="0"/>
              <a:t>DI</a:t>
            </a:r>
            <a:r>
              <a:rPr kumimoji="1" lang="ja-JP" altLang="en-US" sz="4000" dirty="0"/>
              <a:t>対応機器への移行について</a:t>
            </a:r>
            <a:endParaRPr lang="en-US" altLang="ja-JP" sz="4000" dirty="0"/>
          </a:p>
          <a:p>
            <a:pPr marL="457200" indent="-457200">
              <a:lnSpc>
                <a:spcPct val="150000"/>
              </a:lnSpc>
              <a:buAutoNum type="arabicPeriod"/>
            </a:pPr>
            <a:r>
              <a:rPr kumimoji="1" lang="ja-JP" altLang="en-US" sz="4000" dirty="0"/>
              <a:t>秤量値等の自動記録</a:t>
            </a:r>
            <a:r>
              <a:rPr lang="ja-JP" altLang="en-US" sz="4000" dirty="0"/>
              <a:t>化</a:t>
            </a:r>
            <a:endParaRPr lang="en-US" altLang="ja-JP" sz="4000" dirty="0"/>
          </a:p>
          <a:p>
            <a:pPr marL="457200" indent="-457200">
              <a:lnSpc>
                <a:spcPct val="150000"/>
              </a:lnSpc>
              <a:buAutoNum type="arabicPeriod"/>
            </a:pPr>
            <a:r>
              <a:rPr kumimoji="1" lang="ja-JP" altLang="en-US" sz="4000" dirty="0"/>
              <a:t>ブランクワークシートの管理</a:t>
            </a:r>
          </a:p>
        </p:txBody>
      </p:sp>
      <p:sp>
        <p:nvSpPr>
          <p:cNvPr id="11" name="タイトル 1">
            <a:extLst>
              <a:ext uri="{FF2B5EF4-FFF2-40B4-BE49-F238E27FC236}">
                <a16:creationId xmlns:a16="http://schemas.microsoft.com/office/drawing/2014/main" id="{D43E2222-6DB5-DB34-9EAC-509B131ABEC1}"/>
              </a:ext>
            </a:extLst>
          </p:cNvPr>
          <p:cNvSpPr>
            <a:spLocks noGrp="1"/>
          </p:cNvSpPr>
          <p:nvPr>
            <p:ph type="title"/>
          </p:nvPr>
        </p:nvSpPr>
        <p:spPr>
          <a:xfrm>
            <a:off x="335359" y="91661"/>
            <a:ext cx="11521280" cy="733152"/>
          </a:xfrm>
        </p:spPr>
        <p:txBody>
          <a:bodyPr/>
          <a:lstStyle/>
          <a:p>
            <a:r>
              <a:rPr lang="en-US" altLang="ja-JP" sz="2800" b="0" dirty="0">
                <a:latin typeface="メイリオ"/>
                <a:ea typeface="メイリオ"/>
              </a:rPr>
              <a:t>DI</a:t>
            </a:r>
            <a:r>
              <a:rPr lang="ja-JP" altLang="en-US" sz="2800" b="0" dirty="0">
                <a:latin typeface="メイリオ"/>
                <a:ea typeface="メイリオ"/>
              </a:rPr>
              <a:t>で優先的に対応が要求される事項</a:t>
            </a:r>
            <a:r>
              <a:rPr lang="ja-JP" altLang="en-US" sz="2400" b="0" dirty="0">
                <a:latin typeface="メイリオ"/>
                <a:ea typeface="メイリオ"/>
              </a:rPr>
              <a:t>（令和</a:t>
            </a:r>
            <a:r>
              <a:rPr lang="en-US" altLang="ja-JP" sz="2400" b="0" dirty="0">
                <a:latin typeface="メイリオ"/>
                <a:ea typeface="メイリオ"/>
              </a:rPr>
              <a:t>7</a:t>
            </a:r>
            <a:r>
              <a:rPr lang="ja-JP" altLang="en-US" sz="2400" b="0" dirty="0">
                <a:latin typeface="メイリオ"/>
                <a:ea typeface="メイリオ"/>
              </a:rPr>
              <a:t>年度_第</a:t>
            </a:r>
            <a:r>
              <a:rPr lang="en-US" altLang="ja-JP" sz="2400" b="0" dirty="0">
                <a:latin typeface="メイリオ"/>
                <a:ea typeface="メイリオ"/>
              </a:rPr>
              <a:t>30</a:t>
            </a:r>
            <a:r>
              <a:rPr lang="ja-JP" altLang="en-US" sz="2400" b="0" dirty="0">
                <a:latin typeface="メイリオ"/>
                <a:ea typeface="メイリオ"/>
              </a:rPr>
              <a:t>回GLP研修会)</a:t>
            </a:r>
            <a:endParaRPr lang="ja-JP" altLang="en-US" sz="2400" b="0" dirty="0"/>
          </a:p>
        </p:txBody>
      </p:sp>
    </p:spTree>
    <p:extLst>
      <p:ext uri="{BB962C8B-B14F-4D97-AF65-F5344CB8AC3E}">
        <p14:creationId xmlns:p14="http://schemas.microsoft.com/office/powerpoint/2010/main" val="24529423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A2BE79-CBB5-A54D-E5DA-93E4FA0BF7DF}"/>
            </a:ext>
          </a:extLst>
        </p:cNvPr>
        <p:cNvGrpSpPr/>
        <p:nvPr/>
      </p:nvGrpSpPr>
      <p:grpSpPr>
        <a:xfrm>
          <a:off x="0" y="0"/>
          <a:ext cx="0" cy="0"/>
          <a:chOff x="0" y="0"/>
          <a:chExt cx="0" cy="0"/>
        </a:xfrm>
      </p:grpSpPr>
      <p:sp>
        <p:nvSpPr>
          <p:cNvPr id="6" name="タイトル 1">
            <a:extLst>
              <a:ext uri="{FF2B5EF4-FFF2-40B4-BE49-F238E27FC236}">
                <a16:creationId xmlns:a16="http://schemas.microsoft.com/office/drawing/2014/main" id="{D12A9298-9678-0CA3-48D5-DDE1FAB474C8}"/>
              </a:ext>
            </a:extLst>
          </p:cNvPr>
          <p:cNvSpPr>
            <a:spLocks noGrp="1"/>
          </p:cNvSpPr>
          <p:nvPr>
            <p:ph type="title"/>
          </p:nvPr>
        </p:nvSpPr>
        <p:spPr>
          <a:xfrm>
            <a:off x="335359" y="91660"/>
            <a:ext cx="11521280" cy="733152"/>
          </a:xfrm>
        </p:spPr>
        <p:txBody>
          <a:bodyPr/>
          <a:lstStyle/>
          <a:p>
            <a:pPr marL="12700" indent="-12700"/>
            <a:r>
              <a:rPr kumimoji="1" lang="en-US" altLang="ja-JP" sz="2800" b="0" dirty="0"/>
              <a:t>1.</a:t>
            </a:r>
            <a:r>
              <a:rPr kumimoji="1" lang="ja-JP" altLang="en-US" sz="2800" b="0" dirty="0"/>
              <a:t> </a:t>
            </a:r>
            <a:r>
              <a:rPr kumimoji="1" lang="en-US" altLang="ja-JP" sz="2800" b="0" dirty="0"/>
              <a:t>DI</a:t>
            </a:r>
            <a:r>
              <a:rPr kumimoji="1" lang="ja-JP" altLang="en-US" sz="2800" b="0" dirty="0"/>
              <a:t>対応機器への移行について</a:t>
            </a:r>
            <a:endParaRPr kumimoji="1" lang="ja-JP" altLang="en-US" sz="2400" b="0" dirty="0">
              <a:highlight>
                <a:srgbClr val="FFFF00"/>
              </a:highlight>
            </a:endParaRPr>
          </a:p>
        </p:txBody>
      </p:sp>
      <p:sp>
        <p:nvSpPr>
          <p:cNvPr id="2" name="コンテンツ プレースホルダー 2">
            <a:extLst>
              <a:ext uri="{FF2B5EF4-FFF2-40B4-BE49-F238E27FC236}">
                <a16:creationId xmlns:a16="http://schemas.microsoft.com/office/drawing/2014/main" id="{29DF2131-35EE-509D-9E69-D80218621968}"/>
              </a:ext>
            </a:extLst>
          </p:cNvPr>
          <p:cNvSpPr>
            <a:spLocks noGrp="1"/>
          </p:cNvSpPr>
          <p:nvPr>
            <p:ph idx="1"/>
          </p:nvPr>
        </p:nvSpPr>
        <p:spPr>
          <a:xfrm>
            <a:off x="281608" y="1600065"/>
            <a:ext cx="11628783" cy="3541779"/>
          </a:xfrm>
        </p:spPr>
        <p:txBody>
          <a:bodyPr>
            <a:noAutofit/>
          </a:bodyPr>
          <a:lstStyle/>
          <a:p>
            <a:pPr marL="0" indent="0">
              <a:lnSpc>
                <a:spcPct val="120000"/>
              </a:lnSpc>
              <a:buNone/>
            </a:pPr>
            <a:r>
              <a:rPr lang="ja-JP" altLang="en-US" sz="2400" u="sng" dirty="0">
                <a:latin typeface="Meiryo UI" panose="020B0604030504040204" pitchFamily="50" charset="-128"/>
                <a:ea typeface="Meiryo UI" panose="020B0604030504040204" pitchFamily="50" charset="-128"/>
              </a:rPr>
              <a:t>今後求められる事項：</a:t>
            </a:r>
            <a:endParaRPr lang="en-US" altLang="ja-JP" sz="2400" u="sng" dirty="0">
              <a:latin typeface="Meiryo UI" panose="020B0604030504040204" pitchFamily="50" charset="-128"/>
              <a:ea typeface="Meiryo UI" panose="020B0604030504040204" pitchFamily="50" charset="-128"/>
            </a:endParaRPr>
          </a:p>
          <a:p>
            <a:pPr marL="0" indent="0">
              <a:lnSpc>
                <a:spcPct val="120000"/>
              </a:lnSpc>
              <a:buNone/>
            </a:pPr>
            <a:endParaRPr kumimoji="1" lang="en-US" altLang="ja-JP" sz="1400" dirty="0">
              <a:solidFill>
                <a:srgbClr val="FF0000"/>
              </a:solidFill>
              <a:latin typeface="Meiryo UI" panose="020B0604030504040204" pitchFamily="50" charset="-128"/>
              <a:ea typeface="Meiryo UI" panose="020B0604030504040204" pitchFamily="50" charset="-128"/>
            </a:endParaRPr>
          </a:p>
          <a:p>
            <a:pPr marL="0" indent="0">
              <a:lnSpc>
                <a:spcPct val="120000"/>
              </a:lnSpc>
              <a:buNone/>
            </a:pPr>
            <a:r>
              <a:rPr kumimoji="1" lang="en-US" altLang="ja-JP" sz="2400" dirty="0">
                <a:latin typeface="Meiryo UI" panose="020B0604030504040204" pitchFamily="50" charset="-128"/>
                <a:ea typeface="Meiryo UI" panose="020B0604030504040204" pitchFamily="50" charset="-128"/>
              </a:rPr>
              <a:t>GLP</a:t>
            </a:r>
            <a:r>
              <a:rPr kumimoji="1" lang="ja-JP" altLang="en-US" sz="2400" dirty="0">
                <a:latin typeface="Meiryo UI" panose="020B0604030504040204" pitchFamily="50" charset="-128"/>
                <a:ea typeface="Meiryo UI" panose="020B0604030504040204" pitchFamily="50" charset="-128"/>
              </a:rPr>
              <a:t>環境下で使用される機器若しくはコンピュータシステムのうち，最初に取得されるデータが電子である場合には，</a:t>
            </a:r>
            <a:endParaRPr kumimoji="1" lang="en-US" altLang="ja-JP" sz="2400" dirty="0">
              <a:latin typeface="Meiryo UI" panose="020B0604030504040204" pitchFamily="50" charset="-128"/>
              <a:ea typeface="Meiryo UI" panose="020B0604030504040204" pitchFamily="50" charset="-128"/>
            </a:endParaRPr>
          </a:p>
          <a:p>
            <a:pPr marL="0" indent="0">
              <a:lnSpc>
                <a:spcPct val="120000"/>
              </a:lnSpc>
              <a:buNone/>
            </a:pPr>
            <a:endParaRPr kumimoji="1" lang="en-US" altLang="ja-JP" sz="1400" dirty="0">
              <a:latin typeface="Meiryo UI" panose="020B0604030504040204" pitchFamily="50" charset="-128"/>
              <a:ea typeface="Meiryo UI" panose="020B0604030504040204" pitchFamily="50" charset="-128"/>
            </a:endParaRPr>
          </a:p>
          <a:p>
            <a:pPr lvl="1">
              <a:lnSpc>
                <a:spcPct val="120000"/>
              </a:lnSpc>
              <a:buNone/>
            </a:pPr>
            <a:r>
              <a:rPr kumimoji="1" lang="en-US" altLang="ja-JP" b="0" dirty="0">
                <a:solidFill>
                  <a:srgbClr val="FF0000"/>
                </a:solidFill>
                <a:latin typeface="Meiryo UI" panose="020B0604030504040204" pitchFamily="50" charset="-128"/>
                <a:ea typeface="Meiryo UI" panose="020B0604030504040204" pitchFamily="50" charset="-128"/>
              </a:rPr>
              <a:t>1) </a:t>
            </a:r>
            <a:r>
              <a:rPr kumimoji="1" lang="ja-JP" altLang="en-US" b="0" dirty="0">
                <a:solidFill>
                  <a:srgbClr val="FF0000"/>
                </a:solidFill>
                <a:latin typeface="Meiryo UI" panose="020B0604030504040204" pitchFamily="50" charset="-128"/>
                <a:ea typeface="Meiryo UI" panose="020B0604030504040204" pitchFamily="50" charset="-128"/>
              </a:rPr>
              <a:t>自動的に監査証跡が取得されること</a:t>
            </a:r>
            <a:endParaRPr kumimoji="1" lang="en-US" altLang="ja-JP" b="0" dirty="0">
              <a:solidFill>
                <a:srgbClr val="FF0000"/>
              </a:solidFill>
              <a:latin typeface="Meiryo UI" panose="020B0604030504040204" pitchFamily="50" charset="-128"/>
              <a:ea typeface="Meiryo UI" panose="020B0604030504040204" pitchFamily="50" charset="-128"/>
            </a:endParaRPr>
          </a:p>
          <a:p>
            <a:pPr>
              <a:lnSpc>
                <a:spcPct val="120000"/>
              </a:lnSpc>
            </a:pPr>
            <a:endParaRPr kumimoji="1" lang="en-US" altLang="ja-JP" sz="800" dirty="0">
              <a:solidFill>
                <a:srgbClr val="FF0000"/>
              </a:solidFill>
              <a:latin typeface="Meiryo UI" panose="020B0604030504040204" pitchFamily="50" charset="-128"/>
              <a:ea typeface="Meiryo UI" panose="020B0604030504040204" pitchFamily="50" charset="-128"/>
            </a:endParaRPr>
          </a:p>
          <a:p>
            <a:pPr marL="0" indent="0">
              <a:lnSpc>
                <a:spcPct val="120000"/>
              </a:lnSpc>
              <a:buNone/>
            </a:pPr>
            <a:r>
              <a:rPr kumimoji="1" lang="en-US" altLang="ja-JP" sz="2400" dirty="0">
                <a:solidFill>
                  <a:srgbClr val="FF0000"/>
                </a:solidFill>
                <a:latin typeface="Meiryo UI" panose="020B0604030504040204" pitchFamily="50" charset="-128"/>
                <a:ea typeface="Meiryo UI" panose="020B0604030504040204" pitchFamily="50" charset="-128"/>
              </a:rPr>
              <a:t>2) </a:t>
            </a:r>
            <a:r>
              <a:rPr kumimoji="1" lang="ja-JP" altLang="en-US" sz="2400" dirty="0">
                <a:solidFill>
                  <a:srgbClr val="FF0000"/>
                </a:solidFill>
                <a:latin typeface="Meiryo UI" panose="020B0604030504040204" pitchFamily="50" charset="-128"/>
                <a:ea typeface="Meiryo UI" panose="020B0604030504040204" pitchFamily="50" charset="-128"/>
              </a:rPr>
              <a:t>データは紙に定義変更することなく電子的に保存すること（すなわち動的→静的への定義</a:t>
            </a:r>
            <a:endParaRPr kumimoji="1" lang="en-US" altLang="ja-JP" sz="2400" dirty="0">
              <a:solidFill>
                <a:srgbClr val="FF0000"/>
              </a:solidFill>
              <a:latin typeface="Meiryo UI" panose="020B0604030504040204" pitchFamily="50" charset="-128"/>
              <a:ea typeface="Meiryo UI" panose="020B0604030504040204" pitchFamily="50" charset="-128"/>
            </a:endParaRPr>
          </a:p>
          <a:p>
            <a:pPr marL="0" indent="0">
              <a:lnSpc>
                <a:spcPct val="120000"/>
              </a:lnSpc>
              <a:buNone/>
            </a:pPr>
            <a:r>
              <a:rPr kumimoji="1" lang="en-US" altLang="ja-JP" sz="2400" dirty="0">
                <a:solidFill>
                  <a:srgbClr val="FF0000"/>
                </a:solidFill>
                <a:latin typeface="Meiryo UI" panose="020B0604030504040204" pitchFamily="50" charset="-128"/>
                <a:ea typeface="Meiryo UI" panose="020B0604030504040204" pitchFamily="50" charset="-128"/>
              </a:rPr>
              <a:t>    </a:t>
            </a:r>
            <a:r>
              <a:rPr kumimoji="1" lang="ja-JP" altLang="en-US" sz="2400" dirty="0">
                <a:solidFill>
                  <a:srgbClr val="FF0000"/>
                </a:solidFill>
                <a:latin typeface="Meiryo UI" panose="020B0604030504040204" pitchFamily="50" charset="-128"/>
                <a:ea typeface="Meiryo UI" panose="020B0604030504040204" pitchFamily="50" charset="-128"/>
              </a:rPr>
              <a:t>変更をしないこと）</a:t>
            </a:r>
          </a:p>
        </p:txBody>
      </p:sp>
    </p:spTree>
    <p:extLst>
      <p:ext uri="{BB962C8B-B14F-4D97-AF65-F5344CB8AC3E}">
        <p14:creationId xmlns:p14="http://schemas.microsoft.com/office/powerpoint/2010/main" val="20818225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410C9E-E594-57FD-CC7F-92623157A314}"/>
            </a:ext>
          </a:extLst>
        </p:cNvPr>
        <p:cNvGrpSpPr/>
        <p:nvPr/>
      </p:nvGrpSpPr>
      <p:grpSpPr>
        <a:xfrm>
          <a:off x="0" y="0"/>
          <a:ext cx="0" cy="0"/>
          <a:chOff x="0" y="0"/>
          <a:chExt cx="0" cy="0"/>
        </a:xfrm>
      </p:grpSpPr>
      <p:sp>
        <p:nvSpPr>
          <p:cNvPr id="6" name="タイトル 1">
            <a:extLst>
              <a:ext uri="{FF2B5EF4-FFF2-40B4-BE49-F238E27FC236}">
                <a16:creationId xmlns:a16="http://schemas.microsoft.com/office/drawing/2014/main" id="{4E5FF8F0-57DE-D2B1-9A6E-36F02E54687F}"/>
              </a:ext>
            </a:extLst>
          </p:cNvPr>
          <p:cNvSpPr>
            <a:spLocks noGrp="1"/>
          </p:cNvSpPr>
          <p:nvPr>
            <p:ph type="title"/>
          </p:nvPr>
        </p:nvSpPr>
        <p:spPr>
          <a:xfrm>
            <a:off x="335360" y="91661"/>
            <a:ext cx="11521280" cy="733152"/>
          </a:xfrm>
        </p:spPr>
        <p:txBody>
          <a:bodyPr/>
          <a:lstStyle/>
          <a:p>
            <a:pPr marL="12700" indent="-12700"/>
            <a:r>
              <a:rPr kumimoji="1" lang="en-US" altLang="ja-JP" sz="2800" b="0" dirty="0"/>
              <a:t>1.</a:t>
            </a:r>
            <a:r>
              <a:rPr kumimoji="1" lang="ja-JP" altLang="en-US" sz="2800" b="0" dirty="0"/>
              <a:t> </a:t>
            </a:r>
            <a:r>
              <a:rPr kumimoji="1" lang="en-US" altLang="ja-JP" sz="2800" b="0" dirty="0"/>
              <a:t>DI</a:t>
            </a:r>
            <a:r>
              <a:rPr kumimoji="1" lang="ja-JP" altLang="en-US" sz="2800" b="0" dirty="0"/>
              <a:t>対応機器への移行について</a:t>
            </a:r>
            <a:endParaRPr kumimoji="1" lang="ja-JP" altLang="en-US" sz="2400" b="0" dirty="0">
              <a:highlight>
                <a:srgbClr val="FFFF00"/>
              </a:highlight>
            </a:endParaRPr>
          </a:p>
        </p:txBody>
      </p:sp>
      <p:sp>
        <p:nvSpPr>
          <p:cNvPr id="9" name="テキスト ボックス 8">
            <a:extLst>
              <a:ext uri="{FF2B5EF4-FFF2-40B4-BE49-F238E27FC236}">
                <a16:creationId xmlns:a16="http://schemas.microsoft.com/office/drawing/2014/main" id="{FC813E3C-2062-BD0C-44F5-85661E6FB1AB}"/>
              </a:ext>
            </a:extLst>
          </p:cNvPr>
          <p:cNvSpPr txBox="1"/>
          <p:nvPr/>
        </p:nvSpPr>
        <p:spPr>
          <a:xfrm>
            <a:off x="273745" y="1398103"/>
            <a:ext cx="11644510" cy="4708981"/>
          </a:xfrm>
          <a:prstGeom prst="rect">
            <a:avLst/>
          </a:prstGeom>
          <a:noFill/>
        </p:spPr>
        <p:txBody>
          <a:bodyPr wrap="square">
            <a:spAutoFit/>
          </a:bodyPr>
          <a:lstStyle/>
          <a:p>
            <a:r>
              <a:rPr lang="en-US" altLang="ja-JP" sz="2400" dirty="0">
                <a:latin typeface="メイリオ" panose="020B0604030504040204" pitchFamily="50" charset="-128"/>
                <a:ea typeface="メイリオ" panose="020B0604030504040204" pitchFamily="50" charset="-128"/>
              </a:rPr>
              <a:t>DI</a:t>
            </a:r>
            <a:r>
              <a:rPr lang="ja-JP" altLang="en-US" sz="2400" dirty="0">
                <a:latin typeface="メイリオ" panose="020B0604030504040204" pitchFamily="50" charset="-128"/>
                <a:ea typeface="メイリオ" panose="020B0604030504040204" pitchFamily="50" charset="-128"/>
              </a:rPr>
              <a:t>対応が困難な場合の措置</a:t>
            </a:r>
            <a:endParaRPr lang="en-US" altLang="ja-JP" sz="2400" dirty="0">
              <a:latin typeface="メイリオ" panose="020B0604030504040204" pitchFamily="50" charset="-128"/>
              <a:ea typeface="メイリオ" panose="020B0604030504040204" pitchFamily="50" charset="-128"/>
            </a:endParaRPr>
          </a:p>
          <a:p>
            <a:endParaRPr lang="en-US" altLang="ja-JP" sz="1200" dirty="0">
              <a:latin typeface="メイリオ" panose="020B0604030504040204" pitchFamily="50" charset="-128"/>
              <a:ea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rPr>
              <a:t>リスク評価の結果，特定されたリスクが測定機器等に付属する機能では解消できない場合には，その</a:t>
            </a:r>
            <a:r>
              <a:rPr lang="ja-JP" altLang="en-US" sz="2000" dirty="0">
                <a:solidFill>
                  <a:schemeClr val="accent1"/>
                </a:solidFill>
                <a:latin typeface="メイリオ" panose="020B0604030504040204" pitchFamily="50" charset="-128"/>
                <a:ea typeface="メイリオ" panose="020B0604030504040204" pitchFamily="50" charset="-128"/>
              </a:rPr>
              <a:t>リスクの程度やデータの重要度に応じて</a:t>
            </a:r>
            <a:r>
              <a:rPr lang="ja-JP" altLang="en-US" sz="2000" dirty="0">
                <a:latin typeface="メイリオ" panose="020B0604030504040204" pitchFamily="50" charset="-128"/>
                <a:ea typeface="メイリオ" panose="020B0604030504040204" pitchFamily="50" charset="-128"/>
              </a:rPr>
              <a:t>，何らかの措置が必要である。以下に，その措置の一例を示す。</a:t>
            </a:r>
            <a:endParaRPr lang="en-US" altLang="ja-JP" sz="2000" dirty="0">
              <a:latin typeface="メイリオ" panose="020B0604030504040204" pitchFamily="50" charset="-128"/>
              <a:ea typeface="メイリオ" panose="020B0604030504040204" pitchFamily="50" charset="-128"/>
            </a:endParaRPr>
          </a:p>
          <a:p>
            <a:endParaRPr lang="en-US" altLang="ja-JP" sz="1600" dirty="0">
              <a:latin typeface="メイリオ" panose="020B0604030504040204" pitchFamily="50" charset="-128"/>
              <a:ea typeface="メイリオ" panose="020B0604030504040204" pitchFamily="50" charset="-128"/>
            </a:endParaRPr>
          </a:p>
          <a:p>
            <a:r>
              <a:rPr lang="ja-JP" altLang="en-US" sz="2000" dirty="0">
                <a:solidFill>
                  <a:srgbClr val="FF0000"/>
                </a:solidFill>
                <a:latin typeface="メイリオ" panose="020B0604030504040204" pitchFamily="50" charset="-128"/>
                <a:ea typeface="メイリオ" panose="020B0604030504040204" pitchFamily="50" charset="-128"/>
              </a:rPr>
              <a:t>生データを打ち出した紙でしか残せない場合</a:t>
            </a:r>
            <a:endParaRPr lang="en-US" altLang="ja-JP" sz="2000" dirty="0">
              <a:solidFill>
                <a:srgbClr val="FF0000"/>
              </a:solidFill>
              <a:latin typeface="メイリオ" panose="020B0604030504040204" pitchFamily="50" charset="-128"/>
              <a:ea typeface="メイリオ" panose="020B0604030504040204" pitchFamily="50" charset="-128"/>
            </a:endParaRPr>
          </a:p>
          <a:p>
            <a:endParaRPr lang="ja-JP" altLang="en-US" sz="800" dirty="0">
              <a:solidFill>
                <a:srgbClr val="FF0000"/>
              </a:solidFill>
              <a:latin typeface="メイリオ" panose="020B0604030504040204" pitchFamily="50" charset="-128"/>
              <a:ea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rPr>
              <a:t>生データ取得時は作業者を</a:t>
            </a:r>
            <a:r>
              <a:rPr lang="en-US" altLang="ja-JP" sz="2000" dirty="0">
                <a:latin typeface="メイリオ" panose="020B0604030504040204" pitchFamily="50" charset="-128"/>
                <a:ea typeface="メイリオ" panose="020B0604030504040204" pitchFamily="50" charset="-128"/>
              </a:rPr>
              <a:t>1</a:t>
            </a:r>
            <a:r>
              <a:rPr lang="ja-JP" altLang="en-US" sz="2000" dirty="0">
                <a:latin typeface="メイリオ" panose="020B0604030504040204" pitchFamily="50" charset="-128"/>
                <a:ea typeface="メイリオ" panose="020B0604030504040204" pitchFamily="50" charset="-128"/>
              </a:rPr>
              <a:t>人にせず，必ず</a:t>
            </a:r>
            <a:r>
              <a:rPr lang="en-US" altLang="ja-JP" sz="2000" dirty="0">
                <a:latin typeface="メイリオ" panose="020B0604030504040204" pitchFamily="50" charset="-128"/>
                <a:ea typeface="メイリオ" panose="020B0604030504040204" pitchFamily="50" charset="-128"/>
              </a:rPr>
              <a:t>2</a:t>
            </a:r>
            <a:r>
              <a:rPr lang="ja-JP" altLang="en-US" sz="2000" dirty="0">
                <a:latin typeface="メイリオ" panose="020B0604030504040204" pitchFamily="50" charset="-128"/>
                <a:ea typeface="メイリオ" panose="020B0604030504040204" pitchFamily="50" charset="-128"/>
              </a:rPr>
              <a:t>名以上の体制にするとともに，生データに当該２名の署名を残す。</a:t>
            </a:r>
            <a:endParaRPr lang="en-US" altLang="ja-JP" sz="2000" dirty="0">
              <a:latin typeface="メイリオ" panose="020B0604030504040204" pitchFamily="50" charset="-128"/>
              <a:ea typeface="メイリオ" panose="020B0604030504040204" pitchFamily="50" charset="-128"/>
            </a:endParaRPr>
          </a:p>
          <a:p>
            <a:endParaRPr lang="ja-JP" altLang="en-US" sz="1200" dirty="0">
              <a:latin typeface="メイリオ" panose="020B0604030504040204" pitchFamily="50" charset="-128"/>
              <a:ea typeface="メイリオ" panose="020B0604030504040204" pitchFamily="50" charset="-128"/>
            </a:endParaRPr>
          </a:p>
          <a:p>
            <a:r>
              <a:rPr lang="ja-JP" altLang="en-US" sz="2000" dirty="0">
                <a:solidFill>
                  <a:srgbClr val="FF0000"/>
                </a:solidFill>
                <a:latin typeface="メイリオ" panose="020B0604030504040204" pitchFamily="50" charset="-128"/>
                <a:ea typeface="メイリオ" panose="020B0604030504040204" pitchFamily="50" charset="-128"/>
              </a:rPr>
              <a:t>生データを電子ファイルとして残せるが，監査証跡がない場合</a:t>
            </a:r>
            <a:endParaRPr lang="en-US" altLang="ja-JP" sz="2000" dirty="0">
              <a:solidFill>
                <a:srgbClr val="FF0000"/>
              </a:solidFill>
              <a:latin typeface="メイリオ" panose="020B0604030504040204" pitchFamily="50" charset="-128"/>
              <a:ea typeface="メイリオ" panose="020B0604030504040204" pitchFamily="50" charset="-128"/>
            </a:endParaRPr>
          </a:p>
          <a:p>
            <a:endParaRPr lang="ja-JP" altLang="en-US" sz="800" dirty="0">
              <a:solidFill>
                <a:srgbClr val="FF0000"/>
              </a:solidFill>
              <a:latin typeface="メイリオ" panose="020B0604030504040204" pitchFamily="50" charset="-128"/>
              <a:ea typeface="メイリオ" panose="020B0604030504040204" pitchFamily="50" charset="-128"/>
            </a:endParaRPr>
          </a:p>
          <a:p>
            <a:pPr marL="342900" indent="-342900">
              <a:buFont typeface="Wingdings" panose="05000000000000000000" pitchFamily="2" charset="2"/>
              <a:buChar char="l"/>
            </a:pPr>
            <a:r>
              <a:rPr lang="ja-JP" altLang="en-US" sz="2000" dirty="0">
                <a:latin typeface="メイリオ" panose="020B0604030504040204" pitchFamily="50" charset="-128"/>
                <a:ea typeface="メイリオ" panose="020B0604030504040204" pitchFamily="50" charset="-128"/>
              </a:rPr>
              <a:t>厳重なアクセス制限を付与する。</a:t>
            </a:r>
          </a:p>
          <a:p>
            <a:pPr marL="342900" indent="-342900">
              <a:buFont typeface="Wingdings" panose="05000000000000000000" pitchFamily="2" charset="2"/>
              <a:buChar char="l"/>
            </a:pPr>
            <a:r>
              <a:rPr lang="ja-JP" altLang="en-US" sz="2000" dirty="0">
                <a:latin typeface="メイリオ" panose="020B0604030504040204" pitchFamily="50" charset="-128"/>
                <a:ea typeface="メイリオ" panose="020B0604030504040204" pitchFamily="50" charset="-128"/>
              </a:rPr>
              <a:t>生データの</a:t>
            </a:r>
            <a:r>
              <a:rPr lang="en-US" altLang="ja-JP" sz="2000" dirty="0">
                <a:latin typeface="メイリオ" panose="020B0604030504040204" pitchFamily="50" charset="-128"/>
                <a:ea typeface="メイリオ" panose="020B0604030504040204" pitchFamily="50" charset="-128"/>
              </a:rPr>
              <a:t>『</a:t>
            </a:r>
            <a:r>
              <a:rPr lang="ja-JP" altLang="en-US" sz="2000" dirty="0">
                <a:latin typeface="メイリオ" panose="020B0604030504040204" pitchFamily="50" charset="-128"/>
                <a:ea typeface="メイリオ" panose="020B0604030504040204" pitchFamily="50" charset="-128"/>
              </a:rPr>
              <a:t>削除</a:t>
            </a:r>
            <a:r>
              <a:rPr lang="en-US" altLang="ja-JP" sz="2000" dirty="0">
                <a:latin typeface="メイリオ" panose="020B0604030504040204" pitchFamily="50" charset="-128"/>
                <a:ea typeface="メイリオ" panose="020B0604030504040204" pitchFamily="50" charset="-128"/>
              </a:rPr>
              <a:t>』</a:t>
            </a:r>
            <a:r>
              <a:rPr lang="ja-JP" altLang="en-US" sz="2000" dirty="0">
                <a:latin typeface="メイリオ" panose="020B0604030504040204" pitchFamily="50" charset="-128"/>
                <a:ea typeface="メイリオ" panose="020B0604030504040204" pitchFamily="50" charset="-128"/>
              </a:rPr>
              <a:t>や</a:t>
            </a:r>
            <a:r>
              <a:rPr lang="en-US" altLang="ja-JP" sz="2000" dirty="0">
                <a:latin typeface="メイリオ" panose="020B0604030504040204" pitchFamily="50" charset="-128"/>
                <a:ea typeface="メイリオ" panose="020B0604030504040204" pitchFamily="50" charset="-128"/>
              </a:rPr>
              <a:t>『</a:t>
            </a:r>
            <a:r>
              <a:rPr lang="ja-JP" altLang="en-US" sz="2000" dirty="0">
                <a:latin typeface="メイリオ" panose="020B0604030504040204" pitchFamily="50" charset="-128"/>
                <a:ea typeface="メイリオ" panose="020B0604030504040204" pitchFamily="50" charset="-128"/>
              </a:rPr>
              <a:t>修正</a:t>
            </a:r>
            <a:r>
              <a:rPr lang="en-US" altLang="ja-JP" sz="2000" dirty="0">
                <a:latin typeface="メイリオ" panose="020B0604030504040204" pitchFamily="50" charset="-128"/>
                <a:ea typeface="メイリオ" panose="020B0604030504040204" pitchFamily="50" charset="-128"/>
              </a:rPr>
              <a:t>』</a:t>
            </a:r>
            <a:r>
              <a:rPr lang="ja-JP" altLang="en-US" sz="2000" dirty="0">
                <a:latin typeface="メイリオ" panose="020B0604030504040204" pitchFamily="50" charset="-128"/>
                <a:ea typeface="メイリオ" panose="020B0604030504040204" pitchFamily="50" charset="-128"/>
              </a:rPr>
              <a:t>を容易にできない設定にする。</a:t>
            </a:r>
          </a:p>
          <a:p>
            <a:pPr marL="342900" indent="-342900">
              <a:buFont typeface="Wingdings" panose="05000000000000000000" pitchFamily="2" charset="2"/>
              <a:buChar char="l"/>
            </a:pPr>
            <a:r>
              <a:rPr lang="ja-JP" altLang="en-US" sz="2000" dirty="0">
                <a:latin typeface="メイリオ" panose="020B0604030504040204" pitchFamily="50" charset="-128"/>
                <a:ea typeface="メイリオ" panose="020B0604030504040204" pitchFamily="50" charset="-128"/>
              </a:rPr>
              <a:t>データ取得時</a:t>
            </a:r>
            <a:r>
              <a:rPr lang="en-US" altLang="ja-JP" sz="2000" dirty="0">
                <a:latin typeface="メイリオ" panose="020B0604030504040204" pitchFamily="50" charset="-128"/>
                <a:ea typeface="メイリオ" panose="020B0604030504040204" pitchFamily="50" charset="-128"/>
              </a:rPr>
              <a:t>/</a:t>
            </a:r>
            <a:r>
              <a:rPr lang="ja-JP" altLang="en-US" sz="2000" dirty="0">
                <a:latin typeface="メイリオ" panose="020B0604030504040204" pitchFamily="50" charset="-128"/>
                <a:ea typeface="メイリオ" panose="020B0604030504040204" pitchFamily="50" charset="-128"/>
              </a:rPr>
              <a:t>確定時に，使用者，操作開始時刻，操作終了時刻，データの容量，保存日時等を記録し，これを保存する。</a:t>
            </a:r>
            <a:endParaRPr lang="en-US" altLang="ja-JP" sz="20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6192955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84BFE4-28A3-E905-BF0F-88D09389D543}"/>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D2B9E064-AC3D-E5D3-5333-772059025F58}"/>
              </a:ext>
            </a:extLst>
          </p:cNvPr>
          <p:cNvSpPr>
            <a:spLocks noGrp="1"/>
          </p:cNvSpPr>
          <p:nvPr>
            <p:ph type="title"/>
          </p:nvPr>
        </p:nvSpPr>
        <p:spPr>
          <a:xfrm>
            <a:off x="335360" y="78409"/>
            <a:ext cx="11521280" cy="733152"/>
          </a:xfrm>
        </p:spPr>
        <p:txBody>
          <a:bodyPr/>
          <a:lstStyle/>
          <a:p>
            <a:pPr marL="12700" indent="-12700"/>
            <a:r>
              <a:rPr kumimoji="1" lang="en-US" altLang="ja-JP" sz="2800" b="0" dirty="0"/>
              <a:t>2. </a:t>
            </a:r>
            <a:r>
              <a:rPr kumimoji="1" lang="ja-JP" altLang="en-US" sz="2800" b="0" dirty="0"/>
              <a:t>秤量値等の自動記録化</a:t>
            </a:r>
            <a:endParaRPr kumimoji="1" lang="ja-JP" altLang="en-US" sz="4000" b="0" dirty="0"/>
          </a:p>
        </p:txBody>
      </p:sp>
      <p:sp>
        <p:nvSpPr>
          <p:cNvPr id="6" name="テキスト ボックス 5">
            <a:extLst>
              <a:ext uri="{FF2B5EF4-FFF2-40B4-BE49-F238E27FC236}">
                <a16:creationId xmlns:a16="http://schemas.microsoft.com/office/drawing/2014/main" id="{F05BB15B-6B83-D26D-1DF4-A53A420C98DF}"/>
              </a:ext>
            </a:extLst>
          </p:cNvPr>
          <p:cNvSpPr txBox="1"/>
          <p:nvPr/>
        </p:nvSpPr>
        <p:spPr>
          <a:xfrm>
            <a:off x="125895" y="3302007"/>
            <a:ext cx="11966713" cy="2554545"/>
          </a:xfrm>
          <a:prstGeom prst="rect">
            <a:avLst/>
          </a:prstGeom>
          <a:noFill/>
        </p:spPr>
        <p:txBody>
          <a:bodyPr wrap="square">
            <a:spAutoFit/>
          </a:bodyPr>
          <a:lstStyle/>
          <a:p>
            <a:r>
              <a:rPr lang="ja-JP" altLang="en-US" sz="2400" dirty="0">
                <a:latin typeface="メイリオ" panose="020B0604030504040204" pitchFamily="50" charset="-128"/>
                <a:ea typeface="メイリオ" panose="020B0604030504040204" pitchFamily="50" charset="-128"/>
              </a:rPr>
              <a:t>具体的な対応策</a:t>
            </a:r>
            <a:endParaRPr lang="en-US" altLang="ja-JP" sz="2400" dirty="0">
              <a:latin typeface="メイリオ" panose="020B0604030504040204" pitchFamily="50" charset="-128"/>
              <a:ea typeface="メイリオ" panose="020B0604030504040204" pitchFamily="50" charset="-128"/>
            </a:endParaRPr>
          </a:p>
          <a:p>
            <a:endParaRPr lang="ja-JP" altLang="en-US" sz="800" dirty="0">
              <a:latin typeface="メイリオ" panose="020B0604030504040204" pitchFamily="50" charset="-128"/>
              <a:ea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rPr>
              <a:t>「</a:t>
            </a:r>
            <a:r>
              <a:rPr lang="en-US" altLang="ja-JP" sz="2000" dirty="0">
                <a:latin typeface="メイリオ" panose="020B0604030504040204" pitchFamily="50" charset="-128"/>
                <a:ea typeface="メイリオ" panose="020B0604030504040204" pitchFamily="50" charset="-128"/>
              </a:rPr>
              <a:t>DI</a:t>
            </a:r>
            <a:r>
              <a:rPr lang="ja-JP" altLang="en-US" sz="2000" dirty="0">
                <a:latin typeface="メイリオ" panose="020B0604030504040204" pitchFamily="50" charset="-128"/>
                <a:ea typeface="メイリオ" panose="020B0604030504040204" pitchFamily="50" charset="-128"/>
              </a:rPr>
              <a:t>に関するリスク評価」を実施した上で，</a:t>
            </a:r>
            <a:r>
              <a:rPr lang="ja-JP" altLang="en-US" sz="2000" dirty="0">
                <a:solidFill>
                  <a:srgbClr val="0070C0"/>
                </a:solidFill>
                <a:latin typeface="メイリオ" panose="020B0604030504040204" pitchFamily="50" charset="-128"/>
                <a:ea typeface="メイリオ" panose="020B0604030504040204" pitchFamily="50" charset="-128"/>
              </a:rPr>
              <a:t>データの転写はリスクが高いと判断した機器若しくはデータについては</a:t>
            </a:r>
            <a:r>
              <a:rPr lang="ja-JP" altLang="en-US" sz="2000" dirty="0">
                <a:latin typeface="メイリオ" panose="020B0604030504040204" pitchFamily="50" charset="-128"/>
                <a:ea typeface="メイリオ" panose="020B0604030504040204" pitchFamily="50" charset="-128"/>
              </a:rPr>
              <a:t>，以下のような対応が考えられる。</a:t>
            </a:r>
            <a:endParaRPr lang="en-US" altLang="ja-JP" sz="2000" dirty="0">
              <a:latin typeface="メイリオ" panose="020B0604030504040204" pitchFamily="50" charset="-128"/>
              <a:ea typeface="メイリオ" panose="020B0604030504040204" pitchFamily="50" charset="-128"/>
            </a:endParaRPr>
          </a:p>
          <a:p>
            <a:endParaRPr lang="ja-JP" altLang="en-US" sz="800" dirty="0">
              <a:latin typeface="メイリオ" panose="020B0604030504040204" pitchFamily="50" charset="-128"/>
              <a:ea typeface="メイリオ" panose="020B0604030504040204" pitchFamily="50" charset="-128"/>
            </a:endParaRPr>
          </a:p>
          <a:p>
            <a:pPr marL="342900" indent="-342900">
              <a:buFont typeface="Wingdings" panose="05000000000000000000" pitchFamily="2" charset="2"/>
              <a:buChar char="l"/>
            </a:pPr>
            <a:r>
              <a:rPr lang="ja-JP" altLang="en-US" sz="2000" dirty="0">
                <a:solidFill>
                  <a:srgbClr val="FF0000"/>
                </a:solidFill>
                <a:latin typeface="メイリオ" panose="020B0604030504040204" pitchFamily="50" charset="-128"/>
                <a:ea typeface="メイリオ" panose="020B0604030504040204" pitchFamily="50" charset="-128"/>
              </a:rPr>
              <a:t>機器をデータ収集システムなどと接続する。</a:t>
            </a:r>
          </a:p>
          <a:p>
            <a:pPr marL="342900" indent="-342900">
              <a:buFont typeface="Wingdings" panose="05000000000000000000" pitchFamily="2" charset="2"/>
              <a:buChar char="l"/>
            </a:pPr>
            <a:r>
              <a:rPr lang="ja-JP" altLang="en-US" sz="2000" dirty="0">
                <a:solidFill>
                  <a:srgbClr val="FF0000"/>
                </a:solidFill>
                <a:latin typeface="メイリオ" panose="020B0604030504040204" pitchFamily="50" charset="-128"/>
                <a:ea typeface="メイリオ" panose="020B0604030504040204" pitchFamily="50" charset="-128"/>
              </a:rPr>
              <a:t>機器にプリンターを接続する。</a:t>
            </a:r>
          </a:p>
          <a:p>
            <a:pPr marL="342900" indent="-342900">
              <a:buFont typeface="Wingdings" panose="05000000000000000000" pitchFamily="2" charset="2"/>
              <a:buChar char="l"/>
            </a:pPr>
            <a:r>
              <a:rPr lang="ja-JP" altLang="en-US" sz="2000" dirty="0">
                <a:solidFill>
                  <a:srgbClr val="FF0000"/>
                </a:solidFill>
                <a:latin typeface="メイリオ" panose="020B0604030504040204" pitchFamily="50" charset="-128"/>
                <a:ea typeface="メイリオ" panose="020B0604030504040204" pitchFamily="50" charset="-128"/>
              </a:rPr>
              <a:t>生データ取得時は</a:t>
            </a:r>
            <a:r>
              <a:rPr lang="en-US" altLang="ja-JP" sz="2000" dirty="0">
                <a:solidFill>
                  <a:srgbClr val="FF0000"/>
                </a:solidFill>
                <a:latin typeface="メイリオ" panose="020B0604030504040204" pitchFamily="50" charset="-128"/>
                <a:ea typeface="メイリオ" panose="020B0604030504040204" pitchFamily="50" charset="-128"/>
              </a:rPr>
              <a:t>2</a:t>
            </a:r>
            <a:r>
              <a:rPr lang="ja-JP" altLang="en-US" sz="2000" dirty="0">
                <a:solidFill>
                  <a:srgbClr val="FF0000"/>
                </a:solidFill>
                <a:latin typeface="メイリオ" panose="020B0604030504040204" pitchFamily="50" charset="-128"/>
                <a:ea typeface="メイリオ" panose="020B0604030504040204" pitchFamily="50" charset="-128"/>
              </a:rPr>
              <a:t>名以上の体制にして（複数名による確認体制をとり），生データ上にそれぞれの署名を残す。</a:t>
            </a:r>
          </a:p>
        </p:txBody>
      </p:sp>
      <p:sp>
        <p:nvSpPr>
          <p:cNvPr id="8" name="コンテンツ プレースホルダー 2">
            <a:extLst>
              <a:ext uri="{FF2B5EF4-FFF2-40B4-BE49-F238E27FC236}">
                <a16:creationId xmlns:a16="http://schemas.microsoft.com/office/drawing/2014/main" id="{A01E5A0C-FE59-7AFC-4966-B2EEEBB2128E}"/>
              </a:ext>
            </a:extLst>
          </p:cNvPr>
          <p:cNvSpPr>
            <a:spLocks noGrp="1"/>
          </p:cNvSpPr>
          <p:nvPr>
            <p:ph idx="1"/>
          </p:nvPr>
        </p:nvSpPr>
        <p:spPr>
          <a:xfrm>
            <a:off x="125896" y="1166192"/>
            <a:ext cx="12258260" cy="1557130"/>
          </a:xfrm>
        </p:spPr>
        <p:txBody>
          <a:bodyPr>
            <a:noAutofit/>
          </a:bodyPr>
          <a:lstStyle/>
          <a:p>
            <a:pPr>
              <a:lnSpc>
                <a:spcPct val="120000"/>
              </a:lnSpc>
            </a:pPr>
            <a:r>
              <a:rPr lang="ja-JP" altLang="en-US" sz="2400" u="sng" dirty="0"/>
              <a:t>今後求められる事項：</a:t>
            </a:r>
            <a:endParaRPr lang="en-US" altLang="ja-JP" sz="2400" u="sng" dirty="0"/>
          </a:p>
          <a:p>
            <a:pPr>
              <a:lnSpc>
                <a:spcPct val="120000"/>
              </a:lnSpc>
            </a:pPr>
            <a:endParaRPr lang="en-US" altLang="ja-JP" sz="800" u="sng" dirty="0"/>
          </a:p>
          <a:p>
            <a:pPr>
              <a:lnSpc>
                <a:spcPct val="120000"/>
              </a:lnSpc>
            </a:pPr>
            <a:r>
              <a:rPr lang="ja-JP" altLang="en-US" sz="2400" dirty="0">
                <a:solidFill>
                  <a:srgbClr val="FF0000"/>
                </a:solidFill>
                <a:effectLst/>
                <a:latin typeface="Meiryo UI" panose="020B0604030504040204" pitchFamily="50" charset="-128"/>
                <a:ea typeface="Meiryo UI" panose="020B0604030504040204" pitchFamily="50" charset="-128"/>
              </a:rPr>
              <a:t>電子天秤や</a:t>
            </a:r>
            <a:r>
              <a:rPr lang="en-US" altLang="ja-JP" sz="2400" dirty="0">
                <a:solidFill>
                  <a:srgbClr val="FF0000"/>
                </a:solidFill>
                <a:effectLst/>
                <a:latin typeface="Meiryo UI" panose="020B0604030504040204" pitchFamily="50" charset="-128"/>
                <a:ea typeface="Meiryo UI" panose="020B0604030504040204" pitchFamily="50" charset="-128"/>
              </a:rPr>
              <a:t>pH</a:t>
            </a:r>
            <a:r>
              <a:rPr lang="ja-JP" altLang="en-US" sz="2400" dirty="0">
                <a:solidFill>
                  <a:srgbClr val="FF0000"/>
                </a:solidFill>
                <a:effectLst/>
                <a:latin typeface="Meiryo UI" panose="020B0604030504040204" pitchFamily="50" charset="-128"/>
                <a:ea typeface="Meiryo UI" panose="020B0604030504040204" pitchFamily="50" charset="-128"/>
              </a:rPr>
              <a:t>メーターのようなシンプルな機器からのデータについては，表示値を書き取る（転写）のではなく，プリンター等に接続して自動的に記録すること</a:t>
            </a:r>
            <a:endParaRPr kumimoji="1" lang="en-US" altLang="ja-JP" sz="24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415846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13BFE-EF1B-97C5-FA77-83CE435AF13D}"/>
            </a:ext>
          </a:extLst>
        </p:cNvPr>
        <p:cNvGrpSpPr/>
        <p:nvPr/>
      </p:nvGrpSpPr>
      <p:grpSpPr>
        <a:xfrm>
          <a:off x="0" y="0"/>
          <a:ext cx="0" cy="0"/>
          <a:chOff x="0" y="0"/>
          <a:chExt cx="0" cy="0"/>
        </a:xfrm>
      </p:grpSpPr>
      <p:sp>
        <p:nvSpPr>
          <p:cNvPr id="6" name="タイトル 1">
            <a:extLst>
              <a:ext uri="{FF2B5EF4-FFF2-40B4-BE49-F238E27FC236}">
                <a16:creationId xmlns:a16="http://schemas.microsoft.com/office/drawing/2014/main" id="{F8866EBD-8A65-CFAE-AA6F-366B62567574}"/>
              </a:ext>
            </a:extLst>
          </p:cNvPr>
          <p:cNvSpPr>
            <a:spLocks noGrp="1"/>
          </p:cNvSpPr>
          <p:nvPr>
            <p:ph type="title"/>
          </p:nvPr>
        </p:nvSpPr>
        <p:spPr>
          <a:xfrm>
            <a:off x="335360" y="85035"/>
            <a:ext cx="11521280" cy="733152"/>
          </a:xfrm>
        </p:spPr>
        <p:txBody>
          <a:bodyPr/>
          <a:lstStyle/>
          <a:p>
            <a:pPr marL="12700" indent="-12700"/>
            <a:r>
              <a:rPr kumimoji="1" lang="en-US" altLang="ja-JP" sz="2800" b="0" dirty="0"/>
              <a:t>3. </a:t>
            </a:r>
            <a:r>
              <a:rPr kumimoji="1" lang="ja-JP" altLang="en-US" sz="2800" b="0" dirty="0"/>
              <a:t>ブランクワークシートの管理</a:t>
            </a:r>
            <a:endParaRPr kumimoji="1" lang="ja-JP" altLang="en-US" sz="4000" b="0" dirty="0"/>
          </a:p>
        </p:txBody>
      </p:sp>
      <p:sp>
        <p:nvSpPr>
          <p:cNvPr id="9" name="テキスト ボックス 8">
            <a:extLst>
              <a:ext uri="{FF2B5EF4-FFF2-40B4-BE49-F238E27FC236}">
                <a16:creationId xmlns:a16="http://schemas.microsoft.com/office/drawing/2014/main" id="{7FBBA661-660D-4F8B-A836-A3FA3030EE16}"/>
              </a:ext>
            </a:extLst>
          </p:cNvPr>
          <p:cNvSpPr txBox="1"/>
          <p:nvPr/>
        </p:nvSpPr>
        <p:spPr>
          <a:xfrm>
            <a:off x="202324" y="3140765"/>
            <a:ext cx="11654316" cy="3448999"/>
          </a:xfrm>
          <a:prstGeom prst="rect">
            <a:avLst/>
          </a:prstGeom>
          <a:noFill/>
        </p:spPr>
        <p:txBody>
          <a:bodyPr wrap="square">
            <a:spAutoFit/>
          </a:bodyPr>
          <a:lstStyle/>
          <a:p>
            <a:r>
              <a:rPr lang="ja-JP" altLang="en-US" sz="2400" dirty="0">
                <a:latin typeface="メイリオ" panose="020B0604030504040204" pitchFamily="50" charset="-128"/>
                <a:ea typeface="メイリオ" panose="020B0604030504040204" pitchFamily="50" charset="-128"/>
              </a:rPr>
              <a:t>具体的な対応策</a:t>
            </a:r>
            <a:endParaRPr lang="en-US" altLang="ja-JP" sz="2400" dirty="0">
              <a:latin typeface="メイリオ" panose="020B0604030504040204" pitchFamily="50" charset="-128"/>
              <a:ea typeface="メイリオ" panose="020B0604030504040204" pitchFamily="50" charset="-128"/>
            </a:endParaRPr>
          </a:p>
          <a:p>
            <a:endParaRPr lang="ja-JP" altLang="en-US" sz="800" dirty="0">
              <a:latin typeface="メイリオ" panose="020B0604030504040204" pitchFamily="50" charset="-128"/>
              <a:ea typeface="メイリオ" panose="020B0604030504040204" pitchFamily="50" charset="-128"/>
            </a:endParaRPr>
          </a:p>
          <a:p>
            <a:r>
              <a:rPr lang="en-US" altLang="ja-JP" sz="2000" dirty="0">
                <a:latin typeface="メイリオ" panose="020B0604030504040204" pitchFamily="50" charset="-128"/>
                <a:ea typeface="メイリオ" panose="020B0604030504040204" pitchFamily="50" charset="-128"/>
              </a:rPr>
              <a:t>GLP</a:t>
            </a:r>
            <a:r>
              <a:rPr lang="ja-JP" altLang="en-US" sz="2000" dirty="0">
                <a:latin typeface="メイリオ" panose="020B0604030504040204" pitchFamily="50" charset="-128"/>
                <a:ea typeface="メイリオ" panose="020B0604030504040204" pitchFamily="50" charset="-128"/>
              </a:rPr>
              <a:t>環境下で使用されるブランクフォーマットは，試験施設の規模や実施する試験種に応じてその種類が膨大となる可能性があるため，必ずしも施設で使用する全てのブランクフォーマットに管理が必要という訳ではない。「</a:t>
            </a:r>
            <a:r>
              <a:rPr lang="en-US" altLang="ja-JP" sz="2000" dirty="0">
                <a:latin typeface="メイリオ" panose="020B0604030504040204" pitchFamily="50" charset="-128"/>
                <a:ea typeface="メイリオ" panose="020B0604030504040204" pitchFamily="50" charset="-128"/>
              </a:rPr>
              <a:t>DI</a:t>
            </a:r>
            <a:r>
              <a:rPr lang="ja-JP" altLang="en-US" sz="2000" dirty="0">
                <a:latin typeface="メイリオ" panose="020B0604030504040204" pitchFamily="50" charset="-128"/>
                <a:ea typeface="メイリオ" panose="020B0604030504040204" pitchFamily="50" charset="-128"/>
              </a:rPr>
              <a:t>に関するリスク評価」を実施した上で，</a:t>
            </a:r>
            <a:r>
              <a:rPr lang="ja-JP" altLang="en-US" sz="2000" dirty="0">
                <a:solidFill>
                  <a:schemeClr val="accent1"/>
                </a:solidFill>
                <a:latin typeface="メイリオ" panose="020B0604030504040204" pitchFamily="50" charset="-128"/>
                <a:ea typeface="メイリオ" panose="020B0604030504040204" pitchFamily="50" charset="-128"/>
              </a:rPr>
              <a:t>管理が必要と判断したブランクフォーマットについては</a:t>
            </a:r>
            <a:r>
              <a:rPr lang="ja-JP" altLang="en-US" sz="2000" dirty="0">
                <a:latin typeface="メイリオ" panose="020B0604030504040204" pitchFamily="50" charset="-128"/>
                <a:ea typeface="メイリオ" panose="020B0604030504040204" pitchFamily="50" charset="-128"/>
              </a:rPr>
              <a:t>，以下のような対応が考えられる。</a:t>
            </a:r>
            <a:endParaRPr lang="en-US" altLang="ja-JP" sz="2000" dirty="0">
              <a:latin typeface="メイリオ" panose="020B0604030504040204" pitchFamily="50" charset="-128"/>
              <a:ea typeface="メイリオ" panose="020B0604030504040204" pitchFamily="50" charset="-128"/>
            </a:endParaRPr>
          </a:p>
          <a:p>
            <a:endParaRPr lang="ja-JP" altLang="en-US" sz="800" dirty="0">
              <a:latin typeface="メイリオ" panose="020B0604030504040204" pitchFamily="50" charset="-128"/>
              <a:ea typeface="メイリオ" panose="020B0604030504040204" pitchFamily="50" charset="-128"/>
            </a:endParaRPr>
          </a:p>
          <a:p>
            <a:pPr marL="342900" indent="-342900">
              <a:buFont typeface="Wingdings" panose="05000000000000000000" pitchFamily="2" charset="2"/>
              <a:buChar char="l"/>
            </a:pPr>
            <a:r>
              <a:rPr lang="ja-JP" altLang="en-US" sz="2000" dirty="0">
                <a:solidFill>
                  <a:srgbClr val="FF0000"/>
                </a:solidFill>
                <a:latin typeface="メイリオ" panose="020B0604030504040204" pitchFamily="50" charset="-128"/>
                <a:ea typeface="メイリオ" panose="020B0604030504040204" pitchFamily="50" charset="-128"/>
              </a:rPr>
              <a:t>対象となるブランクフォーマットの使用に直接関与しない第三者が発行管理する。発行管理の方法は問わないが，スタンプ，パンチ，署名等で各ワークシートを識別し，印刷枚数と使用数の出納を付けるなどの方法が考えられる。</a:t>
            </a:r>
          </a:p>
          <a:p>
            <a:pPr marL="342900" indent="-342900">
              <a:buFont typeface="Wingdings" panose="05000000000000000000" pitchFamily="2" charset="2"/>
              <a:buChar char="l"/>
            </a:pPr>
            <a:r>
              <a:rPr lang="ja-JP" altLang="en-US" sz="2000" dirty="0">
                <a:solidFill>
                  <a:srgbClr val="FF0000"/>
                </a:solidFill>
                <a:latin typeface="メイリオ" panose="020B0604030504040204" pitchFamily="50" charset="-128"/>
                <a:ea typeface="メイリオ" panose="020B0604030504040204" pitchFamily="50" charset="-128"/>
              </a:rPr>
              <a:t>ノートブック形式のワークシートを使用する。</a:t>
            </a:r>
          </a:p>
          <a:p>
            <a:pPr marL="342900" indent="-342900">
              <a:buFont typeface="Wingdings" panose="05000000000000000000" pitchFamily="2" charset="2"/>
              <a:buChar char="l"/>
            </a:pPr>
            <a:r>
              <a:rPr lang="ja-JP" altLang="en-US" sz="2000" dirty="0">
                <a:solidFill>
                  <a:srgbClr val="FF0000"/>
                </a:solidFill>
                <a:latin typeface="メイリオ" panose="020B0604030504040204" pitchFamily="50" charset="-128"/>
                <a:ea typeface="メイリオ" panose="020B0604030504040204" pitchFamily="50" charset="-128"/>
              </a:rPr>
              <a:t>電子の文書管理システムや電子帳票システム等を使用する。</a:t>
            </a:r>
            <a:endParaRPr lang="en-US" altLang="ja-JP" sz="2000" dirty="0">
              <a:solidFill>
                <a:srgbClr val="FF0000"/>
              </a:solidFill>
              <a:latin typeface="メイリオ" panose="020B0604030504040204" pitchFamily="50" charset="-128"/>
              <a:ea typeface="メイリオ" panose="020B0604030504040204" pitchFamily="50" charset="-128"/>
            </a:endParaRPr>
          </a:p>
        </p:txBody>
      </p:sp>
      <p:sp>
        <p:nvSpPr>
          <p:cNvPr id="2" name="コンテンツ プレースホルダー 2">
            <a:extLst>
              <a:ext uri="{FF2B5EF4-FFF2-40B4-BE49-F238E27FC236}">
                <a16:creationId xmlns:a16="http://schemas.microsoft.com/office/drawing/2014/main" id="{DF8C107E-9F12-F411-62CF-1A1D0698D1AE}"/>
              </a:ext>
            </a:extLst>
          </p:cNvPr>
          <p:cNvSpPr>
            <a:spLocks noGrp="1"/>
          </p:cNvSpPr>
          <p:nvPr>
            <p:ph idx="1"/>
          </p:nvPr>
        </p:nvSpPr>
        <p:spPr>
          <a:xfrm>
            <a:off x="202324" y="1162186"/>
            <a:ext cx="11787352" cy="1421988"/>
          </a:xfrm>
        </p:spPr>
        <p:txBody>
          <a:bodyPr>
            <a:noAutofit/>
          </a:bodyPr>
          <a:lstStyle/>
          <a:p>
            <a:pPr marL="0" indent="0">
              <a:lnSpc>
                <a:spcPct val="120000"/>
              </a:lnSpc>
              <a:buNone/>
            </a:pPr>
            <a:r>
              <a:rPr lang="ja-JP" altLang="en-US" sz="2400" u="sng" dirty="0">
                <a:latin typeface="Meiryo UI" panose="020B0604030504040204" pitchFamily="50" charset="-128"/>
                <a:ea typeface="Meiryo UI" panose="020B0604030504040204" pitchFamily="50" charset="-128"/>
              </a:rPr>
              <a:t>今後求められる事項：</a:t>
            </a:r>
          </a:p>
          <a:p>
            <a:pPr marL="0" indent="0">
              <a:lnSpc>
                <a:spcPct val="120000"/>
              </a:lnSpc>
              <a:buNone/>
            </a:pPr>
            <a:endParaRPr lang="en-US" altLang="ja-JP" sz="800" dirty="0">
              <a:latin typeface="Meiryo UI" panose="020B0604030504040204" pitchFamily="50" charset="-128"/>
              <a:ea typeface="Meiryo UI" panose="020B0604030504040204" pitchFamily="50" charset="-128"/>
            </a:endParaRPr>
          </a:p>
          <a:p>
            <a:pPr marL="0" indent="0">
              <a:lnSpc>
                <a:spcPct val="120000"/>
              </a:lnSpc>
              <a:buNone/>
            </a:pPr>
            <a:r>
              <a:rPr lang="ja-JP" altLang="en-US" sz="2400" dirty="0">
                <a:solidFill>
                  <a:srgbClr val="FF0000"/>
                </a:solidFill>
                <a:latin typeface="Meiryo UI" panose="020B0604030504040204" pitchFamily="50" charset="-128"/>
                <a:ea typeface="Meiryo UI" panose="020B0604030504040204" pitchFamily="50" charset="-128"/>
              </a:rPr>
              <a:t>データや作業内容をマニュアル（手書き）で記録する用紙（ブランクワークシート）は，その使用を管理すること</a:t>
            </a:r>
            <a:endParaRPr kumimoji="1" lang="en-US" altLang="ja-JP"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8223450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B5BA39-3996-A59B-B1FF-0E7C23E62FA8}"/>
            </a:ext>
          </a:extLst>
        </p:cNvPr>
        <p:cNvGrpSpPr/>
        <p:nvPr/>
      </p:nvGrpSpPr>
      <p:grpSpPr>
        <a:xfrm>
          <a:off x="0" y="0"/>
          <a:ext cx="0" cy="0"/>
          <a:chOff x="0" y="0"/>
          <a:chExt cx="0" cy="0"/>
        </a:xfrm>
      </p:grpSpPr>
      <p:sp>
        <p:nvSpPr>
          <p:cNvPr id="24" name="四角形: 角を丸くする 23">
            <a:extLst>
              <a:ext uri="{FF2B5EF4-FFF2-40B4-BE49-F238E27FC236}">
                <a16:creationId xmlns:a16="http://schemas.microsoft.com/office/drawing/2014/main" id="{A88416D0-2440-E995-450C-05FD0596D98B}"/>
              </a:ext>
            </a:extLst>
          </p:cNvPr>
          <p:cNvSpPr/>
          <p:nvPr/>
        </p:nvSpPr>
        <p:spPr>
          <a:xfrm>
            <a:off x="167639" y="1262776"/>
            <a:ext cx="11833861" cy="5183744"/>
          </a:xfrm>
          <a:prstGeom prst="roundRect">
            <a:avLst/>
          </a:prstGeom>
          <a:solidFill>
            <a:schemeClr val="accent5">
              <a:lumMod val="20000"/>
              <a:lumOff val="80000"/>
            </a:schemeClr>
          </a:solidFill>
          <a:ln w="12700">
            <a:solidFill>
              <a:schemeClr val="tx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16F68AD1-66E9-75C3-F8B9-1E14FD3588C0}"/>
              </a:ext>
            </a:extLst>
          </p:cNvPr>
          <p:cNvSpPr>
            <a:spLocks noGrp="1"/>
          </p:cNvSpPr>
          <p:nvPr>
            <p:ph type="title"/>
          </p:nvPr>
        </p:nvSpPr>
        <p:spPr/>
        <p:txBody>
          <a:bodyPr/>
          <a:lstStyle/>
          <a:p>
            <a:pPr fontAlgn="ctr"/>
            <a:r>
              <a:rPr kumimoji="1" lang="en-US" altLang="ja-JP" sz="2800" b="0" dirty="0"/>
              <a:t>DI</a:t>
            </a:r>
            <a:r>
              <a:rPr kumimoji="1" lang="ja-JP" altLang="en-US" sz="2800" b="0" dirty="0"/>
              <a:t>対応に必要なこと</a:t>
            </a:r>
          </a:p>
        </p:txBody>
      </p:sp>
      <p:sp>
        <p:nvSpPr>
          <p:cNvPr id="10" name="テキスト ボックス 9">
            <a:extLst>
              <a:ext uri="{FF2B5EF4-FFF2-40B4-BE49-F238E27FC236}">
                <a16:creationId xmlns:a16="http://schemas.microsoft.com/office/drawing/2014/main" id="{C7A470A6-85A8-8463-83A6-9D3E3FB39878}"/>
              </a:ext>
            </a:extLst>
          </p:cNvPr>
          <p:cNvSpPr txBox="1"/>
          <p:nvPr/>
        </p:nvSpPr>
        <p:spPr>
          <a:xfrm>
            <a:off x="344068" y="1380580"/>
            <a:ext cx="11533437" cy="3231654"/>
          </a:xfrm>
          <a:prstGeom prst="rect">
            <a:avLst/>
          </a:prstGeom>
          <a:noFill/>
        </p:spPr>
        <p:txBody>
          <a:bodyPr wrap="square" rtlCol="0">
            <a:spAutoFit/>
          </a:bodyPr>
          <a:lstStyle/>
          <a:p>
            <a:pPr algn="l"/>
            <a:r>
              <a:rPr lang="ja-JP" altLang="en-US" sz="2000" b="0" i="0" dirty="0">
                <a:solidFill>
                  <a:srgbClr val="242424"/>
                </a:solidFill>
                <a:effectLst/>
                <a:latin typeface="Meiryo UI" panose="020B0604030504040204" pitchFamily="50" charset="-128"/>
                <a:ea typeface="Meiryo UI" panose="020B0604030504040204" pitchFamily="50" charset="-128"/>
              </a:rPr>
              <a:t>医薬品の品質</a:t>
            </a:r>
            <a:endParaRPr lang="en-US" altLang="ja-JP" sz="2000" b="0" i="0" dirty="0">
              <a:solidFill>
                <a:srgbClr val="242424"/>
              </a:solidFill>
              <a:effectLst/>
              <a:latin typeface="Meiryo UI" panose="020B0604030504040204" pitchFamily="50" charset="-128"/>
              <a:ea typeface="Meiryo UI" panose="020B0604030504040204" pitchFamily="50" charset="-128"/>
            </a:endParaRPr>
          </a:p>
          <a:p>
            <a:pPr algn="l"/>
            <a:endParaRPr lang="en-US" altLang="ja-JP" sz="600" b="0" i="0" dirty="0">
              <a:solidFill>
                <a:srgbClr val="242424"/>
              </a:solidFill>
              <a:effectLst/>
              <a:latin typeface="Meiryo UI" panose="020B0604030504040204" pitchFamily="50" charset="-128"/>
              <a:ea typeface="Meiryo UI" panose="020B0604030504040204" pitchFamily="50" charset="-128"/>
            </a:endParaRPr>
          </a:p>
          <a:p>
            <a:pPr marL="285750" indent="-285750" algn="l">
              <a:buFont typeface="Wingdings" panose="05000000000000000000" pitchFamily="2" charset="2"/>
              <a:buChar char="ü"/>
            </a:pPr>
            <a:r>
              <a:rPr lang="ja-JP" altLang="en-US" sz="1600" b="0" i="0" dirty="0">
                <a:solidFill>
                  <a:srgbClr val="242424"/>
                </a:solidFill>
                <a:effectLst/>
                <a:latin typeface="Meiryo UI" panose="020B0604030504040204" pitchFamily="50" charset="-128"/>
                <a:ea typeface="Meiryo UI" panose="020B0604030504040204" pitchFamily="50" charset="-128"/>
              </a:rPr>
              <a:t>医薬品の品質は，製造や試験等の種々の</a:t>
            </a:r>
            <a:r>
              <a:rPr lang="ja-JP" altLang="en-US" sz="1600" b="0" i="0" dirty="0">
                <a:solidFill>
                  <a:srgbClr val="FF0000"/>
                </a:solidFill>
                <a:effectLst/>
                <a:latin typeface="Meiryo UI" panose="020B0604030504040204" pitchFamily="50" charset="-128"/>
                <a:ea typeface="Meiryo UI" panose="020B0604030504040204" pitchFamily="50" charset="-128"/>
              </a:rPr>
              <a:t>記録（データ）によって担保</a:t>
            </a:r>
            <a:r>
              <a:rPr lang="ja-JP" altLang="en-US" sz="1600" b="0" i="0" dirty="0">
                <a:solidFill>
                  <a:srgbClr val="242424"/>
                </a:solidFill>
                <a:effectLst/>
                <a:latin typeface="Meiryo UI" panose="020B0604030504040204" pitchFamily="50" charset="-128"/>
                <a:ea typeface="Meiryo UI" panose="020B0604030504040204" pitchFamily="50" charset="-128"/>
              </a:rPr>
              <a:t>されており，</a:t>
            </a:r>
            <a:r>
              <a:rPr lang="ja-JP" altLang="en-US" sz="1600" b="0" i="0" dirty="0">
                <a:solidFill>
                  <a:srgbClr val="FF0000"/>
                </a:solidFill>
                <a:effectLst/>
                <a:highlight>
                  <a:srgbClr val="FFFF00"/>
                </a:highlight>
                <a:latin typeface="Meiryo UI" panose="020B0604030504040204" pitchFamily="50" charset="-128"/>
                <a:ea typeface="Meiryo UI" panose="020B0604030504040204" pitchFamily="50" charset="-128"/>
              </a:rPr>
              <a:t>データの完全性･一貫性･正確性を確保する</a:t>
            </a:r>
            <a:r>
              <a:rPr lang="ja-JP" altLang="en-US" sz="1600" b="0" i="0" dirty="0">
                <a:solidFill>
                  <a:srgbClr val="242424"/>
                </a:solidFill>
                <a:effectLst/>
                <a:latin typeface="Meiryo UI" panose="020B0604030504040204" pitchFamily="50" charset="-128"/>
                <a:ea typeface="Meiryo UI" panose="020B0604030504040204" pitchFamily="50" charset="-128"/>
              </a:rPr>
              <a:t>ことは</a:t>
            </a:r>
            <a:r>
              <a:rPr lang="ja-JP" altLang="en-US" sz="1600" dirty="0">
                <a:solidFill>
                  <a:srgbClr val="242424"/>
                </a:solidFill>
                <a:latin typeface="Meiryo UI" panose="020B0604030504040204" pitchFamily="50" charset="-128"/>
                <a:ea typeface="Meiryo UI" panose="020B0604030504040204" pitchFamily="50" charset="-128"/>
              </a:rPr>
              <a:t>，</a:t>
            </a:r>
            <a:r>
              <a:rPr lang="ja-JP" altLang="en-US" sz="1600" b="0" i="0" dirty="0">
                <a:solidFill>
                  <a:srgbClr val="242424"/>
                </a:solidFill>
                <a:effectLst/>
                <a:latin typeface="Meiryo UI" panose="020B0604030504040204" pitchFamily="50" charset="-128"/>
                <a:ea typeface="Meiryo UI" panose="020B0604030504040204" pitchFamily="50" charset="-128"/>
              </a:rPr>
              <a:t>患者さんや医療機関の方々に対するコミットメントである。</a:t>
            </a:r>
            <a:endParaRPr lang="en-US" altLang="ja-JP" sz="1600" b="0" i="0" dirty="0">
              <a:solidFill>
                <a:srgbClr val="242424"/>
              </a:solidFill>
              <a:effectLst/>
              <a:latin typeface="Meiryo UI" panose="020B0604030504040204" pitchFamily="50" charset="-128"/>
              <a:ea typeface="Meiryo UI" panose="020B0604030504040204" pitchFamily="50" charset="-128"/>
            </a:endParaRPr>
          </a:p>
          <a:p>
            <a:pPr algn="l"/>
            <a:endParaRPr lang="en-US" altLang="ja-JP" sz="1600" dirty="0">
              <a:solidFill>
                <a:srgbClr val="242424"/>
              </a:solidFill>
              <a:latin typeface="Meiryo UI" panose="020B0604030504040204" pitchFamily="50" charset="-128"/>
              <a:ea typeface="Meiryo UI" panose="020B0604030504040204" pitchFamily="50" charset="-128"/>
            </a:endParaRPr>
          </a:p>
          <a:p>
            <a:pPr algn="l"/>
            <a:r>
              <a:rPr lang="ja-JP" altLang="en-US" sz="2000" b="0" i="0" dirty="0">
                <a:solidFill>
                  <a:srgbClr val="242424"/>
                </a:solidFill>
                <a:effectLst/>
                <a:latin typeface="Meiryo UI" panose="020B0604030504040204" pitchFamily="50" charset="-128"/>
                <a:ea typeface="Meiryo UI" panose="020B0604030504040204" pitchFamily="50" charset="-128"/>
              </a:rPr>
              <a:t>医薬品の承認申請</a:t>
            </a:r>
            <a:endParaRPr lang="en-US" altLang="ja-JP" sz="2000" b="0" i="0" dirty="0">
              <a:solidFill>
                <a:srgbClr val="242424"/>
              </a:solidFill>
              <a:effectLst/>
              <a:latin typeface="Meiryo UI" panose="020B0604030504040204" pitchFamily="50" charset="-128"/>
              <a:ea typeface="Meiryo UI" panose="020B0604030504040204" pitchFamily="50" charset="-128"/>
            </a:endParaRPr>
          </a:p>
          <a:p>
            <a:pPr algn="l"/>
            <a:endParaRPr lang="en-US" altLang="ja-JP" sz="600" b="0" i="0" dirty="0">
              <a:solidFill>
                <a:srgbClr val="242424"/>
              </a:solidFill>
              <a:effectLst/>
              <a:latin typeface="Meiryo UI" panose="020B0604030504040204" pitchFamily="50" charset="-128"/>
              <a:ea typeface="Meiryo UI" panose="020B0604030504040204" pitchFamily="50" charset="-128"/>
            </a:endParaRPr>
          </a:p>
          <a:p>
            <a:pPr marL="285750" indent="-285750" algn="l">
              <a:buFont typeface="Wingdings" panose="05000000000000000000" pitchFamily="2" charset="2"/>
              <a:buChar char="ü"/>
            </a:pPr>
            <a:r>
              <a:rPr lang="ja-JP" altLang="en-US" sz="1600" b="0" i="0" dirty="0">
                <a:solidFill>
                  <a:srgbClr val="242424"/>
                </a:solidFill>
                <a:effectLst/>
                <a:latin typeface="Meiryo UI" panose="020B0604030504040204" pitchFamily="50" charset="-128"/>
                <a:ea typeface="Meiryo UI" panose="020B0604030504040204" pitchFamily="50" charset="-128"/>
              </a:rPr>
              <a:t>医薬品の製造･販売にかかる意思決定は，</a:t>
            </a:r>
            <a:r>
              <a:rPr lang="ja-JP" altLang="en-US" sz="1600" b="0" i="0" dirty="0">
                <a:solidFill>
                  <a:srgbClr val="FF0000"/>
                </a:solidFill>
                <a:effectLst/>
                <a:latin typeface="Meiryo UI" panose="020B0604030504040204" pitchFamily="50" charset="-128"/>
                <a:ea typeface="Meiryo UI" panose="020B0604030504040204" pitchFamily="50" charset="-128"/>
              </a:rPr>
              <a:t>すべてデータに基づいている</a:t>
            </a:r>
            <a:r>
              <a:rPr lang="ja-JP" altLang="en-US" sz="1600" b="0" i="0" dirty="0">
                <a:solidFill>
                  <a:srgbClr val="242424"/>
                </a:solidFill>
                <a:effectLst/>
                <a:latin typeface="Meiryo UI" panose="020B0604030504040204" pitchFamily="50" charset="-128"/>
                <a:ea typeface="Meiryo UI" panose="020B0604030504040204" pitchFamily="50" charset="-128"/>
              </a:rPr>
              <a:t>。</a:t>
            </a:r>
            <a:endParaRPr lang="en-US" altLang="ja-JP" sz="1600" b="0" i="0" dirty="0">
              <a:solidFill>
                <a:srgbClr val="242424"/>
              </a:solidFill>
              <a:effectLst/>
              <a:latin typeface="Meiryo UI" panose="020B0604030504040204" pitchFamily="50" charset="-128"/>
              <a:ea typeface="Meiryo UI" panose="020B0604030504040204" pitchFamily="50" charset="-128"/>
            </a:endParaRPr>
          </a:p>
          <a:p>
            <a:pPr algn="l"/>
            <a:endParaRPr lang="en-US" altLang="ja-JP" sz="400" dirty="0">
              <a:solidFill>
                <a:srgbClr val="242424"/>
              </a:solidFill>
              <a:latin typeface="Meiryo UI" panose="020B0604030504040204" pitchFamily="50" charset="-128"/>
              <a:ea typeface="Meiryo UI" panose="020B0604030504040204" pitchFamily="50" charset="-128"/>
            </a:endParaRPr>
          </a:p>
          <a:p>
            <a:pPr marL="285750" indent="-285750" algn="l">
              <a:buFont typeface="Arial" panose="020B0604020202020204" pitchFamily="34" charset="0"/>
              <a:buChar char="•"/>
            </a:pPr>
            <a:r>
              <a:rPr lang="ja-JP" altLang="en-US" sz="1600" b="0" i="0" dirty="0">
                <a:solidFill>
                  <a:srgbClr val="242424"/>
                </a:solidFill>
                <a:effectLst/>
                <a:latin typeface="Meiryo UI" panose="020B0604030504040204" pitchFamily="50" charset="-128"/>
                <a:ea typeface="Meiryo UI" panose="020B0604030504040204" pitchFamily="50" charset="-128"/>
              </a:rPr>
              <a:t>もしデータが無ければ，あるいは，正しくなければ</a:t>
            </a:r>
            <a:r>
              <a:rPr lang="en-US" altLang="ja-JP" sz="1600" b="0" i="0" dirty="0">
                <a:solidFill>
                  <a:srgbClr val="242424"/>
                </a:solidFill>
                <a:effectLst/>
                <a:latin typeface="Meiryo UI" panose="020B0604030504040204" pitchFamily="50" charset="-128"/>
                <a:ea typeface="Meiryo UI" panose="020B0604030504040204" pitchFamily="50" charset="-128"/>
              </a:rPr>
              <a:t>｢</a:t>
            </a:r>
            <a:r>
              <a:rPr lang="ja-JP" altLang="en-US" sz="1600" b="0" i="0" dirty="0">
                <a:solidFill>
                  <a:srgbClr val="242424"/>
                </a:solidFill>
                <a:effectLst/>
                <a:latin typeface="Meiryo UI" panose="020B0604030504040204" pitchFamily="50" charset="-128"/>
                <a:ea typeface="Meiryo UI" panose="020B0604030504040204" pitchFamily="50" charset="-128"/>
              </a:rPr>
              <a:t>実施していない</a:t>
            </a:r>
            <a:r>
              <a:rPr lang="en-US" altLang="ja-JP" sz="1600" b="0" i="0" dirty="0">
                <a:solidFill>
                  <a:srgbClr val="242424"/>
                </a:solidFill>
                <a:effectLst/>
                <a:latin typeface="Meiryo UI" panose="020B0604030504040204" pitchFamily="50" charset="-128"/>
                <a:ea typeface="Meiryo UI" panose="020B0604030504040204" pitchFamily="50" charset="-128"/>
              </a:rPr>
              <a:t>｣</a:t>
            </a:r>
            <a:r>
              <a:rPr lang="ja-JP" altLang="en-US" sz="1600" b="0" i="0" dirty="0">
                <a:solidFill>
                  <a:srgbClr val="242424"/>
                </a:solidFill>
                <a:effectLst/>
                <a:latin typeface="Meiryo UI" panose="020B0604030504040204" pitchFamily="50" charset="-128"/>
                <a:ea typeface="Meiryo UI" panose="020B0604030504040204" pitchFamily="50" charset="-128"/>
              </a:rPr>
              <a:t>ことと同じになる。</a:t>
            </a:r>
            <a:r>
              <a:rPr lang="ja-JP" altLang="en-US" sz="1600" b="0" i="0" dirty="0">
                <a:solidFill>
                  <a:srgbClr val="FF0000"/>
                </a:solidFill>
                <a:effectLst/>
                <a:latin typeface="Meiryo UI" panose="020B0604030504040204" pitchFamily="50" charset="-128"/>
                <a:ea typeface="Meiryo UI" panose="020B0604030504040204" pitchFamily="50" charset="-128"/>
              </a:rPr>
              <a:t>結果をリアルタイムで紙に手書きしたり，コンピュータ等に入力した</a:t>
            </a:r>
            <a:r>
              <a:rPr lang="ja-JP" altLang="en-US" sz="1600" dirty="0">
                <a:solidFill>
                  <a:srgbClr val="FF0000"/>
                </a:solidFill>
                <a:latin typeface="Meiryo UI" panose="020B0604030504040204" pitchFamily="50" charset="-128"/>
                <a:ea typeface="Meiryo UI" panose="020B0604030504040204" pitchFamily="50" charset="-128"/>
              </a:rPr>
              <a:t>も</a:t>
            </a:r>
            <a:r>
              <a:rPr lang="ja-JP" altLang="en-US" sz="1600" b="0" i="0" dirty="0">
                <a:solidFill>
                  <a:srgbClr val="FF0000"/>
                </a:solidFill>
                <a:effectLst/>
                <a:latin typeface="Meiryo UI" panose="020B0604030504040204" pitchFamily="50" charset="-128"/>
                <a:ea typeface="Meiryo UI" panose="020B0604030504040204" pitchFamily="50" charset="-128"/>
              </a:rPr>
              <a:t>の</a:t>
            </a:r>
            <a:r>
              <a:rPr lang="ja-JP" altLang="en-US" sz="1600" b="0" i="0" dirty="0">
                <a:solidFill>
                  <a:srgbClr val="242424"/>
                </a:solidFill>
                <a:effectLst/>
                <a:latin typeface="Meiryo UI" panose="020B0604030504040204" pitchFamily="50" charset="-128"/>
                <a:ea typeface="Meiryo UI" panose="020B0604030504040204" pitchFamily="50" charset="-128"/>
              </a:rPr>
              <a:t>････ これが</a:t>
            </a:r>
            <a:r>
              <a:rPr lang="ja-JP" altLang="en-US" sz="1600" dirty="0">
                <a:solidFill>
                  <a:srgbClr val="242424"/>
                </a:solidFill>
                <a:latin typeface="Meiryo UI" panose="020B0604030504040204" pitchFamily="50" charset="-128"/>
                <a:ea typeface="Meiryo UI" panose="020B0604030504040204" pitchFamily="50" charset="-128"/>
              </a:rPr>
              <a:t>，</a:t>
            </a:r>
            <a:r>
              <a:rPr lang="ja-JP" altLang="en-US" sz="1600" b="0" i="0" dirty="0">
                <a:solidFill>
                  <a:srgbClr val="242424"/>
                </a:solidFill>
                <a:effectLst/>
                <a:latin typeface="Meiryo UI" panose="020B0604030504040204" pitchFamily="50" charset="-128"/>
                <a:ea typeface="Meiryo UI" panose="020B0604030504040204" pitchFamily="50" charset="-128"/>
              </a:rPr>
              <a:t>患者さんや医療機関の方々に対するコミットメントを着実に履行するため，そして信頼に応えるために必要なものである。</a:t>
            </a:r>
            <a:endParaRPr lang="en-US" altLang="ja-JP" sz="1600" b="0" i="0" dirty="0">
              <a:solidFill>
                <a:srgbClr val="242424"/>
              </a:solidFill>
              <a:effectLst/>
              <a:latin typeface="Meiryo UI" panose="020B0604030504040204" pitchFamily="50" charset="-128"/>
              <a:ea typeface="Meiryo UI" panose="020B0604030504040204" pitchFamily="50" charset="-128"/>
            </a:endParaRPr>
          </a:p>
          <a:p>
            <a:pPr algn="l"/>
            <a:endParaRPr lang="ja-JP" altLang="en-US" sz="400" b="0" i="0" dirty="0">
              <a:solidFill>
                <a:srgbClr val="242424"/>
              </a:solidFill>
              <a:effectLst/>
              <a:latin typeface="Meiryo UI" panose="020B0604030504040204" pitchFamily="50" charset="-128"/>
              <a:ea typeface="Meiryo UI" panose="020B0604030504040204" pitchFamily="50" charset="-128"/>
            </a:endParaRPr>
          </a:p>
          <a:p>
            <a:pPr marL="285750" indent="-285750" algn="l">
              <a:buFont typeface="Arial" panose="020B0604020202020204" pitchFamily="34" charset="0"/>
              <a:buChar char="•"/>
            </a:pPr>
            <a:r>
              <a:rPr lang="ja-JP" altLang="en-US" sz="1600" b="0" i="0" dirty="0">
                <a:solidFill>
                  <a:srgbClr val="242424"/>
                </a:solidFill>
                <a:effectLst/>
                <a:latin typeface="Meiryo UI" panose="020B0604030504040204" pitchFamily="50" charset="-128"/>
                <a:ea typeface="Meiryo UI" panose="020B0604030504040204" pitchFamily="50" charset="-128"/>
              </a:rPr>
              <a:t>もし申請（査察）等で提出したデータが間違っていたり，あるいは，データが不正に作成されたものであると，有効性及び安全性に問題がある医薬品が承認され市場に流通し，製薬企業はもちろん，規制当局ひいては患者さんや医療機関の方々にとって大問題となる。</a:t>
            </a:r>
          </a:p>
        </p:txBody>
      </p:sp>
      <p:sp>
        <p:nvSpPr>
          <p:cNvPr id="17" name="矢印: 下 16">
            <a:extLst>
              <a:ext uri="{FF2B5EF4-FFF2-40B4-BE49-F238E27FC236}">
                <a16:creationId xmlns:a16="http://schemas.microsoft.com/office/drawing/2014/main" id="{D2A32D31-47DA-6FAF-3C48-C703F027A14C}"/>
              </a:ext>
            </a:extLst>
          </p:cNvPr>
          <p:cNvSpPr/>
          <p:nvPr/>
        </p:nvSpPr>
        <p:spPr>
          <a:xfrm>
            <a:off x="5121693" y="4649913"/>
            <a:ext cx="1972251" cy="945311"/>
          </a:xfrm>
          <a:prstGeom prst="downArrow">
            <a:avLst/>
          </a:prstGeom>
          <a:solidFill>
            <a:srgbClr val="0070C0"/>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a:extLst>
              <a:ext uri="{FF2B5EF4-FFF2-40B4-BE49-F238E27FC236}">
                <a16:creationId xmlns:a16="http://schemas.microsoft.com/office/drawing/2014/main" id="{4F4871C5-0C64-926B-44E1-9DD387E9FE9E}"/>
              </a:ext>
            </a:extLst>
          </p:cNvPr>
          <p:cNvSpPr txBox="1"/>
          <p:nvPr/>
        </p:nvSpPr>
        <p:spPr>
          <a:xfrm>
            <a:off x="529241" y="5648887"/>
            <a:ext cx="11150933" cy="707886"/>
          </a:xfrm>
          <a:prstGeom prst="rect">
            <a:avLst/>
          </a:prstGeom>
          <a:noFill/>
        </p:spPr>
        <p:txBody>
          <a:bodyPr wrap="square" rtlCol="0">
            <a:spAutoFit/>
          </a:bodyPr>
          <a:lstStyle/>
          <a:p>
            <a:r>
              <a:rPr lang="ja-JP" altLang="en-US" sz="2000" b="0" i="0" dirty="0">
                <a:solidFill>
                  <a:srgbClr val="242424"/>
                </a:solidFill>
                <a:effectLst/>
                <a:latin typeface="Meiryo UI" panose="020B0604030504040204" pitchFamily="50" charset="-128"/>
                <a:ea typeface="Meiryo UI" panose="020B0604030504040204" pitchFamily="50" charset="-128"/>
              </a:rPr>
              <a:t>だからこそ</a:t>
            </a:r>
            <a:r>
              <a:rPr lang="ja-JP" altLang="en-US" sz="2000" dirty="0">
                <a:solidFill>
                  <a:srgbClr val="242424"/>
                </a:solidFill>
                <a:latin typeface="Meiryo UI" panose="020B0604030504040204" pitchFamily="50" charset="-128"/>
                <a:ea typeface="Meiryo UI" panose="020B0604030504040204" pitchFamily="50" charset="-128"/>
              </a:rPr>
              <a:t>，</a:t>
            </a:r>
            <a:r>
              <a:rPr lang="ja-JP" altLang="en-US" sz="2000" b="0" i="0" dirty="0">
                <a:solidFill>
                  <a:srgbClr val="242424"/>
                </a:solidFill>
                <a:effectLst/>
                <a:latin typeface="Meiryo UI" panose="020B0604030504040204" pitchFamily="50" charset="-128"/>
                <a:ea typeface="Meiryo UI" panose="020B0604030504040204" pitchFamily="50" charset="-128"/>
              </a:rPr>
              <a:t>私たちは</a:t>
            </a:r>
            <a:r>
              <a:rPr lang="en-US" altLang="ja-JP" sz="2000" b="0" i="0" dirty="0">
                <a:solidFill>
                  <a:srgbClr val="242424"/>
                </a:solidFill>
                <a:effectLst/>
                <a:latin typeface="Meiryo UI" panose="020B0604030504040204" pitchFamily="50" charset="-128"/>
                <a:ea typeface="Meiryo UI" panose="020B0604030504040204" pitchFamily="50" charset="-128"/>
              </a:rPr>
              <a:t>GLP</a:t>
            </a:r>
            <a:r>
              <a:rPr lang="ja-JP" altLang="en-US" sz="2000" b="0" i="0" dirty="0">
                <a:solidFill>
                  <a:srgbClr val="242424"/>
                </a:solidFill>
                <a:effectLst/>
                <a:latin typeface="Meiryo UI" panose="020B0604030504040204" pitchFamily="50" charset="-128"/>
                <a:ea typeface="Meiryo UI" panose="020B0604030504040204" pitchFamily="50" charset="-128"/>
              </a:rPr>
              <a:t>組織を作り，正しくデータを残すために</a:t>
            </a:r>
            <a:r>
              <a:rPr lang="ja-JP" altLang="en-US" sz="2000" b="0" i="0" dirty="0">
                <a:solidFill>
                  <a:srgbClr val="FF0000"/>
                </a:solidFill>
                <a:effectLst/>
                <a:latin typeface="Meiryo UI" panose="020B0604030504040204" pitchFamily="50" charset="-128"/>
                <a:ea typeface="Meiryo UI" panose="020B0604030504040204" pitchFamily="50" charset="-128"/>
              </a:rPr>
              <a:t>会社側（経営陣）と全</a:t>
            </a:r>
            <a:r>
              <a:rPr lang="en-US" altLang="ja-JP" sz="2000" b="0" i="0" dirty="0">
                <a:solidFill>
                  <a:srgbClr val="FF0000"/>
                </a:solidFill>
                <a:effectLst/>
                <a:latin typeface="Meiryo UI" panose="020B0604030504040204" pitchFamily="50" charset="-128"/>
                <a:ea typeface="Meiryo UI" panose="020B0604030504040204" pitchFamily="50" charset="-128"/>
              </a:rPr>
              <a:t>GLP</a:t>
            </a:r>
            <a:r>
              <a:rPr lang="ja-JP" altLang="en-US" sz="2000" b="0" i="0" dirty="0">
                <a:solidFill>
                  <a:srgbClr val="FF0000"/>
                </a:solidFill>
                <a:effectLst/>
                <a:latin typeface="Meiryo UI" panose="020B0604030504040204" pitchFamily="50" charset="-128"/>
                <a:ea typeface="Meiryo UI" panose="020B0604030504040204" pitchFamily="50" charset="-128"/>
              </a:rPr>
              <a:t>職員が協力して</a:t>
            </a:r>
            <a:r>
              <a:rPr lang="en-US" altLang="ja-JP" sz="2000" b="0" i="0" dirty="0">
                <a:solidFill>
                  <a:srgbClr val="FF0000"/>
                </a:solidFill>
                <a:effectLst/>
                <a:latin typeface="Meiryo UI" panose="020B0604030504040204" pitchFamily="50" charset="-128"/>
                <a:ea typeface="Meiryo UI" panose="020B0604030504040204" pitchFamily="50" charset="-128"/>
              </a:rPr>
              <a:t>DI</a:t>
            </a:r>
            <a:r>
              <a:rPr lang="ja-JP" altLang="en-US" sz="2000" b="0" i="0" dirty="0">
                <a:solidFill>
                  <a:srgbClr val="FF0000"/>
                </a:solidFill>
                <a:effectLst/>
                <a:latin typeface="Meiryo UI" panose="020B0604030504040204" pitchFamily="50" charset="-128"/>
                <a:ea typeface="Meiryo UI" panose="020B0604030504040204" pitchFamily="50" charset="-128"/>
              </a:rPr>
              <a:t>の確保を推進</a:t>
            </a:r>
            <a:r>
              <a:rPr lang="ja-JP" altLang="en-US" sz="2000" b="0" i="0" dirty="0">
                <a:solidFill>
                  <a:srgbClr val="242424"/>
                </a:solidFill>
                <a:effectLst/>
                <a:latin typeface="Meiryo UI" panose="020B0604030504040204" pitchFamily="50" charset="-128"/>
                <a:ea typeface="Meiryo UI" panose="020B0604030504040204" pitchFamily="50" charset="-128"/>
              </a:rPr>
              <a:t>し，試験データの品質を保証していかなければならない。</a:t>
            </a:r>
            <a:endParaRPr lang="en-US" altLang="ja-JP" sz="2000" dirty="0">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FEC2F513-111C-CB19-0500-2FA6B825B27C}"/>
              </a:ext>
            </a:extLst>
          </p:cNvPr>
          <p:cNvSpPr txBox="1"/>
          <p:nvPr/>
        </p:nvSpPr>
        <p:spPr>
          <a:xfrm>
            <a:off x="335360" y="923566"/>
            <a:ext cx="5361466" cy="461665"/>
          </a:xfrm>
          <a:prstGeom prst="rect">
            <a:avLst/>
          </a:prstGeom>
          <a:noFill/>
        </p:spPr>
        <p:txBody>
          <a:bodyPr wrap="square">
            <a:spAutoFit/>
          </a:bodyPr>
          <a:lstStyle/>
          <a:p>
            <a:r>
              <a:rPr lang="ja-JP" altLang="en-US" sz="2400" dirty="0">
                <a:latin typeface="メイリオ" panose="020B0604030504040204" pitchFamily="50" charset="-128"/>
                <a:ea typeface="メイリオ" panose="020B0604030504040204" pitchFamily="50" charset="-128"/>
              </a:rPr>
              <a:t>なぜ</a:t>
            </a:r>
            <a:r>
              <a:rPr lang="en-US" altLang="ja-JP" sz="2400" dirty="0">
                <a:latin typeface="メイリオ" panose="020B0604030504040204" pitchFamily="50" charset="-128"/>
                <a:ea typeface="メイリオ" panose="020B0604030504040204" pitchFamily="50" charset="-128"/>
              </a:rPr>
              <a:t>DI</a:t>
            </a:r>
            <a:r>
              <a:rPr lang="ja-JP" altLang="en-US" sz="2400" dirty="0">
                <a:latin typeface="メイリオ" panose="020B0604030504040204" pitchFamily="50" charset="-128"/>
                <a:ea typeface="メイリオ" panose="020B0604030504040204" pitchFamily="50" charset="-128"/>
              </a:rPr>
              <a:t>は必要なのか？</a:t>
            </a:r>
            <a:endParaRPr kumimoji="1" lang="en-US" altLang="ja-JP" sz="2400" dirty="0">
              <a:latin typeface="メイリオ" panose="020B0604030504040204" pitchFamily="50" charset="-128"/>
              <a:ea typeface="メイリオ" panose="020B0604030504040204" pitchFamily="50" charset="-128"/>
            </a:endParaRPr>
          </a:p>
        </p:txBody>
      </p:sp>
      <p:pic>
        <p:nvPicPr>
          <p:cNvPr id="11" name="図 10">
            <a:extLst>
              <a:ext uri="{FF2B5EF4-FFF2-40B4-BE49-F238E27FC236}">
                <a16:creationId xmlns:a16="http://schemas.microsoft.com/office/drawing/2014/main" id="{989F07A6-F9BB-E3F7-7228-12C30703C4C7}"/>
              </a:ext>
            </a:extLst>
          </p:cNvPr>
          <p:cNvPicPr>
            <a:picLocks noChangeAspect="1"/>
          </p:cNvPicPr>
          <p:nvPr/>
        </p:nvPicPr>
        <p:blipFill>
          <a:blip r:embed="rId2"/>
          <a:stretch>
            <a:fillRect/>
          </a:stretch>
        </p:blipFill>
        <p:spPr>
          <a:xfrm>
            <a:off x="8080341" y="2369748"/>
            <a:ext cx="810665" cy="810665"/>
          </a:xfrm>
          <a:prstGeom prst="rect">
            <a:avLst/>
          </a:prstGeom>
        </p:spPr>
      </p:pic>
      <p:pic>
        <p:nvPicPr>
          <p:cNvPr id="22" name="図 21">
            <a:extLst>
              <a:ext uri="{FF2B5EF4-FFF2-40B4-BE49-F238E27FC236}">
                <a16:creationId xmlns:a16="http://schemas.microsoft.com/office/drawing/2014/main" id="{6F16C3C2-4A8A-DA6E-5425-F4CBAC357A0F}"/>
              </a:ext>
            </a:extLst>
          </p:cNvPr>
          <p:cNvPicPr>
            <a:picLocks noChangeAspect="1"/>
          </p:cNvPicPr>
          <p:nvPr/>
        </p:nvPicPr>
        <p:blipFill>
          <a:blip r:embed="rId3"/>
          <a:stretch>
            <a:fillRect/>
          </a:stretch>
        </p:blipFill>
        <p:spPr>
          <a:xfrm>
            <a:off x="9131901" y="2286603"/>
            <a:ext cx="1304779" cy="976953"/>
          </a:xfrm>
          <a:prstGeom prst="rect">
            <a:avLst/>
          </a:prstGeom>
        </p:spPr>
      </p:pic>
      <p:pic>
        <p:nvPicPr>
          <p:cNvPr id="27" name="図 26">
            <a:extLst>
              <a:ext uri="{FF2B5EF4-FFF2-40B4-BE49-F238E27FC236}">
                <a16:creationId xmlns:a16="http://schemas.microsoft.com/office/drawing/2014/main" id="{33AE3E7B-A11A-93E9-6594-ED0E161A12BC}"/>
              </a:ext>
            </a:extLst>
          </p:cNvPr>
          <p:cNvPicPr>
            <a:picLocks noChangeAspect="1"/>
          </p:cNvPicPr>
          <p:nvPr/>
        </p:nvPicPr>
        <p:blipFill>
          <a:blip r:embed="rId4"/>
          <a:stretch>
            <a:fillRect/>
          </a:stretch>
        </p:blipFill>
        <p:spPr>
          <a:xfrm>
            <a:off x="10677575" y="2327379"/>
            <a:ext cx="1002599" cy="936177"/>
          </a:xfrm>
          <a:prstGeom prst="rect">
            <a:avLst/>
          </a:prstGeom>
        </p:spPr>
      </p:pic>
      <p:pic>
        <p:nvPicPr>
          <p:cNvPr id="28" name="図 27">
            <a:extLst>
              <a:ext uri="{FF2B5EF4-FFF2-40B4-BE49-F238E27FC236}">
                <a16:creationId xmlns:a16="http://schemas.microsoft.com/office/drawing/2014/main" id="{3A8101DD-A5DB-926E-B70B-D6E67E7151A5}"/>
              </a:ext>
            </a:extLst>
          </p:cNvPr>
          <p:cNvPicPr>
            <a:picLocks noChangeAspect="1"/>
          </p:cNvPicPr>
          <p:nvPr/>
        </p:nvPicPr>
        <p:blipFill>
          <a:blip r:embed="rId5"/>
          <a:stretch>
            <a:fillRect/>
          </a:stretch>
        </p:blipFill>
        <p:spPr>
          <a:xfrm flipH="1">
            <a:off x="5741419" y="4726435"/>
            <a:ext cx="698398" cy="698398"/>
          </a:xfrm>
          <a:prstGeom prst="rect">
            <a:avLst/>
          </a:prstGeom>
        </p:spPr>
      </p:pic>
      <p:pic>
        <p:nvPicPr>
          <p:cNvPr id="30" name="図 29">
            <a:extLst>
              <a:ext uri="{FF2B5EF4-FFF2-40B4-BE49-F238E27FC236}">
                <a16:creationId xmlns:a16="http://schemas.microsoft.com/office/drawing/2014/main" id="{A0EAC49A-5412-1126-9ACA-46CFB3D3F7B9}"/>
              </a:ext>
            </a:extLst>
          </p:cNvPr>
          <p:cNvPicPr>
            <a:picLocks noChangeAspect="1"/>
          </p:cNvPicPr>
          <p:nvPr/>
        </p:nvPicPr>
        <p:blipFill>
          <a:blip r:embed="rId6"/>
          <a:stretch>
            <a:fillRect/>
          </a:stretch>
        </p:blipFill>
        <p:spPr>
          <a:xfrm>
            <a:off x="4109048" y="4679075"/>
            <a:ext cx="802722" cy="886985"/>
          </a:xfrm>
          <a:prstGeom prst="rect">
            <a:avLst/>
          </a:prstGeom>
        </p:spPr>
      </p:pic>
      <p:pic>
        <p:nvPicPr>
          <p:cNvPr id="31" name="図 30">
            <a:extLst>
              <a:ext uri="{FF2B5EF4-FFF2-40B4-BE49-F238E27FC236}">
                <a16:creationId xmlns:a16="http://schemas.microsoft.com/office/drawing/2014/main" id="{C7FA7CA5-7B42-DBDF-21C5-E15B2B57A71D}"/>
              </a:ext>
            </a:extLst>
          </p:cNvPr>
          <p:cNvPicPr>
            <a:picLocks noChangeAspect="1"/>
          </p:cNvPicPr>
          <p:nvPr/>
        </p:nvPicPr>
        <p:blipFill>
          <a:blip r:embed="rId7"/>
          <a:stretch>
            <a:fillRect/>
          </a:stretch>
        </p:blipFill>
        <p:spPr>
          <a:xfrm>
            <a:off x="7363990" y="4649913"/>
            <a:ext cx="1232561" cy="693315"/>
          </a:xfrm>
          <a:prstGeom prst="rect">
            <a:avLst/>
          </a:prstGeom>
        </p:spPr>
      </p:pic>
      <p:sp>
        <p:nvSpPr>
          <p:cNvPr id="3" name="四角形: 角を丸くする 2">
            <a:extLst>
              <a:ext uri="{FF2B5EF4-FFF2-40B4-BE49-F238E27FC236}">
                <a16:creationId xmlns:a16="http://schemas.microsoft.com/office/drawing/2014/main" id="{87797594-D203-9838-13E3-661B86A5355C}"/>
              </a:ext>
            </a:extLst>
          </p:cNvPr>
          <p:cNvSpPr/>
          <p:nvPr/>
        </p:nvSpPr>
        <p:spPr>
          <a:xfrm>
            <a:off x="8066289" y="5375234"/>
            <a:ext cx="778885" cy="190826"/>
          </a:xfrm>
          <a:prstGeom prst="round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800" dirty="0">
                <a:solidFill>
                  <a:schemeClr val="tx2"/>
                </a:solidFill>
                <a:latin typeface="ADLaM Display" panose="02010000000000000000" pitchFamily="2" charset="0"/>
                <a:ea typeface="Meiryo UI" panose="020B0604030504040204" pitchFamily="50" charset="-128"/>
                <a:cs typeface="ADLaM Display" panose="02010000000000000000" pitchFamily="2" charset="0"/>
              </a:rPr>
              <a:t>Laboratory</a:t>
            </a:r>
            <a:endParaRPr kumimoji="1" lang="ja-JP" altLang="en-US" sz="800" dirty="0">
              <a:solidFill>
                <a:schemeClr val="tx2"/>
              </a:solidFill>
              <a:latin typeface="ADLaM Display" panose="02010000000000000000" pitchFamily="2" charset="0"/>
              <a:ea typeface="Meiryo UI" panose="020B0604030504040204" pitchFamily="50" charset="-128"/>
              <a:cs typeface="ADLaM Display" panose="02010000000000000000" pitchFamily="2" charset="0"/>
            </a:endParaRPr>
          </a:p>
        </p:txBody>
      </p:sp>
    </p:spTree>
    <p:extLst>
      <p:ext uri="{BB962C8B-B14F-4D97-AF65-F5344CB8AC3E}">
        <p14:creationId xmlns:p14="http://schemas.microsoft.com/office/powerpoint/2010/main" val="21367908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245045D-244A-04F6-86F5-749C52E2F104}"/>
              </a:ext>
            </a:extLst>
          </p:cNvPr>
          <p:cNvSpPr>
            <a:spLocks noGrp="1"/>
          </p:cNvSpPr>
          <p:nvPr>
            <p:ph type="title"/>
          </p:nvPr>
        </p:nvSpPr>
        <p:spPr/>
        <p:txBody>
          <a:bodyPr/>
          <a:lstStyle/>
          <a:p>
            <a:r>
              <a:rPr lang="ja-JP" altLang="en-US" sz="2800" b="0" dirty="0">
                <a:latin typeface="メイリオ"/>
                <a:ea typeface="メイリオ"/>
              </a:rPr>
              <a:t>利用に際しての留意点</a:t>
            </a:r>
          </a:p>
        </p:txBody>
      </p:sp>
      <p:sp>
        <p:nvSpPr>
          <p:cNvPr id="5" name="コンテンツ プレースホルダー 2">
            <a:extLst>
              <a:ext uri="{FF2B5EF4-FFF2-40B4-BE49-F238E27FC236}">
                <a16:creationId xmlns:a16="http://schemas.microsoft.com/office/drawing/2014/main" id="{8B6C1228-E96F-F0AB-CEF8-21B4F8B72773}"/>
              </a:ext>
            </a:extLst>
          </p:cNvPr>
          <p:cNvSpPr>
            <a:spLocks noGrp="1"/>
          </p:cNvSpPr>
          <p:nvPr>
            <p:ph idx="1"/>
          </p:nvPr>
        </p:nvSpPr>
        <p:spPr>
          <a:xfrm>
            <a:off x="414413" y="1215444"/>
            <a:ext cx="11363173" cy="5103158"/>
          </a:xfrm>
        </p:spPr>
        <p:txBody>
          <a:bodyPr vert="horz" lIns="91440" tIns="45720" rIns="91440" bIns="45720" rtlCol="0" anchor="t">
            <a:noAutofit/>
          </a:bodyPr>
          <a:lstStyle/>
          <a:p>
            <a:pPr>
              <a:lnSpc>
                <a:spcPct val="113999"/>
              </a:lnSpc>
            </a:pPr>
            <a:r>
              <a:rPr lang="ja-JP" altLang="en-US" dirty="0"/>
              <a:t>本資料は，</a:t>
            </a:r>
            <a:r>
              <a:rPr lang="en-US" altLang="ja-JP" dirty="0"/>
              <a:t>GLP</a:t>
            </a:r>
            <a:r>
              <a:rPr lang="ja-JP" dirty="0"/>
              <a:t>におけるデータインテグリティへの取り組みを実務者の皆様にご理解いただくため</a:t>
            </a:r>
            <a:r>
              <a:rPr lang="ja-JP" altLang="en-US" dirty="0"/>
              <a:t>に</a:t>
            </a:r>
            <a:r>
              <a:rPr lang="ja-JP" dirty="0"/>
              <a:t>作成したものです。</a:t>
            </a:r>
            <a:r>
              <a:rPr lang="ja-JP" altLang="en-US" dirty="0"/>
              <a:t>本資料の構成や内容はあくまで一例であり，ご自身の施設の実態や体制に合わせて，適宜ご修正・ご採択いただくことを想定しています。</a:t>
            </a:r>
          </a:p>
          <a:p>
            <a:pPr>
              <a:lnSpc>
                <a:spcPct val="113999"/>
              </a:lnSpc>
            </a:pPr>
            <a:endParaRPr lang="ja-JP" altLang="en-US" sz="800" dirty="0"/>
          </a:p>
          <a:p>
            <a:pPr>
              <a:lnSpc>
                <a:spcPct val="113999"/>
              </a:lnSpc>
            </a:pPr>
            <a:r>
              <a:rPr lang="ja-JP" altLang="en-US" dirty="0"/>
              <a:t>データインテグリティは元々</a:t>
            </a:r>
            <a:r>
              <a:rPr lang="en-US" altLang="ja-JP" dirty="0"/>
              <a:t>GMP</a:t>
            </a:r>
            <a:r>
              <a:rPr lang="ja-JP" altLang="en-US" dirty="0"/>
              <a:t>から発生した考え方であり，それが</a:t>
            </a:r>
            <a:r>
              <a:rPr lang="en-US" altLang="ja-JP" dirty="0"/>
              <a:t>GCP</a:t>
            </a:r>
            <a:r>
              <a:rPr lang="ja-JP" altLang="en-US" dirty="0"/>
              <a:t>にも引用され，</a:t>
            </a:r>
            <a:r>
              <a:rPr lang="en-US" altLang="ja-JP" dirty="0"/>
              <a:t>2021</a:t>
            </a:r>
            <a:r>
              <a:rPr lang="ja-JP" altLang="en-US" dirty="0"/>
              <a:t>年</a:t>
            </a:r>
            <a:r>
              <a:rPr lang="en-US" altLang="ja-JP" dirty="0"/>
              <a:t>9</a:t>
            </a:r>
            <a:r>
              <a:rPr lang="ja-JP" altLang="en-US" dirty="0"/>
              <a:t>月には OECD No.</a:t>
            </a:r>
            <a:r>
              <a:rPr lang="en-US" altLang="ja-JP" dirty="0"/>
              <a:t>22 Advisory Document of the Working Party on Good Laboratory Practice on GLP Data Integrity</a:t>
            </a:r>
            <a:r>
              <a:rPr lang="ja-JP" altLang="en-US" dirty="0"/>
              <a:t> （</a:t>
            </a:r>
            <a:r>
              <a:rPr lang="en-US" altLang="ja-JP" dirty="0"/>
              <a:t>OECD GLP</a:t>
            </a:r>
            <a:r>
              <a:rPr lang="ja-JP" altLang="en-US" dirty="0"/>
              <a:t> </a:t>
            </a:r>
            <a:r>
              <a:rPr lang="en-US" altLang="ja-JP" dirty="0"/>
              <a:t>No.22</a:t>
            </a:r>
            <a:r>
              <a:rPr lang="ja-JP" altLang="en-US" dirty="0"/>
              <a:t>）として</a:t>
            </a:r>
            <a:r>
              <a:rPr lang="en-US" altLang="ja-JP" dirty="0"/>
              <a:t>GLP</a:t>
            </a:r>
            <a:r>
              <a:rPr lang="ja-JP" altLang="en-US" dirty="0"/>
              <a:t>の分野にも引用されることになりました。</a:t>
            </a:r>
            <a:endParaRPr lang="en-US" altLang="ja-JP" dirty="0"/>
          </a:p>
          <a:p>
            <a:pPr>
              <a:lnSpc>
                <a:spcPct val="113999"/>
              </a:lnSpc>
            </a:pPr>
            <a:endParaRPr lang="en-US" altLang="ja-JP" sz="800" dirty="0"/>
          </a:p>
          <a:p>
            <a:pPr>
              <a:lnSpc>
                <a:spcPct val="113999"/>
              </a:lnSpc>
            </a:pPr>
            <a:r>
              <a:rPr lang="ja-JP" altLang="en-US" dirty="0"/>
              <a:t>本スライドは，</a:t>
            </a:r>
            <a:r>
              <a:rPr lang="en-US" altLang="ja-JP" dirty="0"/>
              <a:t>OECD GLP No.22</a:t>
            </a:r>
            <a:r>
              <a:rPr lang="ja-JP" altLang="en-US" dirty="0"/>
              <a:t> を基にした教育資料です。日本においては，</a:t>
            </a:r>
            <a:r>
              <a:rPr lang="en-US" altLang="ja-JP" dirty="0"/>
              <a:t>PMDA</a:t>
            </a:r>
            <a:r>
              <a:rPr lang="ja-JP" altLang="en-US" dirty="0"/>
              <a:t>から</a:t>
            </a:r>
            <a:r>
              <a:rPr lang="en-US" altLang="ja-JP" dirty="0"/>
              <a:t>2025</a:t>
            </a:r>
            <a:r>
              <a:rPr lang="ja-JP" altLang="en-US" dirty="0"/>
              <a:t>年</a:t>
            </a:r>
            <a:r>
              <a:rPr lang="en-US" altLang="ja-JP" dirty="0"/>
              <a:t>10</a:t>
            </a:r>
            <a:r>
              <a:rPr lang="ja-JP" altLang="en-US" dirty="0"/>
              <a:t>月第</a:t>
            </a:r>
            <a:r>
              <a:rPr lang="en-US" altLang="ja-JP" dirty="0"/>
              <a:t>30</a:t>
            </a:r>
            <a:r>
              <a:rPr lang="ja-JP" altLang="en-US" dirty="0"/>
              <a:t>回</a:t>
            </a:r>
            <a:r>
              <a:rPr lang="en-US" altLang="ja-JP" dirty="0"/>
              <a:t>GLP</a:t>
            </a:r>
            <a:r>
              <a:rPr lang="ja-JP" altLang="en-US" dirty="0"/>
              <a:t>研修会において方針が示されており，</a:t>
            </a:r>
            <a:r>
              <a:rPr lang="en-US" altLang="ja-JP" dirty="0"/>
              <a:t>2028</a:t>
            </a:r>
            <a:r>
              <a:rPr lang="ja-JP" altLang="en-US" dirty="0"/>
              <a:t>年以降，各</a:t>
            </a:r>
            <a:r>
              <a:rPr lang="en-US" altLang="ja-JP" dirty="0"/>
              <a:t>GLP</a:t>
            </a:r>
            <a:r>
              <a:rPr lang="ja-JP" altLang="en-US" dirty="0"/>
              <a:t>施設もデータインテグリティに係る重点</a:t>
            </a:r>
            <a:r>
              <a:rPr lang="en-US" altLang="ja-JP" dirty="0"/>
              <a:t>3</a:t>
            </a:r>
            <a:r>
              <a:rPr lang="ja-JP" altLang="en-US" dirty="0"/>
              <a:t>項目への積極的な対応が望まれます。このような状況を理解いただいたうえで，データインテグリティへの対応について協議していただけますようお願い申し上げます。</a:t>
            </a:r>
            <a:endParaRPr lang="en-US" altLang="ja-JP" dirty="0"/>
          </a:p>
          <a:p>
            <a:pPr>
              <a:lnSpc>
                <a:spcPct val="113999"/>
              </a:lnSpc>
            </a:pPr>
            <a:endParaRPr lang="en-US" altLang="ja-JP" sz="800" dirty="0"/>
          </a:p>
          <a:p>
            <a:pPr>
              <a:lnSpc>
                <a:spcPct val="113999"/>
              </a:lnSpc>
            </a:pPr>
            <a:r>
              <a:rPr lang="ja-JP" altLang="en-US" dirty="0">
                <a:latin typeface="メイリオ"/>
                <a:ea typeface="メイリオ"/>
              </a:rPr>
              <a:t>データインテグリティについては、決められたから従うという受動的な姿勢ではなく，貴社</a:t>
            </a:r>
            <a:r>
              <a:rPr lang="en-US" altLang="ja-JP" dirty="0">
                <a:latin typeface="メイリオ"/>
                <a:ea typeface="メイリオ"/>
              </a:rPr>
              <a:t>GLP</a:t>
            </a:r>
            <a:r>
              <a:rPr lang="ja-JP" altLang="en-US" dirty="0">
                <a:latin typeface="メイリオ"/>
                <a:ea typeface="メイリオ"/>
              </a:rPr>
              <a:t>の信頼性を守るための大切な考え方として捉えていただければ幸いです。 </a:t>
            </a:r>
          </a:p>
        </p:txBody>
      </p:sp>
    </p:spTree>
    <p:extLst>
      <p:ext uri="{BB962C8B-B14F-4D97-AF65-F5344CB8AC3E}">
        <p14:creationId xmlns:p14="http://schemas.microsoft.com/office/powerpoint/2010/main" val="37302567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9475D6-4C8C-AB24-437D-08632AAE786E}"/>
            </a:ext>
          </a:extLst>
        </p:cNvPr>
        <p:cNvGrpSpPr/>
        <p:nvPr/>
      </p:nvGrpSpPr>
      <p:grpSpPr>
        <a:xfrm>
          <a:off x="0" y="0"/>
          <a:ext cx="0" cy="0"/>
          <a:chOff x="0" y="0"/>
          <a:chExt cx="0" cy="0"/>
        </a:xfrm>
      </p:grpSpPr>
      <p:sp>
        <p:nvSpPr>
          <p:cNvPr id="24" name="四角形: 角を丸くする 23">
            <a:extLst>
              <a:ext uri="{FF2B5EF4-FFF2-40B4-BE49-F238E27FC236}">
                <a16:creationId xmlns:a16="http://schemas.microsoft.com/office/drawing/2014/main" id="{0EDDFCAE-E73C-3F0B-0F1C-54AED60BCC74}"/>
              </a:ext>
            </a:extLst>
          </p:cNvPr>
          <p:cNvSpPr/>
          <p:nvPr/>
        </p:nvSpPr>
        <p:spPr>
          <a:xfrm>
            <a:off x="237983" y="1817322"/>
            <a:ext cx="7063134" cy="4094389"/>
          </a:xfrm>
          <a:prstGeom prst="roundRect">
            <a:avLst/>
          </a:prstGeom>
          <a:solidFill>
            <a:schemeClr val="accent5">
              <a:lumMod val="20000"/>
              <a:lumOff val="80000"/>
            </a:schemeClr>
          </a:solidFill>
          <a:ln w="12700">
            <a:solidFill>
              <a:schemeClr val="tx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タイトル 1">
            <a:extLst>
              <a:ext uri="{FF2B5EF4-FFF2-40B4-BE49-F238E27FC236}">
                <a16:creationId xmlns:a16="http://schemas.microsoft.com/office/drawing/2014/main" id="{B2FE395B-5C7F-C81C-908C-2AEF833F9105}"/>
              </a:ext>
            </a:extLst>
          </p:cNvPr>
          <p:cNvSpPr>
            <a:spLocks noGrp="1"/>
          </p:cNvSpPr>
          <p:nvPr>
            <p:ph type="title"/>
          </p:nvPr>
        </p:nvSpPr>
        <p:spPr/>
        <p:txBody>
          <a:bodyPr/>
          <a:lstStyle/>
          <a:p>
            <a:pPr fontAlgn="ctr"/>
            <a:r>
              <a:rPr kumimoji="1" lang="en-US" altLang="ja-JP" sz="2800" b="0" dirty="0"/>
              <a:t>DI</a:t>
            </a:r>
            <a:r>
              <a:rPr kumimoji="1" lang="ja-JP" altLang="en-US" sz="2800" b="0" dirty="0"/>
              <a:t>対応に必要なこと</a:t>
            </a:r>
          </a:p>
        </p:txBody>
      </p:sp>
      <p:sp>
        <p:nvSpPr>
          <p:cNvPr id="8" name="テキスト ボックス 7">
            <a:extLst>
              <a:ext uri="{FF2B5EF4-FFF2-40B4-BE49-F238E27FC236}">
                <a16:creationId xmlns:a16="http://schemas.microsoft.com/office/drawing/2014/main" id="{92C8CD37-FF21-F59E-3121-929BDE09C580}"/>
              </a:ext>
            </a:extLst>
          </p:cNvPr>
          <p:cNvSpPr txBox="1"/>
          <p:nvPr/>
        </p:nvSpPr>
        <p:spPr>
          <a:xfrm>
            <a:off x="7445731" y="1963311"/>
            <a:ext cx="4691708" cy="4062651"/>
          </a:xfrm>
          <a:prstGeom prst="rect">
            <a:avLst/>
          </a:prstGeom>
          <a:noFill/>
        </p:spPr>
        <p:txBody>
          <a:bodyPr wrap="square" lIns="91440" tIns="45720" rIns="91440" bIns="45720" rtlCol="0" anchor="t">
            <a:spAutoFit/>
          </a:bodyPr>
          <a:lstStyle/>
          <a:p>
            <a:r>
              <a:rPr kumimoji="1" lang="ja-JP" altLang="en-US" sz="2000" dirty="0">
                <a:latin typeface="メイリオ" panose="020B0604030504040204" pitchFamily="50" charset="-128"/>
                <a:ea typeface="メイリオ" panose="020B0604030504040204" pitchFamily="50" charset="-128"/>
              </a:rPr>
              <a:t>責任者</a:t>
            </a:r>
            <a:endParaRPr kumimoji="1" lang="en-US" altLang="ja-JP" sz="2000" dirty="0">
              <a:latin typeface="メイリオ" panose="020B0604030504040204" pitchFamily="50" charset="-128"/>
              <a:ea typeface="メイリオ" panose="020B0604030504040204" pitchFamily="50" charset="-128"/>
            </a:endParaRPr>
          </a:p>
          <a:p>
            <a:r>
              <a:rPr lang="en-US" altLang="ja-JP" sz="2000" dirty="0">
                <a:latin typeface="メイリオ" panose="020B0604030504040204" pitchFamily="50" charset="-128"/>
                <a:ea typeface="メイリオ" panose="020B0604030504040204" pitchFamily="50" charset="-128"/>
              </a:rPr>
              <a:t>	</a:t>
            </a:r>
            <a:r>
              <a:rPr kumimoji="1" lang="ja-JP" altLang="en-US" sz="2000" dirty="0">
                <a:latin typeface="メイリオ" panose="020B0604030504040204" pitchFamily="50" charset="-128"/>
                <a:ea typeface="メイリオ" panose="020B0604030504040204" pitchFamily="50" charset="-128"/>
              </a:rPr>
              <a:t>運営管理者</a:t>
            </a:r>
            <a:endParaRPr kumimoji="1" lang="en-US" altLang="ja-JP" sz="2000" dirty="0">
              <a:latin typeface="メイリオ" panose="020B0604030504040204" pitchFamily="50" charset="-128"/>
              <a:ea typeface="メイリオ" panose="020B0604030504040204" pitchFamily="50" charset="-128"/>
            </a:endParaRPr>
          </a:p>
          <a:p>
            <a:endParaRPr lang="en-US" altLang="ja-JP" sz="2000" dirty="0">
              <a:latin typeface="メイリオ" panose="020B0604030504040204" pitchFamily="50" charset="-128"/>
              <a:ea typeface="メイリオ" panose="020B0604030504040204" pitchFamily="50" charset="-128"/>
            </a:endParaRPr>
          </a:p>
          <a:p>
            <a:r>
              <a:rPr kumimoji="1" lang="ja-JP" altLang="en-US" sz="2000" dirty="0">
                <a:latin typeface="メイリオ" panose="020B0604030504040204" pitchFamily="50" charset="-128"/>
                <a:ea typeface="メイリオ" panose="020B0604030504040204" pitchFamily="50" charset="-128"/>
              </a:rPr>
              <a:t>適応範囲</a:t>
            </a:r>
            <a:endParaRPr kumimoji="1" lang="en-US" altLang="ja-JP" sz="2000" dirty="0">
              <a:latin typeface="メイリオ" panose="020B0604030504040204" pitchFamily="50" charset="-128"/>
              <a:ea typeface="メイリオ" panose="020B0604030504040204" pitchFamily="50" charset="-128"/>
            </a:endParaRPr>
          </a:p>
          <a:p>
            <a:r>
              <a:rPr lang="en-US" altLang="ja-JP" sz="2000" dirty="0">
                <a:latin typeface="メイリオ" panose="020B0604030504040204" pitchFamily="50" charset="-128"/>
                <a:ea typeface="メイリオ" panose="020B0604030504040204" pitchFamily="50" charset="-128"/>
              </a:rPr>
              <a:t>	</a:t>
            </a:r>
            <a:r>
              <a:rPr kumimoji="1" lang="ja-JP" altLang="en-US" sz="2000" dirty="0">
                <a:latin typeface="メイリオ" panose="020B0604030504040204" pitchFamily="50" charset="-128"/>
                <a:ea typeface="メイリオ" panose="020B0604030504040204" pitchFamily="50" charset="-128"/>
              </a:rPr>
              <a:t>データライフサイクル全体</a:t>
            </a:r>
            <a:endParaRPr kumimoji="1" lang="en-US" altLang="ja-JP" sz="2000" dirty="0">
              <a:latin typeface="メイリオ" panose="020B0604030504040204" pitchFamily="50" charset="-128"/>
              <a:ea typeface="メイリオ" panose="020B0604030504040204" pitchFamily="50" charset="-128"/>
            </a:endParaRPr>
          </a:p>
          <a:p>
            <a:r>
              <a:rPr lang="en-US" altLang="ja-JP" sz="2000" dirty="0">
                <a:latin typeface="メイリオ" panose="020B0604030504040204" pitchFamily="50" charset="-128"/>
                <a:ea typeface="メイリオ" panose="020B0604030504040204" pitchFamily="50" charset="-128"/>
              </a:rPr>
              <a:t>	</a:t>
            </a:r>
            <a:r>
              <a:rPr kumimoji="1" lang="ja-JP" altLang="en-US" sz="2000" dirty="0">
                <a:latin typeface="メイリオ" panose="020B0604030504040204" pitchFamily="50" charset="-128"/>
                <a:ea typeface="メイリオ" panose="020B0604030504040204" pitchFamily="50" charset="-128"/>
              </a:rPr>
              <a:t>（紙データ及び電子データ）</a:t>
            </a:r>
            <a:endParaRPr kumimoji="1" lang="en-US" altLang="ja-JP" sz="2000" dirty="0">
              <a:latin typeface="メイリオ" panose="020B0604030504040204" pitchFamily="50" charset="-128"/>
              <a:ea typeface="メイリオ" panose="020B0604030504040204" pitchFamily="50" charset="-128"/>
            </a:endParaRPr>
          </a:p>
          <a:p>
            <a:endParaRPr lang="en-US" altLang="ja-JP" sz="2000" dirty="0">
              <a:latin typeface="メイリオ" panose="020B0604030504040204" pitchFamily="50" charset="-128"/>
              <a:ea typeface="メイリオ" panose="020B0604030504040204" pitchFamily="50" charset="-128"/>
            </a:endParaRPr>
          </a:p>
          <a:p>
            <a:r>
              <a:rPr lang="ja-JP" altLang="en-US" sz="2000" dirty="0">
                <a:latin typeface="メイリオ"/>
                <a:ea typeface="メイリオ"/>
              </a:rPr>
              <a:t>必要</a:t>
            </a:r>
            <a:r>
              <a:rPr kumimoji="1" lang="ja-JP" altLang="en-US" sz="2000" dirty="0">
                <a:latin typeface="メイリオ"/>
                <a:ea typeface="メイリオ"/>
              </a:rPr>
              <a:t>要件</a:t>
            </a:r>
            <a:endParaRPr kumimoji="1" lang="en-US" altLang="ja-JP" sz="2000" dirty="0">
              <a:latin typeface="メイリオ"/>
              <a:ea typeface="メイリオ"/>
            </a:endParaRPr>
          </a:p>
          <a:p>
            <a:pPr marL="1200150" lvl="2" indent="-285750">
              <a:buFont typeface="Wingdings" panose="05000000000000000000" pitchFamily="2" charset="2"/>
              <a:buChar char="ü"/>
            </a:pPr>
            <a:r>
              <a:rPr kumimoji="1" lang="en-US" altLang="ja-JP" sz="2000" dirty="0">
                <a:latin typeface="メイリオ" panose="020B0604030504040204" pitchFamily="50" charset="-128"/>
                <a:ea typeface="メイリオ" panose="020B0604030504040204" pitchFamily="50" charset="-128"/>
              </a:rPr>
              <a:t>GLP</a:t>
            </a:r>
            <a:r>
              <a:rPr kumimoji="1" lang="ja-JP" altLang="en-US" sz="2000" dirty="0">
                <a:latin typeface="メイリオ" panose="020B0604030504040204" pitchFamily="50" charset="-128"/>
                <a:ea typeface="メイリオ" panose="020B0604030504040204" pitchFamily="50" charset="-128"/>
              </a:rPr>
              <a:t>職員教育</a:t>
            </a:r>
            <a:r>
              <a:rPr lang="ja-JP" altLang="en-US" sz="2000" dirty="0">
                <a:latin typeface="メイリオ" panose="020B0604030504040204" pitchFamily="50" charset="-128"/>
                <a:ea typeface="メイリオ" panose="020B0604030504040204" pitchFamily="50" charset="-128"/>
              </a:rPr>
              <a:t>（経営層・マネージャー層も含む）</a:t>
            </a:r>
            <a:endParaRPr kumimoji="1" lang="en-US" altLang="ja-JP" sz="2000" dirty="0">
              <a:latin typeface="メイリオ" panose="020B0604030504040204" pitchFamily="50" charset="-128"/>
              <a:ea typeface="メイリオ" panose="020B0604030504040204" pitchFamily="50" charset="-128"/>
            </a:endParaRPr>
          </a:p>
          <a:p>
            <a:pPr marL="1200150" lvl="2" indent="-285750">
              <a:buFont typeface="Wingdings" panose="05000000000000000000" pitchFamily="2" charset="2"/>
              <a:buChar char="ü"/>
            </a:pPr>
            <a:r>
              <a:rPr kumimoji="1" lang="ja-JP" altLang="en-US" sz="2000" dirty="0">
                <a:latin typeface="メイリオ" panose="020B0604030504040204" pitchFamily="50" charset="-128"/>
                <a:ea typeface="メイリオ" panose="020B0604030504040204" pitchFamily="50" charset="-128"/>
              </a:rPr>
              <a:t>記録用紙（ブランクワークシート）管理体制</a:t>
            </a:r>
            <a:endParaRPr kumimoji="1" lang="en-US" altLang="ja-JP" sz="2000" dirty="0">
              <a:latin typeface="メイリオ" panose="020B0604030504040204" pitchFamily="50" charset="-128"/>
              <a:ea typeface="メイリオ" panose="020B0604030504040204" pitchFamily="50" charset="-128"/>
            </a:endParaRPr>
          </a:p>
          <a:p>
            <a:pPr marL="1200150" lvl="2" indent="-285750">
              <a:buFont typeface="Wingdings" panose="05000000000000000000" pitchFamily="2" charset="2"/>
              <a:buChar char="ü"/>
            </a:pPr>
            <a:r>
              <a:rPr kumimoji="1" lang="ja-JP" altLang="en-US" sz="2000" dirty="0">
                <a:latin typeface="メイリオ" panose="020B0604030504040204" pitchFamily="50" charset="-128"/>
                <a:ea typeface="メイリオ" panose="020B0604030504040204" pitchFamily="50" charset="-128"/>
              </a:rPr>
              <a:t>監査証跡の導入　　等</a:t>
            </a:r>
            <a:endParaRPr kumimoji="1" lang="en-US" altLang="ja-JP" sz="2000" dirty="0">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F6183165-5C7A-6437-3CFB-269F2E4EAA8B}"/>
              </a:ext>
            </a:extLst>
          </p:cNvPr>
          <p:cNvSpPr txBox="1"/>
          <p:nvPr/>
        </p:nvSpPr>
        <p:spPr>
          <a:xfrm>
            <a:off x="315262" y="2165479"/>
            <a:ext cx="5187639" cy="707886"/>
          </a:xfrm>
          <a:prstGeom prst="rect">
            <a:avLst/>
          </a:prstGeom>
          <a:noFill/>
        </p:spPr>
        <p:txBody>
          <a:bodyPr wrap="none" rtlCol="0">
            <a:spAutoFit/>
          </a:bodyPr>
          <a:lstStyle/>
          <a:p>
            <a:r>
              <a:rPr kumimoji="1" lang="ja-JP" altLang="en-US" sz="2000" dirty="0">
                <a:latin typeface="Meiryo UI" panose="020B0604030504040204" pitchFamily="50" charset="-128"/>
                <a:ea typeface="Meiryo UI" panose="020B0604030504040204" pitchFamily="50" charset="-128"/>
              </a:rPr>
              <a:t>各分野の専門家（</a:t>
            </a:r>
            <a:r>
              <a:rPr kumimoji="1" lang="en-US" altLang="ja-JP" sz="2000" dirty="0">
                <a:latin typeface="Meiryo UI" panose="020B0604030504040204" pitchFamily="50" charset="-128"/>
                <a:ea typeface="Meiryo UI" panose="020B0604030504040204" pitchFamily="50" charset="-128"/>
              </a:rPr>
              <a:t>SD</a:t>
            </a:r>
            <a:r>
              <a:rPr kumimoji="1" lang="ja-JP" altLang="en-US" sz="2000" dirty="0">
                <a:latin typeface="Meiryo UI" panose="020B0604030504040204" pitchFamily="50" charset="-128"/>
                <a:ea typeface="Meiryo UI" panose="020B0604030504040204" pitchFamily="50" charset="-128"/>
              </a:rPr>
              <a:t>，</a:t>
            </a:r>
            <a:r>
              <a:rPr kumimoji="1" lang="en-US" altLang="ja-JP" sz="2000" dirty="0">
                <a:latin typeface="Meiryo UI" panose="020B0604030504040204" pitchFamily="50" charset="-128"/>
                <a:ea typeface="Meiryo UI" panose="020B0604030504040204" pitchFamily="50" charset="-128"/>
              </a:rPr>
              <a:t>IT</a:t>
            </a:r>
            <a:r>
              <a:rPr kumimoji="1" lang="ja-JP" altLang="en-US" sz="2000" dirty="0">
                <a:latin typeface="Meiryo UI" panose="020B0604030504040204" pitchFamily="50" charset="-128"/>
                <a:ea typeface="Meiryo UI" panose="020B0604030504040204" pitchFamily="50" charset="-128"/>
              </a:rPr>
              <a:t>専門家，</a:t>
            </a:r>
            <a:r>
              <a:rPr kumimoji="1" lang="en-US" altLang="ja-JP" sz="2000" dirty="0">
                <a:latin typeface="Meiryo UI" panose="020B0604030504040204" pitchFamily="50" charset="-128"/>
                <a:ea typeface="Meiryo UI" panose="020B0604030504040204" pitchFamily="50" charset="-128"/>
              </a:rPr>
              <a:t>QA</a:t>
            </a:r>
            <a:r>
              <a:rPr kumimoji="1" lang="ja-JP" altLang="en-US" sz="2000" dirty="0">
                <a:latin typeface="Meiryo UI" panose="020B0604030504040204" pitchFamily="50" charset="-128"/>
                <a:ea typeface="Meiryo UI" panose="020B0604030504040204" pitchFamily="50" charset="-128"/>
              </a:rPr>
              <a:t>等）で</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構成されたチームによる</a:t>
            </a:r>
            <a:r>
              <a:rPr kumimoji="1" lang="en-US" altLang="ja-JP" sz="2000" dirty="0">
                <a:solidFill>
                  <a:srgbClr val="FF0000"/>
                </a:solidFill>
                <a:latin typeface="Meiryo UI" panose="020B0604030504040204" pitchFamily="50" charset="-128"/>
                <a:ea typeface="Meiryo UI" panose="020B0604030504040204" pitchFamily="50" charset="-128"/>
              </a:rPr>
              <a:t>DI</a:t>
            </a:r>
            <a:r>
              <a:rPr kumimoji="1" lang="ja-JP" altLang="en-US" sz="2000" dirty="0">
                <a:solidFill>
                  <a:srgbClr val="FF0000"/>
                </a:solidFill>
                <a:latin typeface="Meiryo UI" panose="020B0604030504040204" pitchFamily="50" charset="-128"/>
                <a:ea typeface="Meiryo UI" panose="020B0604030504040204" pitchFamily="50" charset="-128"/>
              </a:rPr>
              <a:t>リスク評価</a:t>
            </a:r>
            <a:r>
              <a:rPr lang="en-US" altLang="ja-JP" sz="2000" dirty="0">
                <a:solidFill>
                  <a:srgbClr val="FF0000"/>
                </a:solidFill>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の実施</a:t>
            </a:r>
            <a:endParaRPr lang="en-US" altLang="ja-JP" sz="2000" dirty="0">
              <a:latin typeface="Meiryo UI" panose="020B0604030504040204" pitchFamily="50" charset="-128"/>
              <a:ea typeface="Meiryo UI" panose="020B0604030504040204" pitchFamily="50" charset="-128"/>
            </a:endParaRPr>
          </a:p>
        </p:txBody>
      </p:sp>
      <p:sp>
        <p:nvSpPr>
          <p:cNvPr id="17" name="矢印: 下 16">
            <a:extLst>
              <a:ext uri="{FF2B5EF4-FFF2-40B4-BE49-F238E27FC236}">
                <a16:creationId xmlns:a16="http://schemas.microsoft.com/office/drawing/2014/main" id="{C0965163-8128-32A2-3022-7BC8E083F8DB}"/>
              </a:ext>
            </a:extLst>
          </p:cNvPr>
          <p:cNvSpPr/>
          <p:nvPr/>
        </p:nvSpPr>
        <p:spPr>
          <a:xfrm>
            <a:off x="2172637" y="3088781"/>
            <a:ext cx="762000" cy="364435"/>
          </a:xfrm>
          <a:prstGeom prst="downArrow">
            <a:avLst/>
          </a:prstGeom>
          <a:solidFill>
            <a:srgbClr val="0070C0"/>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345DFD69-02F4-6D6C-4D35-2FE47D4A46D6}"/>
              </a:ext>
            </a:extLst>
          </p:cNvPr>
          <p:cNvSpPr txBox="1"/>
          <p:nvPr/>
        </p:nvSpPr>
        <p:spPr>
          <a:xfrm>
            <a:off x="539100" y="3659657"/>
            <a:ext cx="4031873" cy="400110"/>
          </a:xfrm>
          <a:prstGeom prst="rect">
            <a:avLst/>
          </a:prstGeom>
          <a:noFill/>
        </p:spPr>
        <p:txBody>
          <a:bodyPr wrap="none" rtlCol="0">
            <a:spAutoFit/>
          </a:bodyPr>
          <a:lstStyle/>
          <a:p>
            <a:r>
              <a:rPr kumimoji="1" lang="ja-JP" altLang="en-US" sz="2000" dirty="0">
                <a:latin typeface="メイリオ" panose="020B0604030504040204" pitchFamily="50" charset="-128"/>
                <a:ea typeface="メイリオ" panose="020B0604030504040204" pitchFamily="50" charset="-128"/>
              </a:rPr>
              <a:t>改善活動の文書化と優先順位付け</a:t>
            </a:r>
            <a:endParaRPr lang="en-US" altLang="ja-JP" sz="2000" dirty="0">
              <a:latin typeface="Meiryo UI" panose="020B0604030504040204" pitchFamily="50" charset="-128"/>
              <a:ea typeface="Meiryo UI" panose="020B0604030504040204" pitchFamily="50" charset="-128"/>
            </a:endParaRPr>
          </a:p>
        </p:txBody>
      </p:sp>
      <p:sp>
        <p:nvSpPr>
          <p:cNvPr id="20" name="テキスト ボックス 19">
            <a:extLst>
              <a:ext uri="{FF2B5EF4-FFF2-40B4-BE49-F238E27FC236}">
                <a16:creationId xmlns:a16="http://schemas.microsoft.com/office/drawing/2014/main" id="{1ECD8ABC-D16A-1714-073F-049F463E0F90}"/>
              </a:ext>
            </a:extLst>
          </p:cNvPr>
          <p:cNvSpPr txBox="1"/>
          <p:nvPr/>
        </p:nvSpPr>
        <p:spPr>
          <a:xfrm>
            <a:off x="324787" y="4839510"/>
            <a:ext cx="4458814" cy="707886"/>
          </a:xfrm>
          <a:prstGeom prst="rect">
            <a:avLst/>
          </a:prstGeom>
          <a:noFill/>
        </p:spPr>
        <p:txBody>
          <a:bodyPr wrap="square" rtlCol="0">
            <a:spAutoFit/>
          </a:bodyPr>
          <a:lstStyle/>
          <a:p>
            <a:r>
              <a:rPr kumimoji="1" lang="en-US" altLang="ja-JP" sz="2000" dirty="0">
                <a:latin typeface="メイリオ" panose="020B0604030504040204" pitchFamily="50" charset="-128"/>
                <a:ea typeface="メイリオ" panose="020B0604030504040204" pitchFamily="50" charset="-128"/>
              </a:rPr>
              <a:t>DI</a:t>
            </a:r>
            <a:r>
              <a:rPr kumimoji="1" lang="ja-JP" altLang="en-US" sz="2000" dirty="0">
                <a:latin typeface="メイリオ" panose="020B0604030504040204" pitchFamily="50" charset="-128"/>
                <a:ea typeface="メイリオ" panose="020B0604030504040204" pitchFamily="50" charset="-128"/>
              </a:rPr>
              <a:t>の監視と評価のための</a:t>
            </a:r>
            <a:endParaRPr kumimoji="1" lang="en-US" altLang="ja-JP" sz="2000" dirty="0">
              <a:latin typeface="メイリオ" panose="020B0604030504040204" pitchFamily="50" charset="-128"/>
              <a:ea typeface="メイリオ" panose="020B0604030504040204" pitchFamily="50" charset="-128"/>
            </a:endParaRPr>
          </a:p>
          <a:p>
            <a:r>
              <a:rPr kumimoji="1" lang="ja-JP" altLang="en-US" sz="2000" dirty="0">
                <a:solidFill>
                  <a:srgbClr val="FF0000"/>
                </a:solidFill>
                <a:latin typeface="メイリオ" panose="020B0604030504040204" pitchFamily="50" charset="-128"/>
                <a:ea typeface="メイリオ" panose="020B0604030504040204" pitchFamily="50" charset="-128"/>
              </a:rPr>
              <a:t>データガバナンスの管理手法</a:t>
            </a:r>
            <a:r>
              <a:rPr kumimoji="1" lang="ja-JP" altLang="en-US" sz="2000" dirty="0">
                <a:latin typeface="メイリオ" panose="020B0604030504040204" pitchFamily="50" charset="-128"/>
                <a:ea typeface="メイリオ" panose="020B0604030504040204" pitchFamily="50" charset="-128"/>
              </a:rPr>
              <a:t>を設定</a:t>
            </a:r>
            <a:endParaRPr lang="en-US" altLang="ja-JP" sz="2000" dirty="0">
              <a:latin typeface="Meiryo UI" panose="020B0604030504040204" pitchFamily="50" charset="-128"/>
              <a:ea typeface="Meiryo UI" panose="020B0604030504040204" pitchFamily="50" charset="-128"/>
            </a:endParaRPr>
          </a:p>
        </p:txBody>
      </p:sp>
      <p:sp>
        <p:nvSpPr>
          <p:cNvPr id="21" name="矢印: 下 20">
            <a:extLst>
              <a:ext uri="{FF2B5EF4-FFF2-40B4-BE49-F238E27FC236}">
                <a16:creationId xmlns:a16="http://schemas.microsoft.com/office/drawing/2014/main" id="{250F7A72-1F57-ED41-540E-DD619FB834E6}"/>
              </a:ext>
            </a:extLst>
          </p:cNvPr>
          <p:cNvSpPr/>
          <p:nvPr/>
        </p:nvSpPr>
        <p:spPr>
          <a:xfrm>
            <a:off x="2172637" y="4268634"/>
            <a:ext cx="762000" cy="364435"/>
          </a:xfrm>
          <a:prstGeom prst="downArrow">
            <a:avLst/>
          </a:prstGeom>
          <a:solidFill>
            <a:srgbClr val="0070C0"/>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id="{1F5A60A0-22AC-2EFF-DE57-04A985E624BD}"/>
              </a:ext>
            </a:extLst>
          </p:cNvPr>
          <p:cNvSpPr txBox="1"/>
          <p:nvPr/>
        </p:nvSpPr>
        <p:spPr>
          <a:xfrm>
            <a:off x="235968" y="1139380"/>
            <a:ext cx="3764661" cy="461665"/>
          </a:xfrm>
          <a:prstGeom prst="rect">
            <a:avLst/>
          </a:prstGeom>
          <a:noFill/>
        </p:spPr>
        <p:txBody>
          <a:bodyPr wrap="square">
            <a:spAutoFit/>
          </a:bodyPr>
          <a:lstStyle/>
          <a:p>
            <a:r>
              <a:rPr kumimoji="1" lang="en-US" altLang="ja-JP" sz="2400" dirty="0">
                <a:latin typeface="メイリオ" panose="020B0604030504040204" pitchFamily="50" charset="-128"/>
                <a:ea typeface="メイリオ" panose="020B0604030504040204" pitchFamily="50" charset="-128"/>
              </a:rPr>
              <a:t>DI</a:t>
            </a:r>
            <a:r>
              <a:rPr kumimoji="1" lang="ja-JP" altLang="en-US" sz="2400" dirty="0">
                <a:latin typeface="メイリオ" panose="020B0604030504040204" pitchFamily="50" charset="-128"/>
                <a:ea typeface="メイリオ" panose="020B0604030504040204" pitchFamily="50" charset="-128"/>
              </a:rPr>
              <a:t>管理体制の構築の流れ</a:t>
            </a:r>
            <a:endParaRPr kumimoji="1" lang="en-US" altLang="ja-JP" sz="2400" dirty="0">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AB539451-82D9-5261-8CB6-60AEDC1AD88B}"/>
              </a:ext>
            </a:extLst>
          </p:cNvPr>
          <p:cNvSpPr txBox="1"/>
          <p:nvPr/>
        </p:nvSpPr>
        <p:spPr>
          <a:xfrm>
            <a:off x="231633" y="6166088"/>
            <a:ext cx="4970801" cy="584775"/>
          </a:xfrm>
          <a:prstGeom prst="rect">
            <a:avLst/>
          </a:prstGeom>
          <a:noFill/>
        </p:spPr>
        <p:txBody>
          <a:bodyPr wrap="square" rtlCol="0">
            <a:spAutoFit/>
          </a:bodyPr>
          <a:lstStyle/>
          <a:p>
            <a:r>
              <a:rPr lang="en-US" altLang="ja-JP" sz="1600" dirty="0">
                <a:latin typeface="Meiryo UI" panose="020B0604030504040204" pitchFamily="50" charset="-128"/>
                <a:ea typeface="Meiryo UI" panose="020B0604030504040204" pitchFamily="50" charset="-128"/>
              </a:rPr>
              <a:t>*</a:t>
            </a:r>
            <a:r>
              <a:rPr lang="ja-JP" altLang="en-US" sz="1600" dirty="0">
                <a:latin typeface="Meiryo UI" panose="020B0604030504040204" pitchFamily="50" charset="-128"/>
                <a:ea typeface="Meiryo UI" panose="020B0604030504040204" pitchFamily="50" charset="-128"/>
              </a:rPr>
              <a:t>目的：</a:t>
            </a:r>
            <a:r>
              <a:rPr kumimoji="1" lang="ja-JP" altLang="en-US" sz="1600" dirty="0">
                <a:latin typeface="Meiryo UI" panose="020B0604030504040204" pitchFamily="50" charset="-128"/>
                <a:ea typeface="Meiryo UI" panose="020B0604030504040204" pitchFamily="50" charset="-128"/>
              </a:rPr>
              <a:t>データガバナンスにおける潜在的なリスクを特定し</a:t>
            </a:r>
            <a:r>
              <a:rPr lang="ja-JP" altLang="en-US" sz="1600" dirty="0">
                <a:latin typeface="Meiryo UI" panose="020B0604030504040204" pitchFamily="50" charset="-128"/>
                <a:ea typeface="Meiryo UI" panose="020B0604030504040204" pitchFamily="50" charset="-128"/>
              </a:rPr>
              <a:t>，</a:t>
            </a:r>
            <a:endParaRPr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リスク軽減に繋がる体制を確立</a:t>
            </a:r>
          </a:p>
        </p:txBody>
      </p:sp>
      <p:sp>
        <p:nvSpPr>
          <p:cNvPr id="11" name="テキスト ボックス 10">
            <a:extLst>
              <a:ext uri="{FF2B5EF4-FFF2-40B4-BE49-F238E27FC236}">
                <a16:creationId xmlns:a16="http://schemas.microsoft.com/office/drawing/2014/main" id="{BE9C7608-BA0E-C5D0-6EB6-C01BFEE60E93}"/>
              </a:ext>
            </a:extLst>
          </p:cNvPr>
          <p:cNvSpPr txBox="1"/>
          <p:nvPr/>
        </p:nvSpPr>
        <p:spPr>
          <a:xfrm>
            <a:off x="5531081" y="3593425"/>
            <a:ext cx="1770036" cy="584775"/>
          </a:xfrm>
          <a:prstGeom prst="rect">
            <a:avLst/>
          </a:prstGeom>
          <a:noFill/>
        </p:spPr>
        <p:txBody>
          <a:bodyPr wrap="none" rtlCol="0">
            <a:spAutoFit/>
          </a:bodyPr>
          <a:lstStyle/>
          <a:p>
            <a:r>
              <a:rPr kumimoji="1" lang="en-US" altLang="ja-JP" sz="3200" i="1" dirty="0">
                <a:solidFill>
                  <a:srgbClr val="FF0000"/>
                </a:solidFill>
                <a:latin typeface="ADLaM Display" panose="02010000000000000000" pitchFamily="2" charset="0"/>
                <a:cs typeface="ADLaM Display" panose="02010000000000000000" pitchFamily="2" charset="0"/>
              </a:rPr>
              <a:t>1, </a:t>
            </a:r>
            <a:r>
              <a:rPr kumimoji="1" lang="en-US" altLang="ja-JP" sz="2800" i="1" dirty="0">
                <a:solidFill>
                  <a:schemeClr val="accent1"/>
                </a:solidFill>
                <a:latin typeface="ADLaM Display" panose="02010000000000000000" pitchFamily="2" charset="0"/>
                <a:cs typeface="ADLaM Display" panose="02010000000000000000" pitchFamily="2" charset="0"/>
              </a:rPr>
              <a:t>2, </a:t>
            </a:r>
            <a:r>
              <a:rPr kumimoji="1" lang="en-US" altLang="ja-JP" sz="2400" i="1" dirty="0">
                <a:solidFill>
                  <a:srgbClr val="00B050"/>
                </a:solidFill>
                <a:latin typeface="ADLaM Display" panose="02010000000000000000" pitchFamily="2" charset="0"/>
                <a:cs typeface="ADLaM Display" panose="02010000000000000000" pitchFamily="2" charset="0"/>
              </a:rPr>
              <a:t>3, </a:t>
            </a:r>
            <a:r>
              <a:rPr kumimoji="1" lang="en-US" altLang="ja-JP" sz="2000" i="1" dirty="0">
                <a:solidFill>
                  <a:srgbClr val="FFC000"/>
                </a:solidFill>
                <a:latin typeface="ADLaM Display" panose="02010000000000000000" pitchFamily="2" charset="0"/>
                <a:cs typeface="ADLaM Display" panose="02010000000000000000" pitchFamily="2" charset="0"/>
              </a:rPr>
              <a:t>4, </a:t>
            </a:r>
            <a:r>
              <a:rPr kumimoji="1" lang="en-US" altLang="ja-JP" sz="1600" i="1" dirty="0">
                <a:solidFill>
                  <a:srgbClr val="7030A0"/>
                </a:solidFill>
                <a:latin typeface="ADLaM Display" panose="02010000000000000000" pitchFamily="2" charset="0"/>
                <a:cs typeface="ADLaM Display" panose="02010000000000000000" pitchFamily="2" charset="0"/>
              </a:rPr>
              <a:t>5</a:t>
            </a:r>
            <a:endParaRPr kumimoji="1" lang="ja-JP" altLang="en-US" sz="1600" i="1" dirty="0">
              <a:solidFill>
                <a:srgbClr val="7030A0"/>
              </a:solidFill>
              <a:latin typeface="ADLaM Display" panose="02010000000000000000" pitchFamily="2" charset="0"/>
              <a:cs typeface="ADLaM Display" panose="02010000000000000000" pitchFamily="2" charset="0"/>
            </a:endParaRPr>
          </a:p>
        </p:txBody>
      </p:sp>
      <p:grpSp>
        <p:nvGrpSpPr>
          <p:cNvPr id="40" name="グループ化 39">
            <a:extLst>
              <a:ext uri="{FF2B5EF4-FFF2-40B4-BE49-F238E27FC236}">
                <a16:creationId xmlns:a16="http://schemas.microsoft.com/office/drawing/2014/main" id="{B6937CE3-4513-A7D6-290A-9E7B1978C403}"/>
              </a:ext>
            </a:extLst>
          </p:cNvPr>
          <p:cNvGrpSpPr/>
          <p:nvPr/>
        </p:nvGrpSpPr>
        <p:grpSpPr>
          <a:xfrm>
            <a:off x="4693807" y="3417919"/>
            <a:ext cx="848139" cy="1130031"/>
            <a:chOff x="4517348" y="3428999"/>
            <a:chExt cx="848139" cy="1130031"/>
          </a:xfrm>
        </p:grpSpPr>
        <p:sp>
          <p:nvSpPr>
            <p:cNvPr id="27" name="正方形/長方形 26">
              <a:extLst>
                <a:ext uri="{FF2B5EF4-FFF2-40B4-BE49-F238E27FC236}">
                  <a16:creationId xmlns:a16="http://schemas.microsoft.com/office/drawing/2014/main" id="{2754CA9E-DEB2-FE40-0F01-8793BCF73ABC}"/>
                </a:ext>
              </a:extLst>
            </p:cNvPr>
            <p:cNvSpPr/>
            <p:nvPr/>
          </p:nvSpPr>
          <p:spPr>
            <a:xfrm>
              <a:off x="4517348" y="3428999"/>
              <a:ext cx="848139" cy="1130031"/>
            </a:xfrm>
            <a:prstGeom prst="rect">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900" dirty="0">
                  <a:solidFill>
                    <a:schemeClr val="tx1"/>
                  </a:solidFill>
                </a:rPr>
                <a:t>〇〇〇〇</a:t>
              </a:r>
              <a:endParaRPr lang="en-US" altLang="ja-JP" sz="900" dirty="0">
                <a:solidFill>
                  <a:schemeClr val="tx1"/>
                </a:solidFill>
              </a:endParaRPr>
            </a:p>
            <a:p>
              <a:pPr algn="r"/>
              <a:r>
                <a:rPr lang="ja-JP" altLang="en-US" sz="600" dirty="0">
                  <a:solidFill>
                    <a:schemeClr val="tx1"/>
                  </a:solidFill>
                </a:rPr>
                <a:t>□ □ □ □</a:t>
              </a:r>
              <a:endParaRPr lang="en-US" altLang="ja-JP" sz="600" dirty="0">
                <a:solidFill>
                  <a:schemeClr val="tx1"/>
                </a:solidFill>
              </a:endParaRPr>
            </a:p>
            <a:p>
              <a:pPr algn="r"/>
              <a:r>
                <a:rPr lang="ja-JP" altLang="en-US" sz="600" dirty="0">
                  <a:solidFill>
                    <a:schemeClr val="tx1"/>
                  </a:solidFill>
                </a:rPr>
                <a:t>△△△△</a:t>
              </a:r>
              <a:endParaRPr lang="en-US" altLang="ja-JP" sz="600" dirty="0">
                <a:solidFill>
                  <a:schemeClr val="tx1"/>
                </a:solidFill>
              </a:endParaRPr>
            </a:p>
            <a:p>
              <a:pPr algn="r"/>
              <a:endParaRPr lang="en-US" altLang="ja-JP" sz="600" dirty="0">
                <a:solidFill>
                  <a:schemeClr val="tx1"/>
                </a:solidFill>
              </a:endParaRPr>
            </a:p>
            <a:p>
              <a:pPr algn="r"/>
              <a:endParaRPr lang="en-US" altLang="ja-JP" dirty="0"/>
            </a:p>
            <a:p>
              <a:pPr algn="r"/>
              <a:r>
                <a:rPr lang="ja-JP" altLang="en-US" dirty="0"/>
                <a:t>〇</a:t>
              </a:r>
              <a:endParaRPr kumimoji="1" lang="ja-JP" altLang="en-US" dirty="0"/>
            </a:p>
          </p:txBody>
        </p:sp>
        <p:cxnSp>
          <p:nvCxnSpPr>
            <p:cNvPr id="29" name="直線コネクタ 28">
              <a:extLst>
                <a:ext uri="{FF2B5EF4-FFF2-40B4-BE49-F238E27FC236}">
                  <a16:creationId xmlns:a16="http://schemas.microsoft.com/office/drawing/2014/main" id="{1531726C-3761-1901-657D-318EE211C582}"/>
                </a:ext>
              </a:extLst>
            </p:cNvPr>
            <p:cNvCxnSpPr>
              <a:cxnSpLocks/>
            </p:cNvCxnSpPr>
            <p:nvPr/>
          </p:nvCxnSpPr>
          <p:spPr>
            <a:xfrm>
              <a:off x="4607418" y="3927468"/>
              <a:ext cx="662608" cy="0"/>
            </a:xfrm>
            <a:prstGeom prst="line">
              <a:avLst/>
            </a:prstGeom>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38CCB215-FBCC-2349-1671-03CF42949590}"/>
                </a:ext>
              </a:extLst>
            </p:cNvPr>
            <p:cNvCxnSpPr>
              <a:cxnSpLocks/>
            </p:cNvCxnSpPr>
            <p:nvPr/>
          </p:nvCxnSpPr>
          <p:spPr>
            <a:xfrm>
              <a:off x="4607418" y="3985139"/>
              <a:ext cx="662608" cy="0"/>
            </a:xfrm>
            <a:prstGeom prst="line">
              <a:avLst/>
            </a:prstGeom>
          </p:spPr>
          <p:style>
            <a:lnRef idx="1">
              <a:schemeClr val="dk1"/>
            </a:lnRef>
            <a:fillRef idx="0">
              <a:schemeClr val="dk1"/>
            </a:fillRef>
            <a:effectRef idx="0">
              <a:schemeClr val="dk1"/>
            </a:effectRef>
            <a:fontRef idx="minor">
              <a:schemeClr val="tx1"/>
            </a:fontRef>
          </p:style>
        </p:cxnSp>
        <p:cxnSp>
          <p:nvCxnSpPr>
            <p:cNvPr id="31" name="直線コネクタ 30">
              <a:extLst>
                <a:ext uri="{FF2B5EF4-FFF2-40B4-BE49-F238E27FC236}">
                  <a16:creationId xmlns:a16="http://schemas.microsoft.com/office/drawing/2014/main" id="{D4774E25-15F7-172D-3CFA-ABB98F371F46}"/>
                </a:ext>
              </a:extLst>
            </p:cNvPr>
            <p:cNvCxnSpPr>
              <a:cxnSpLocks/>
            </p:cNvCxnSpPr>
            <p:nvPr/>
          </p:nvCxnSpPr>
          <p:spPr>
            <a:xfrm>
              <a:off x="4607418" y="4100481"/>
              <a:ext cx="662608" cy="0"/>
            </a:xfrm>
            <a:prstGeom prst="line">
              <a:avLst/>
            </a:prstGeom>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1918CB99-4974-5896-8D8B-1982FDCAA95A}"/>
                </a:ext>
              </a:extLst>
            </p:cNvPr>
            <p:cNvCxnSpPr>
              <a:cxnSpLocks/>
            </p:cNvCxnSpPr>
            <p:nvPr/>
          </p:nvCxnSpPr>
          <p:spPr>
            <a:xfrm>
              <a:off x="4607418" y="4158153"/>
              <a:ext cx="662608" cy="0"/>
            </a:xfrm>
            <a:prstGeom prst="line">
              <a:avLst/>
            </a:prstGeom>
          </p:spPr>
          <p:style>
            <a:lnRef idx="1">
              <a:schemeClr val="dk1"/>
            </a:lnRef>
            <a:fillRef idx="0">
              <a:schemeClr val="dk1"/>
            </a:fillRef>
            <a:effectRef idx="0">
              <a:schemeClr val="dk1"/>
            </a:effectRef>
            <a:fontRef idx="minor">
              <a:schemeClr val="tx1"/>
            </a:fontRef>
          </p:style>
        </p:cxnSp>
        <p:cxnSp>
          <p:nvCxnSpPr>
            <p:cNvPr id="33" name="直線コネクタ 32">
              <a:extLst>
                <a:ext uri="{FF2B5EF4-FFF2-40B4-BE49-F238E27FC236}">
                  <a16:creationId xmlns:a16="http://schemas.microsoft.com/office/drawing/2014/main" id="{9F444DC1-E79E-9FC5-C9CB-0C0FFC289B12}"/>
                </a:ext>
              </a:extLst>
            </p:cNvPr>
            <p:cNvCxnSpPr>
              <a:cxnSpLocks/>
            </p:cNvCxnSpPr>
            <p:nvPr/>
          </p:nvCxnSpPr>
          <p:spPr>
            <a:xfrm>
              <a:off x="4682781" y="4275083"/>
              <a:ext cx="490330" cy="0"/>
            </a:xfrm>
            <a:prstGeom prst="line">
              <a:avLst/>
            </a:prstGeom>
          </p:spPr>
          <p:style>
            <a:lnRef idx="1">
              <a:schemeClr val="dk1"/>
            </a:lnRef>
            <a:fillRef idx="0">
              <a:schemeClr val="dk1"/>
            </a:fillRef>
            <a:effectRef idx="0">
              <a:schemeClr val="dk1"/>
            </a:effectRef>
            <a:fontRef idx="minor">
              <a:schemeClr val="tx1"/>
            </a:fontRef>
          </p:style>
        </p:cxnSp>
        <p:cxnSp>
          <p:nvCxnSpPr>
            <p:cNvPr id="35" name="直線コネクタ 34">
              <a:extLst>
                <a:ext uri="{FF2B5EF4-FFF2-40B4-BE49-F238E27FC236}">
                  <a16:creationId xmlns:a16="http://schemas.microsoft.com/office/drawing/2014/main" id="{BB5F55D9-F94E-C78B-CAD4-560D57804D83}"/>
                </a:ext>
              </a:extLst>
            </p:cNvPr>
            <p:cNvCxnSpPr>
              <a:cxnSpLocks/>
            </p:cNvCxnSpPr>
            <p:nvPr/>
          </p:nvCxnSpPr>
          <p:spPr>
            <a:xfrm>
              <a:off x="4607418" y="4042810"/>
              <a:ext cx="662608" cy="0"/>
            </a:xfrm>
            <a:prstGeom prst="line">
              <a:avLst/>
            </a:prstGeom>
          </p:spPr>
          <p:style>
            <a:lnRef idx="1">
              <a:schemeClr val="dk1"/>
            </a:lnRef>
            <a:fillRef idx="0">
              <a:schemeClr val="dk1"/>
            </a:fillRef>
            <a:effectRef idx="0">
              <a:schemeClr val="dk1"/>
            </a:effectRef>
            <a:fontRef idx="minor">
              <a:schemeClr val="tx1"/>
            </a:fontRef>
          </p:style>
        </p:cxnSp>
        <p:cxnSp>
          <p:nvCxnSpPr>
            <p:cNvPr id="37" name="直線コネクタ 36">
              <a:extLst>
                <a:ext uri="{FF2B5EF4-FFF2-40B4-BE49-F238E27FC236}">
                  <a16:creationId xmlns:a16="http://schemas.microsoft.com/office/drawing/2014/main" id="{E34CDBAB-6209-2C02-500D-CD10BCFA2E86}"/>
                </a:ext>
              </a:extLst>
            </p:cNvPr>
            <p:cNvCxnSpPr>
              <a:cxnSpLocks/>
            </p:cNvCxnSpPr>
            <p:nvPr/>
          </p:nvCxnSpPr>
          <p:spPr>
            <a:xfrm>
              <a:off x="4682781" y="4335373"/>
              <a:ext cx="490330" cy="0"/>
            </a:xfrm>
            <a:prstGeom prst="line">
              <a:avLst/>
            </a:prstGeom>
          </p:spPr>
          <p:style>
            <a:lnRef idx="1">
              <a:schemeClr val="dk1"/>
            </a:lnRef>
            <a:fillRef idx="0">
              <a:schemeClr val="dk1"/>
            </a:fillRef>
            <a:effectRef idx="0">
              <a:schemeClr val="dk1"/>
            </a:effectRef>
            <a:fontRef idx="minor">
              <a:schemeClr val="tx1"/>
            </a:fontRef>
          </p:style>
        </p:cxnSp>
        <p:cxnSp>
          <p:nvCxnSpPr>
            <p:cNvPr id="38" name="直線コネクタ 37">
              <a:extLst>
                <a:ext uri="{FF2B5EF4-FFF2-40B4-BE49-F238E27FC236}">
                  <a16:creationId xmlns:a16="http://schemas.microsoft.com/office/drawing/2014/main" id="{DEB7B4F5-0EF1-1D93-235A-FC846949BB8F}"/>
                </a:ext>
              </a:extLst>
            </p:cNvPr>
            <p:cNvCxnSpPr>
              <a:cxnSpLocks/>
            </p:cNvCxnSpPr>
            <p:nvPr/>
          </p:nvCxnSpPr>
          <p:spPr>
            <a:xfrm>
              <a:off x="4682781" y="4395663"/>
              <a:ext cx="490330" cy="0"/>
            </a:xfrm>
            <a:prstGeom prst="line">
              <a:avLst/>
            </a:prstGeom>
          </p:spPr>
          <p:style>
            <a:lnRef idx="1">
              <a:schemeClr val="dk1"/>
            </a:lnRef>
            <a:fillRef idx="0">
              <a:schemeClr val="dk1"/>
            </a:fillRef>
            <a:effectRef idx="0">
              <a:schemeClr val="dk1"/>
            </a:effectRef>
            <a:fontRef idx="minor">
              <a:schemeClr val="tx1"/>
            </a:fontRef>
          </p:style>
        </p:cxnSp>
        <p:cxnSp>
          <p:nvCxnSpPr>
            <p:cNvPr id="39" name="直線コネクタ 38">
              <a:extLst>
                <a:ext uri="{FF2B5EF4-FFF2-40B4-BE49-F238E27FC236}">
                  <a16:creationId xmlns:a16="http://schemas.microsoft.com/office/drawing/2014/main" id="{99085BF4-9F67-9501-4BBE-825F0C13F5DA}"/>
                </a:ext>
              </a:extLst>
            </p:cNvPr>
            <p:cNvCxnSpPr>
              <a:cxnSpLocks/>
            </p:cNvCxnSpPr>
            <p:nvPr/>
          </p:nvCxnSpPr>
          <p:spPr>
            <a:xfrm>
              <a:off x="4682781" y="4455953"/>
              <a:ext cx="490330" cy="0"/>
            </a:xfrm>
            <a:prstGeom prst="line">
              <a:avLst/>
            </a:prstGeom>
          </p:spPr>
          <p:style>
            <a:lnRef idx="1">
              <a:schemeClr val="dk1"/>
            </a:lnRef>
            <a:fillRef idx="0">
              <a:schemeClr val="dk1"/>
            </a:fillRef>
            <a:effectRef idx="0">
              <a:schemeClr val="dk1"/>
            </a:effectRef>
            <a:fontRef idx="minor">
              <a:schemeClr val="tx1"/>
            </a:fontRef>
          </p:style>
        </p:cxnSp>
      </p:grpSp>
      <p:grpSp>
        <p:nvGrpSpPr>
          <p:cNvPr id="65" name="グループ化 64">
            <a:extLst>
              <a:ext uri="{FF2B5EF4-FFF2-40B4-BE49-F238E27FC236}">
                <a16:creationId xmlns:a16="http://schemas.microsoft.com/office/drawing/2014/main" id="{DCD41118-836F-08FD-1405-986E4A58A5FD}"/>
              </a:ext>
            </a:extLst>
          </p:cNvPr>
          <p:cNvGrpSpPr/>
          <p:nvPr/>
        </p:nvGrpSpPr>
        <p:grpSpPr>
          <a:xfrm>
            <a:off x="5981957" y="1996713"/>
            <a:ext cx="801058" cy="1173188"/>
            <a:chOff x="-921224" y="2743200"/>
            <a:chExt cx="801058" cy="1173188"/>
          </a:xfrm>
        </p:grpSpPr>
        <p:sp>
          <p:nvSpPr>
            <p:cNvPr id="41" name="フローチャート: 処理 40">
              <a:extLst>
                <a:ext uri="{FF2B5EF4-FFF2-40B4-BE49-F238E27FC236}">
                  <a16:creationId xmlns:a16="http://schemas.microsoft.com/office/drawing/2014/main" id="{2466C076-D2FC-FFC2-6E45-BD4335235583}"/>
                </a:ext>
              </a:extLst>
            </p:cNvPr>
            <p:cNvSpPr/>
            <p:nvPr/>
          </p:nvSpPr>
          <p:spPr>
            <a:xfrm>
              <a:off x="-921224" y="2743200"/>
              <a:ext cx="801058" cy="1173188"/>
            </a:xfrm>
            <a:prstGeom prst="flowChartProcess">
              <a:avLst/>
            </a:prstGeom>
            <a:solidFill>
              <a:schemeClr val="bg1">
                <a:lumMod val="50000"/>
              </a:schemeClr>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フローチャート: 処理 41">
              <a:extLst>
                <a:ext uri="{FF2B5EF4-FFF2-40B4-BE49-F238E27FC236}">
                  <a16:creationId xmlns:a16="http://schemas.microsoft.com/office/drawing/2014/main" id="{896784E4-223F-20FA-F0B8-AF2BD5560702}"/>
                </a:ext>
              </a:extLst>
            </p:cNvPr>
            <p:cNvSpPr/>
            <p:nvPr/>
          </p:nvSpPr>
          <p:spPr>
            <a:xfrm>
              <a:off x="-841703" y="2804616"/>
              <a:ext cx="641444" cy="1037230"/>
            </a:xfrm>
            <a:prstGeom prst="flowChartProcess">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altLang="ja-JP" sz="600" dirty="0">
                <a:solidFill>
                  <a:schemeClr val="tx1"/>
                </a:solidFill>
                <a:latin typeface="HGP創英角ﾎﾟｯﾌﾟ体" panose="040B0A00000000000000" pitchFamily="50" charset="-128"/>
                <a:ea typeface="HGP創英角ﾎﾟｯﾌﾟ体" panose="040B0A00000000000000" pitchFamily="50" charset="-128"/>
                <a:cs typeface="ADLaM Display" panose="02010000000000000000" pitchFamily="2" charset="0"/>
              </a:endParaRPr>
            </a:p>
            <a:p>
              <a:endParaRPr lang="en-US" altLang="ja-JP" sz="600" dirty="0">
                <a:solidFill>
                  <a:schemeClr val="tx1"/>
                </a:solidFill>
                <a:latin typeface="HGP創英角ﾎﾟｯﾌﾟ体" panose="040B0A00000000000000" pitchFamily="50" charset="-128"/>
                <a:ea typeface="HGP創英角ﾎﾟｯﾌﾟ体" panose="040B0A00000000000000" pitchFamily="50" charset="-128"/>
                <a:cs typeface="ADLaM Display" panose="02010000000000000000" pitchFamily="2" charset="0"/>
              </a:endParaRPr>
            </a:p>
          </p:txBody>
        </p:sp>
        <p:sp>
          <p:nvSpPr>
            <p:cNvPr id="43" name="フローチャート: 処理 42">
              <a:extLst>
                <a:ext uri="{FF2B5EF4-FFF2-40B4-BE49-F238E27FC236}">
                  <a16:creationId xmlns:a16="http://schemas.microsoft.com/office/drawing/2014/main" id="{D55ED228-86F8-3EA8-8400-2CC9C4581AC4}"/>
                </a:ext>
              </a:extLst>
            </p:cNvPr>
            <p:cNvSpPr/>
            <p:nvPr/>
          </p:nvSpPr>
          <p:spPr>
            <a:xfrm>
              <a:off x="-814408" y="2873365"/>
              <a:ext cx="143301" cy="126833"/>
            </a:xfrm>
            <a:prstGeom prst="flowChartProcess">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dirty="0">
                  <a:solidFill>
                    <a:srgbClr val="FF0000"/>
                  </a:solidFill>
                  <a:latin typeface="HGP創英角ﾎﾟｯﾌﾟ体" panose="040B0A00000000000000" pitchFamily="50" charset="-128"/>
                  <a:ea typeface="HGP創英角ﾎﾟｯﾌﾟ体" panose="040B0A00000000000000" pitchFamily="50" charset="-128"/>
                  <a:cs typeface="ADLaM Display" panose="02010000000000000000" pitchFamily="2" charset="0"/>
                </a:rPr>
                <a:t>レ</a:t>
              </a:r>
              <a:endParaRPr kumimoji="1" lang="en-US" altLang="ja-JP" sz="600" dirty="0">
                <a:solidFill>
                  <a:srgbClr val="FF0000"/>
                </a:solidFill>
                <a:latin typeface="HGP創英角ﾎﾟｯﾌﾟ体" panose="040B0A00000000000000" pitchFamily="50" charset="-128"/>
                <a:ea typeface="HGP創英角ﾎﾟｯﾌﾟ体" panose="040B0A00000000000000" pitchFamily="50" charset="-128"/>
                <a:cs typeface="ADLaM Display" panose="02010000000000000000" pitchFamily="2" charset="0"/>
              </a:endParaRPr>
            </a:p>
          </p:txBody>
        </p:sp>
        <p:sp>
          <p:nvSpPr>
            <p:cNvPr id="44" name="フローチャート: 処理 43">
              <a:extLst>
                <a:ext uri="{FF2B5EF4-FFF2-40B4-BE49-F238E27FC236}">
                  <a16:creationId xmlns:a16="http://schemas.microsoft.com/office/drawing/2014/main" id="{5D814EAE-AD97-6598-D2F0-1E2223ACCE2D}"/>
                </a:ext>
              </a:extLst>
            </p:cNvPr>
            <p:cNvSpPr/>
            <p:nvPr/>
          </p:nvSpPr>
          <p:spPr>
            <a:xfrm>
              <a:off x="-818957" y="3051297"/>
              <a:ext cx="143301" cy="126833"/>
            </a:xfrm>
            <a:prstGeom prst="flowChartProcess">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dirty="0">
                  <a:solidFill>
                    <a:srgbClr val="FF0000"/>
                  </a:solidFill>
                  <a:latin typeface="HGP創英角ﾎﾟｯﾌﾟ体" panose="040B0A00000000000000" pitchFamily="50" charset="-128"/>
                  <a:ea typeface="HGP創英角ﾎﾟｯﾌﾟ体" panose="040B0A00000000000000" pitchFamily="50" charset="-128"/>
                  <a:cs typeface="ADLaM Display" panose="02010000000000000000" pitchFamily="2" charset="0"/>
                </a:rPr>
                <a:t>レ</a:t>
              </a:r>
              <a:endParaRPr kumimoji="1" lang="en-US" altLang="ja-JP" sz="600" dirty="0">
                <a:solidFill>
                  <a:srgbClr val="FF0000"/>
                </a:solidFill>
                <a:latin typeface="HGP創英角ﾎﾟｯﾌﾟ体" panose="040B0A00000000000000" pitchFamily="50" charset="-128"/>
                <a:ea typeface="HGP創英角ﾎﾟｯﾌﾟ体" panose="040B0A00000000000000" pitchFamily="50" charset="-128"/>
                <a:cs typeface="ADLaM Display" panose="02010000000000000000" pitchFamily="2" charset="0"/>
              </a:endParaRPr>
            </a:p>
          </p:txBody>
        </p:sp>
        <p:sp>
          <p:nvSpPr>
            <p:cNvPr id="45" name="フローチャート: 処理 44">
              <a:extLst>
                <a:ext uri="{FF2B5EF4-FFF2-40B4-BE49-F238E27FC236}">
                  <a16:creationId xmlns:a16="http://schemas.microsoft.com/office/drawing/2014/main" id="{AD7A3D2E-CBCB-B2A4-7156-5221723B56B6}"/>
                </a:ext>
              </a:extLst>
            </p:cNvPr>
            <p:cNvSpPr/>
            <p:nvPr/>
          </p:nvSpPr>
          <p:spPr>
            <a:xfrm>
              <a:off x="-818957" y="3229229"/>
              <a:ext cx="143301" cy="126833"/>
            </a:xfrm>
            <a:prstGeom prst="flowChartProcess">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dirty="0">
                  <a:solidFill>
                    <a:srgbClr val="FF0000"/>
                  </a:solidFill>
                  <a:latin typeface="HGP創英角ﾎﾟｯﾌﾟ体" panose="040B0A00000000000000" pitchFamily="50" charset="-128"/>
                  <a:ea typeface="HGP創英角ﾎﾟｯﾌﾟ体" panose="040B0A00000000000000" pitchFamily="50" charset="-128"/>
                  <a:cs typeface="ADLaM Display" panose="02010000000000000000" pitchFamily="2" charset="0"/>
                </a:rPr>
                <a:t>レ</a:t>
              </a:r>
              <a:endParaRPr kumimoji="1" lang="en-US" altLang="ja-JP" sz="600" dirty="0">
                <a:solidFill>
                  <a:srgbClr val="FF0000"/>
                </a:solidFill>
                <a:latin typeface="HGP創英角ﾎﾟｯﾌﾟ体" panose="040B0A00000000000000" pitchFamily="50" charset="-128"/>
                <a:ea typeface="HGP創英角ﾎﾟｯﾌﾟ体" panose="040B0A00000000000000" pitchFamily="50" charset="-128"/>
                <a:cs typeface="ADLaM Display" panose="02010000000000000000" pitchFamily="2" charset="0"/>
              </a:endParaRPr>
            </a:p>
          </p:txBody>
        </p:sp>
        <p:sp>
          <p:nvSpPr>
            <p:cNvPr id="46" name="フローチャート: 処理 45">
              <a:extLst>
                <a:ext uri="{FF2B5EF4-FFF2-40B4-BE49-F238E27FC236}">
                  <a16:creationId xmlns:a16="http://schemas.microsoft.com/office/drawing/2014/main" id="{DF336167-FED9-E767-8828-7AAA65F2C866}"/>
                </a:ext>
              </a:extLst>
            </p:cNvPr>
            <p:cNvSpPr/>
            <p:nvPr/>
          </p:nvSpPr>
          <p:spPr>
            <a:xfrm>
              <a:off x="-818958" y="3413057"/>
              <a:ext cx="143301" cy="126833"/>
            </a:xfrm>
            <a:prstGeom prst="flowChartProcess">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dirty="0">
                  <a:solidFill>
                    <a:srgbClr val="FF0000"/>
                  </a:solidFill>
                  <a:latin typeface="HGP創英角ﾎﾟｯﾌﾟ体" panose="040B0A00000000000000" pitchFamily="50" charset="-128"/>
                  <a:ea typeface="HGP創英角ﾎﾟｯﾌﾟ体" panose="040B0A00000000000000" pitchFamily="50" charset="-128"/>
                  <a:cs typeface="ADLaM Display" panose="02010000000000000000" pitchFamily="2" charset="0"/>
                </a:rPr>
                <a:t>レ</a:t>
              </a:r>
              <a:endParaRPr kumimoji="1" lang="en-US" altLang="ja-JP" sz="600" dirty="0">
                <a:solidFill>
                  <a:srgbClr val="FF0000"/>
                </a:solidFill>
                <a:latin typeface="HGP創英角ﾎﾟｯﾌﾟ体" panose="040B0A00000000000000" pitchFamily="50" charset="-128"/>
                <a:ea typeface="HGP創英角ﾎﾟｯﾌﾟ体" panose="040B0A00000000000000" pitchFamily="50" charset="-128"/>
                <a:cs typeface="ADLaM Display" panose="02010000000000000000" pitchFamily="2" charset="0"/>
              </a:endParaRPr>
            </a:p>
          </p:txBody>
        </p:sp>
        <p:sp>
          <p:nvSpPr>
            <p:cNvPr id="47" name="フローチャート: 処理 46">
              <a:extLst>
                <a:ext uri="{FF2B5EF4-FFF2-40B4-BE49-F238E27FC236}">
                  <a16:creationId xmlns:a16="http://schemas.microsoft.com/office/drawing/2014/main" id="{0968F0A4-7A94-329B-DF34-06396ADF6284}"/>
                </a:ext>
              </a:extLst>
            </p:cNvPr>
            <p:cNvSpPr/>
            <p:nvPr/>
          </p:nvSpPr>
          <p:spPr>
            <a:xfrm>
              <a:off x="-818958" y="3597600"/>
              <a:ext cx="143301" cy="126833"/>
            </a:xfrm>
            <a:prstGeom prst="flowChartProcess">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dirty="0">
                  <a:solidFill>
                    <a:srgbClr val="FF0000"/>
                  </a:solidFill>
                  <a:latin typeface="HGP創英角ﾎﾟｯﾌﾟ体" panose="040B0A00000000000000" pitchFamily="50" charset="-128"/>
                  <a:ea typeface="HGP創英角ﾎﾟｯﾌﾟ体" panose="040B0A00000000000000" pitchFamily="50" charset="-128"/>
                  <a:cs typeface="ADLaM Display" panose="02010000000000000000" pitchFamily="2" charset="0"/>
                </a:rPr>
                <a:t>レ</a:t>
              </a:r>
              <a:endParaRPr kumimoji="1" lang="en-US" altLang="ja-JP" sz="600" dirty="0">
                <a:solidFill>
                  <a:srgbClr val="FF0000"/>
                </a:solidFill>
                <a:latin typeface="HGP創英角ﾎﾟｯﾌﾟ体" panose="040B0A00000000000000" pitchFamily="50" charset="-128"/>
                <a:ea typeface="HGP創英角ﾎﾟｯﾌﾟ体" panose="040B0A00000000000000" pitchFamily="50" charset="-128"/>
                <a:cs typeface="ADLaM Display" panose="02010000000000000000" pitchFamily="2" charset="0"/>
              </a:endParaRPr>
            </a:p>
          </p:txBody>
        </p:sp>
        <p:grpSp>
          <p:nvGrpSpPr>
            <p:cNvPr id="52" name="グループ化 51">
              <a:extLst>
                <a:ext uri="{FF2B5EF4-FFF2-40B4-BE49-F238E27FC236}">
                  <a16:creationId xmlns:a16="http://schemas.microsoft.com/office/drawing/2014/main" id="{1F34901E-0E22-0D2B-D848-5CCAFBD0BB8D}"/>
                </a:ext>
              </a:extLst>
            </p:cNvPr>
            <p:cNvGrpSpPr/>
            <p:nvPr/>
          </p:nvGrpSpPr>
          <p:grpSpPr>
            <a:xfrm>
              <a:off x="-593678" y="2925646"/>
              <a:ext cx="307075" cy="43218"/>
              <a:chOff x="-593678" y="2925646"/>
              <a:chExt cx="307075" cy="43218"/>
            </a:xfrm>
          </p:grpSpPr>
          <p:cxnSp>
            <p:nvCxnSpPr>
              <p:cNvPr id="49" name="直線コネクタ 48">
                <a:extLst>
                  <a:ext uri="{FF2B5EF4-FFF2-40B4-BE49-F238E27FC236}">
                    <a16:creationId xmlns:a16="http://schemas.microsoft.com/office/drawing/2014/main" id="{D1F76852-998C-EC9F-0AAA-87CA7007FF15}"/>
                  </a:ext>
                </a:extLst>
              </p:cNvPr>
              <p:cNvCxnSpPr>
                <a:cxnSpLocks/>
              </p:cNvCxnSpPr>
              <p:nvPr/>
            </p:nvCxnSpPr>
            <p:spPr>
              <a:xfrm>
                <a:off x="-593678" y="2925646"/>
                <a:ext cx="307075" cy="0"/>
              </a:xfrm>
              <a:prstGeom prst="line">
                <a:avLst/>
              </a:prstGeom>
            </p:spPr>
            <p:style>
              <a:lnRef idx="1">
                <a:schemeClr val="dk1"/>
              </a:lnRef>
              <a:fillRef idx="0">
                <a:schemeClr val="dk1"/>
              </a:fillRef>
              <a:effectRef idx="0">
                <a:schemeClr val="dk1"/>
              </a:effectRef>
              <a:fontRef idx="minor">
                <a:schemeClr val="tx1"/>
              </a:fontRef>
            </p:style>
          </p:cxnSp>
          <p:cxnSp>
            <p:nvCxnSpPr>
              <p:cNvPr id="51" name="直線コネクタ 50">
                <a:extLst>
                  <a:ext uri="{FF2B5EF4-FFF2-40B4-BE49-F238E27FC236}">
                    <a16:creationId xmlns:a16="http://schemas.microsoft.com/office/drawing/2014/main" id="{DBDD9719-92FE-52D2-6D57-34D96D81EF5B}"/>
                  </a:ext>
                </a:extLst>
              </p:cNvPr>
              <p:cNvCxnSpPr>
                <a:cxnSpLocks/>
              </p:cNvCxnSpPr>
              <p:nvPr/>
            </p:nvCxnSpPr>
            <p:spPr>
              <a:xfrm>
                <a:off x="-593678" y="2968864"/>
                <a:ext cx="307075" cy="0"/>
              </a:xfrm>
              <a:prstGeom prst="line">
                <a:avLst/>
              </a:prstGeom>
            </p:spPr>
            <p:style>
              <a:lnRef idx="1">
                <a:schemeClr val="dk1"/>
              </a:lnRef>
              <a:fillRef idx="0">
                <a:schemeClr val="dk1"/>
              </a:fillRef>
              <a:effectRef idx="0">
                <a:schemeClr val="dk1"/>
              </a:effectRef>
              <a:fontRef idx="minor">
                <a:schemeClr val="tx1"/>
              </a:fontRef>
            </p:style>
          </p:cxnSp>
        </p:grpSp>
        <p:grpSp>
          <p:nvGrpSpPr>
            <p:cNvPr id="53" name="グループ化 52">
              <a:extLst>
                <a:ext uri="{FF2B5EF4-FFF2-40B4-BE49-F238E27FC236}">
                  <a16:creationId xmlns:a16="http://schemas.microsoft.com/office/drawing/2014/main" id="{9AD65C92-64C4-C9FE-2C2B-BE93275B871C}"/>
                </a:ext>
              </a:extLst>
            </p:cNvPr>
            <p:cNvGrpSpPr/>
            <p:nvPr/>
          </p:nvGrpSpPr>
          <p:grpSpPr>
            <a:xfrm>
              <a:off x="-599455" y="3098155"/>
              <a:ext cx="307075" cy="43218"/>
              <a:chOff x="-593678" y="2925646"/>
              <a:chExt cx="307075" cy="43218"/>
            </a:xfrm>
          </p:grpSpPr>
          <p:cxnSp>
            <p:nvCxnSpPr>
              <p:cNvPr id="54" name="直線コネクタ 53">
                <a:extLst>
                  <a:ext uri="{FF2B5EF4-FFF2-40B4-BE49-F238E27FC236}">
                    <a16:creationId xmlns:a16="http://schemas.microsoft.com/office/drawing/2014/main" id="{CA92D618-4024-C14A-2C89-5ECCF4630F43}"/>
                  </a:ext>
                </a:extLst>
              </p:cNvPr>
              <p:cNvCxnSpPr>
                <a:cxnSpLocks/>
              </p:cNvCxnSpPr>
              <p:nvPr/>
            </p:nvCxnSpPr>
            <p:spPr>
              <a:xfrm>
                <a:off x="-593678" y="2925646"/>
                <a:ext cx="307075" cy="0"/>
              </a:xfrm>
              <a:prstGeom prst="line">
                <a:avLst/>
              </a:prstGeom>
            </p:spPr>
            <p:style>
              <a:lnRef idx="1">
                <a:schemeClr val="dk1"/>
              </a:lnRef>
              <a:fillRef idx="0">
                <a:schemeClr val="dk1"/>
              </a:fillRef>
              <a:effectRef idx="0">
                <a:schemeClr val="dk1"/>
              </a:effectRef>
              <a:fontRef idx="minor">
                <a:schemeClr val="tx1"/>
              </a:fontRef>
            </p:style>
          </p:cxnSp>
          <p:cxnSp>
            <p:nvCxnSpPr>
              <p:cNvPr id="55" name="直線コネクタ 54">
                <a:extLst>
                  <a:ext uri="{FF2B5EF4-FFF2-40B4-BE49-F238E27FC236}">
                    <a16:creationId xmlns:a16="http://schemas.microsoft.com/office/drawing/2014/main" id="{071F6E0B-FBC6-5788-FD8D-64FD7885CE37}"/>
                  </a:ext>
                </a:extLst>
              </p:cNvPr>
              <p:cNvCxnSpPr>
                <a:cxnSpLocks/>
              </p:cNvCxnSpPr>
              <p:nvPr/>
            </p:nvCxnSpPr>
            <p:spPr>
              <a:xfrm>
                <a:off x="-593678" y="2968864"/>
                <a:ext cx="307075" cy="0"/>
              </a:xfrm>
              <a:prstGeom prst="line">
                <a:avLst/>
              </a:prstGeom>
            </p:spPr>
            <p:style>
              <a:lnRef idx="1">
                <a:schemeClr val="dk1"/>
              </a:lnRef>
              <a:fillRef idx="0">
                <a:schemeClr val="dk1"/>
              </a:fillRef>
              <a:effectRef idx="0">
                <a:schemeClr val="dk1"/>
              </a:effectRef>
              <a:fontRef idx="minor">
                <a:schemeClr val="tx1"/>
              </a:fontRef>
            </p:style>
          </p:cxnSp>
        </p:grpSp>
        <p:grpSp>
          <p:nvGrpSpPr>
            <p:cNvPr id="56" name="グループ化 55">
              <a:extLst>
                <a:ext uri="{FF2B5EF4-FFF2-40B4-BE49-F238E27FC236}">
                  <a16:creationId xmlns:a16="http://schemas.microsoft.com/office/drawing/2014/main" id="{576CE21D-1F59-9BDD-5ABE-BD0E8DB6DDF9}"/>
                </a:ext>
              </a:extLst>
            </p:cNvPr>
            <p:cNvGrpSpPr/>
            <p:nvPr/>
          </p:nvGrpSpPr>
          <p:grpSpPr>
            <a:xfrm>
              <a:off x="-599455" y="3270664"/>
              <a:ext cx="307075" cy="43218"/>
              <a:chOff x="-593678" y="2925646"/>
              <a:chExt cx="307075" cy="43218"/>
            </a:xfrm>
          </p:grpSpPr>
          <p:cxnSp>
            <p:nvCxnSpPr>
              <p:cNvPr id="57" name="直線コネクタ 56">
                <a:extLst>
                  <a:ext uri="{FF2B5EF4-FFF2-40B4-BE49-F238E27FC236}">
                    <a16:creationId xmlns:a16="http://schemas.microsoft.com/office/drawing/2014/main" id="{46687D34-CFB9-F3C0-610F-03E3A2A5A047}"/>
                  </a:ext>
                </a:extLst>
              </p:cNvPr>
              <p:cNvCxnSpPr>
                <a:cxnSpLocks/>
              </p:cNvCxnSpPr>
              <p:nvPr/>
            </p:nvCxnSpPr>
            <p:spPr>
              <a:xfrm>
                <a:off x="-593678" y="2925646"/>
                <a:ext cx="307075" cy="0"/>
              </a:xfrm>
              <a:prstGeom prst="line">
                <a:avLst/>
              </a:prstGeom>
            </p:spPr>
            <p:style>
              <a:lnRef idx="1">
                <a:schemeClr val="dk1"/>
              </a:lnRef>
              <a:fillRef idx="0">
                <a:schemeClr val="dk1"/>
              </a:fillRef>
              <a:effectRef idx="0">
                <a:schemeClr val="dk1"/>
              </a:effectRef>
              <a:fontRef idx="minor">
                <a:schemeClr val="tx1"/>
              </a:fontRef>
            </p:style>
          </p:cxnSp>
          <p:cxnSp>
            <p:nvCxnSpPr>
              <p:cNvPr id="58" name="直線コネクタ 57">
                <a:extLst>
                  <a:ext uri="{FF2B5EF4-FFF2-40B4-BE49-F238E27FC236}">
                    <a16:creationId xmlns:a16="http://schemas.microsoft.com/office/drawing/2014/main" id="{28EF7E72-A8B1-4EAA-4896-573826E6116E}"/>
                  </a:ext>
                </a:extLst>
              </p:cNvPr>
              <p:cNvCxnSpPr>
                <a:cxnSpLocks/>
              </p:cNvCxnSpPr>
              <p:nvPr/>
            </p:nvCxnSpPr>
            <p:spPr>
              <a:xfrm>
                <a:off x="-593678" y="2968864"/>
                <a:ext cx="307075" cy="0"/>
              </a:xfrm>
              <a:prstGeom prst="line">
                <a:avLst/>
              </a:prstGeom>
            </p:spPr>
            <p:style>
              <a:lnRef idx="1">
                <a:schemeClr val="dk1"/>
              </a:lnRef>
              <a:fillRef idx="0">
                <a:schemeClr val="dk1"/>
              </a:fillRef>
              <a:effectRef idx="0">
                <a:schemeClr val="dk1"/>
              </a:effectRef>
              <a:fontRef idx="minor">
                <a:schemeClr val="tx1"/>
              </a:fontRef>
            </p:style>
          </p:cxnSp>
        </p:grpSp>
        <p:grpSp>
          <p:nvGrpSpPr>
            <p:cNvPr id="59" name="グループ化 58">
              <a:extLst>
                <a:ext uri="{FF2B5EF4-FFF2-40B4-BE49-F238E27FC236}">
                  <a16:creationId xmlns:a16="http://schemas.microsoft.com/office/drawing/2014/main" id="{0625C222-DD30-FDCA-55B8-408BBD7E1E83}"/>
                </a:ext>
              </a:extLst>
            </p:cNvPr>
            <p:cNvGrpSpPr/>
            <p:nvPr/>
          </p:nvGrpSpPr>
          <p:grpSpPr>
            <a:xfrm>
              <a:off x="-616514" y="3466282"/>
              <a:ext cx="307075" cy="43218"/>
              <a:chOff x="-593678" y="2925646"/>
              <a:chExt cx="307075" cy="43218"/>
            </a:xfrm>
          </p:grpSpPr>
          <p:cxnSp>
            <p:nvCxnSpPr>
              <p:cNvPr id="60" name="直線コネクタ 59">
                <a:extLst>
                  <a:ext uri="{FF2B5EF4-FFF2-40B4-BE49-F238E27FC236}">
                    <a16:creationId xmlns:a16="http://schemas.microsoft.com/office/drawing/2014/main" id="{CC75BB53-972B-C174-9A22-6803EF754AD1}"/>
                  </a:ext>
                </a:extLst>
              </p:cNvPr>
              <p:cNvCxnSpPr>
                <a:cxnSpLocks/>
              </p:cNvCxnSpPr>
              <p:nvPr/>
            </p:nvCxnSpPr>
            <p:spPr>
              <a:xfrm>
                <a:off x="-593678" y="2925646"/>
                <a:ext cx="307075" cy="0"/>
              </a:xfrm>
              <a:prstGeom prst="line">
                <a:avLst/>
              </a:prstGeom>
            </p:spPr>
            <p:style>
              <a:lnRef idx="1">
                <a:schemeClr val="dk1"/>
              </a:lnRef>
              <a:fillRef idx="0">
                <a:schemeClr val="dk1"/>
              </a:fillRef>
              <a:effectRef idx="0">
                <a:schemeClr val="dk1"/>
              </a:effectRef>
              <a:fontRef idx="minor">
                <a:schemeClr val="tx1"/>
              </a:fontRef>
            </p:style>
          </p:cxnSp>
          <p:cxnSp>
            <p:nvCxnSpPr>
              <p:cNvPr id="61" name="直線コネクタ 60">
                <a:extLst>
                  <a:ext uri="{FF2B5EF4-FFF2-40B4-BE49-F238E27FC236}">
                    <a16:creationId xmlns:a16="http://schemas.microsoft.com/office/drawing/2014/main" id="{23D7600A-438F-7BD5-7FB3-BEDA33BCD030}"/>
                  </a:ext>
                </a:extLst>
              </p:cNvPr>
              <p:cNvCxnSpPr>
                <a:cxnSpLocks/>
              </p:cNvCxnSpPr>
              <p:nvPr/>
            </p:nvCxnSpPr>
            <p:spPr>
              <a:xfrm>
                <a:off x="-593678" y="2968864"/>
                <a:ext cx="307075" cy="0"/>
              </a:xfrm>
              <a:prstGeom prst="line">
                <a:avLst/>
              </a:prstGeom>
            </p:spPr>
            <p:style>
              <a:lnRef idx="1">
                <a:schemeClr val="dk1"/>
              </a:lnRef>
              <a:fillRef idx="0">
                <a:schemeClr val="dk1"/>
              </a:fillRef>
              <a:effectRef idx="0">
                <a:schemeClr val="dk1"/>
              </a:effectRef>
              <a:fontRef idx="minor">
                <a:schemeClr val="tx1"/>
              </a:fontRef>
            </p:style>
          </p:cxnSp>
        </p:grpSp>
        <p:grpSp>
          <p:nvGrpSpPr>
            <p:cNvPr id="62" name="グループ化 61">
              <a:extLst>
                <a:ext uri="{FF2B5EF4-FFF2-40B4-BE49-F238E27FC236}">
                  <a16:creationId xmlns:a16="http://schemas.microsoft.com/office/drawing/2014/main" id="{8D1F3204-E522-B928-0A8F-0B074697460D}"/>
                </a:ext>
              </a:extLst>
            </p:cNvPr>
            <p:cNvGrpSpPr/>
            <p:nvPr/>
          </p:nvGrpSpPr>
          <p:grpSpPr>
            <a:xfrm>
              <a:off x="-599454" y="3643259"/>
              <a:ext cx="307075" cy="43218"/>
              <a:chOff x="-593678" y="2925646"/>
              <a:chExt cx="307075" cy="43218"/>
            </a:xfrm>
          </p:grpSpPr>
          <p:cxnSp>
            <p:nvCxnSpPr>
              <p:cNvPr id="63" name="直線コネクタ 62">
                <a:extLst>
                  <a:ext uri="{FF2B5EF4-FFF2-40B4-BE49-F238E27FC236}">
                    <a16:creationId xmlns:a16="http://schemas.microsoft.com/office/drawing/2014/main" id="{69D97305-8EB0-4662-41F2-1ECEFC2E67F2}"/>
                  </a:ext>
                </a:extLst>
              </p:cNvPr>
              <p:cNvCxnSpPr>
                <a:cxnSpLocks/>
              </p:cNvCxnSpPr>
              <p:nvPr/>
            </p:nvCxnSpPr>
            <p:spPr>
              <a:xfrm>
                <a:off x="-593678" y="2925646"/>
                <a:ext cx="307075" cy="0"/>
              </a:xfrm>
              <a:prstGeom prst="line">
                <a:avLst/>
              </a:prstGeom>
            </p:spPr>
            <p:style>
              <a:lnRef idx="1">
                <a:schemeClr val="dk1"/>
              </a:lnRef>
              <a:fillRef idx="0">
                <a:schemeClr val="dk1"/>
              </a:fillRef>
              <a:effectRef idx="0">
                <a:schemeClr val="dk1"/>
              </a:effectRef>
              <a:fontRef idx="minor">
                <a:schemeClr val="tx1"/>
              </a:fontRef>
            </p:style>
          </p:cxnSp>
          <p:cxnSp>
            <p:nvCxnSpPr>
              <p:cNvPr id="64" name="直線コネクタ 63">
                <a:extLst>
                  <a:ext uri="{FF2B5EF4-FFF2-40B4-BE49-F238E27FC236}">
                    <a16:creationId xmlns:a16="http://schemas.microsoft.com/office/drawing/2014/main" id="{0E03FB0E-7A4C-E020-1B52-06351025EDC8}"/>
                  </a:ext>
                </a:extLst>
              </p:cNvPr>
              <p:cNvCxnSpPr>
                <a:cxnSpLocks/>
              </p:cNvCxnSpPr>
              <p:nvPr/>
            </p:nvCxnSpPr>
            <p:spPr>
              <a:xfrm>
                <a:off x="-593678" y="2968864"/>
                <a:ext cx="307075" cy="0"/>
              </a:xfrm>
              <a:prstGeom prst="line">
                <a:avLst/>
              </a:prstGeom>
            </p:spPr>
            <p:style>
              <a:lnRef idx="1">
                <a:schemeClr val="dk1"/>
              </a:lnRef>
              <a:fillRef idx="0">
                <a:schemeClr val="dk1"/>
              </a:fillRef>
              <a:effectRef idx="0">
                <a:schemeClr val="dk1"/>
              </a:effectRef>
              <a:fontRef idx="minor">
                <a:schemeClr val="tx1"/>
              </a:fontRef>
            </p:style>
          </p:cxnSp>
        </p:grpSp>
      </p:grpSp>
      <p:grpSp>
        <p:nvGrpSpPr>
          <p:cNvPr id="81" name="グループ化 80">
            <a:extLst>
              <a:ext uri="{FF2B5EF4-FFF2-40B4-BE49-F238E27FC236}">
                <a16:creationId xmlns:a16="http://schemas.microsoft.com/office/drawing/2014/main" id="{1DEE9D8C-1C09-DF98-FAB0-98C971999A01}"/>
              </a:ext>
            </a:extLst>
          </p:cNvPr>
          <p:cNvGrpSpPr/>
          <p:nvPr/>
        </p:nvGrpSpPr>
        <p:grpSpPr>
          <a:xfrm>
            <a:off x="4897392" y="4719608"/>
            <a:ext cx="1253626" cy="612701"/>
            <a:chOff x="5976350" y="4844649"/>
            <a:chExt cx="1253626" cy="612701"/>
          </a:xfrm>
        </p:grpSpPr>
        <p:sp>
          <p:nvSpPr>
            <p:cNvPr id="66" name="星: 5 pt 65">
              <a:extLst>
                <a:ext uri="{FF2B5EF4-FFF2-40B4-BE49-F238E27FC236}">
                  <a16:creationId xmlns:a16="http://schemas.microsoft.com/office/drawing/2014/main" id="{9FDF84EF-6FA4-EB1D-6F05-FDD86FF6D9C6}"/>
                </a:ext>
              </a:extLst>
            </p:cNvPr>
            <p:cNvSpPr/>
            <p:nvPr/>
          </p:nvSpPr>
          <p:spPr>
            <a:xfrm>
              <a:off x="5976350" y="4851088"/>
              <a:ext cx="219503" cy="180147"/>
            </a:xfrm>
            <a:prstGeom prst="star5">
              <a:avLst/>
            </a:prstGeom>
            <a:solidFill>
              <a:schemeClr val="accent6">
                <a:lumMod val="20000"/>
                <a:lumOff val="80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星: 5 pt 66">
              <a:extLst>
                <a:ext uri="{FF2B5EF4-FFF2-40B4-BE49-F238E27FC236}">
                  <a16:creationId xmlns:a16="http://schemas.microsoft.com/office/drawing/2014/main" id="{5FFBE1A9-9F24-3C07-1B30-2C1B554F2B21}"/>
                </a:ext>
              </a:extLst>
            </p:cNvPr>
            <p:cNvSpPr/>
            <p:nvPr/>
          </p:nvSpPr>
          <p:spPr>
            <a:xfrm>
              <a:off x="6230716" y="4844649"/>
              <a:ext cx="219503" cy="180147"/>
            </a:xfrm>
            <a:prstGeom prst="star5">
              <a:avLst/>
            </a:prstGeom>
            <a:solidFill>
              <a:schemeClr val="accent6">
                <a:lumMod val="40000"/>
                <a:lumOff val="60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星: 5 pt 67">
              <a:extLst>
                <a:ext uri="{FF2B5EF4-FFF2-40B4-BE49-F238E27FC236}">
                  <a16:creationId xmlns:a16="http://schemas.microsoft.com/office/drawing/2014/main" id="{F8CE4B80-31C8-1B8A-5212-45EDFE3FA1B0}"/>
                </a:ext>
              </a:extLst>
            </p:cNvPr>
            <p:cNvSpPr/>
            <p:nvPr/>
          </p:nvSpPr>
          <p:spPr>
            <a:xfrm>
              <a:off x="6489843" y="4844649"/>
              <a:ext cx="219503" cy="180147"/>
            </a:xfrm>
            <a:prstGeom prst="star5">
              <a:avLst/>
            </a:prstGeom>
            <a:solidFill>
              <a:schemeClr val="accent6">
                <a:lumMod val="60000"/>
                <a:lumOff val="40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星: 5 pt 68">
              <a:extLst>
                <a:ext uri="{FF2B5EF4-FFF2-40B4-BE49-F238E27FC236}">
                  <a16:creationId xmlns:a16="http://schemas.microsoft.com/office/drawing/2014/main" id="{E943FFBA-D9B6-DC7D-61FA-AB3B3EAA63CE}"/>
                </a:ext>
              </a:extLst>
            </p:cNvPr>
            <p:cNvSpPr/>
            <p:nvPr/>
          </p:nvSpPr>
          <p:spPr>
            <a:xfrm>
              <a:off x="6748970" y="4844649"/>
              <a:ext cx="219503" cy="180147"/>
            </a:xfrm>
            <a:prstGeom prst="star5">
              <a:avLst/>
            </a:prstGeom>
            <a:solidFill>
              <a:schemeClr val="bg1">
                <a:lumMod val="85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星: 5 pt 69">
              <a:extLst>
                <a:ext uri="{FF2B5EF4-FFF2-40B4-BE49-F238E27FC236}">
                  <a16:creationId xmlns:a16="http://schemas.microsoft.com/office/drawing/2014/main" id="{ACBF5BAD-A3CE-983F-FA94-B396CF29AABB}"/>
                </a:ext>
              </a:extLst>
            </p:cNvPr>
            <p:cNvSpPr/>
            <p:nvPr/>
          </p:nvSpPr>
          <p:spPr>
            <a:xfrm>
              <a:off x="7003335" y="4844649"/>
              <a:ext cx="219503" cy="180147"/>
            </a:xfrm>
            <a:prstGeom prst="star5">
              <a:avLst/>
            </a:prstGeom>
            <a:solidFill>
              <a:schemeClr val="bg1">
                <a:lumMod val="85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星: 5 pt 70">
              <a:extLst>
                <a:ext uri="{FF2B5EF4-FFF2-40B4-BE49-F238E27FC236}">
                  <a16:creationId xmlns:a16="http://schemas.microsoft.com/office/drawing/2014/main" id="{F409355D-E374-B0BB-5A48-74C0FF1D8008}"/>
                </a:ext>
              </a:extLst>
            </p:cNvPr>
            <p:cNvSpPr/>
            <p:nvPr/>
          </p:nvSpPr>
          <p:spPr>
            <a:xfrm>
              <a:off x="5978002" y="5060926"/>
              <a:ext cx="219503" cy="180147"/>
            </a:xfrm>
            <a:prstGeom prst="star5">
              <a:avLst/>
            </a:prstGeom>
            <a:solidFill>
              <a:schemeClr val="accent6">
                <a:lumMod val="20000"/>
                <a:lumOff val="80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星: 5 pt 71">
              <a:extLst>
                <a:ext uri="{FF2B5EF4-FFF2-40B4-BE49-F238E27FC236}">
                  <a16:creationId xmlns:a16="http://schemas.microsoft.com/office/drawing/2014/main" id="{50EC2489-DC73-EA0B-05D1-D306789BEF79}"/>
                </a:ext>
              </a:extLst>
            </p:cNvPr>
            <p:cNvSpPr/>
            <p:nvPr/>
          </p:nvSpPr>
          <p:spPr>
            <a:xfrm>
              <a:off x="6232368" y="5054487"/>
              <a:ext cx="219503" cy="180147"/>
            </a:xfrm>
            <a:prstGeom prst="star5">
              <a:avLst/>
            </a:prstGeom>
            <a:solidFill>
              <a:schemeClr val="accent6">
                <a:lumMod val="40000"/>
                <a:lumOff val="60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星: 5 pt 72">
              <a:extLst>
                <a:ext uri="{FF2B5EF4-FFF2-40B4-BE49-F238E27FC236}">
                  <a16:creationId xmlns:a16="http://schemas.microsoft.com/office/drawing/2014/main" id="{669D883C-FEAD-04AA-E1E5-3645CB3898EC}"/>
                </a:ext>
              </a:extLst>
            </p:cNvPr>
            <p:cNvSpPr/>
            <p:nvPr/>
          </p:nvSpPr>
          <p:spPr>
            <a:xfrm>
              <a:off x="6491495" y="5054487"/>
              <a:ext cx="219503" cy="180147"/>
            </a:xfrm>
            <a:prstGeom prst="star5">
              <a:avLst/>
            </a:prstGeom>
            <a:solidFill>
              <a:schemeClr val="accent6">
                <a:lumMod val="60000"/>
                <a:lumOff val="40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4" name="星: 5 pt 73">
              <a:extLst>
                <a:ext uri="{FF2B5EF4-FFF2-40B4-BE49-F238E27FC236}">
                  <a16:creationId xmlns:a16="http://schemas.microsoft.com/office/drawing/2014/main" id="{088802DF-DFA3-58A9-A459-9425367264DD}"/>
                </a:ext>
              </a:extLst>
            </p:cNvPr>
            <p:cNvSpPr/>
            <p:nvPr/>
          </p:nvSpPr>
          <p:spPr>
            <a:xfrm>
              <a:off x="6750622" y="5054487"/>
              <a:ext cx="219503" cy="180147"/>
            </a:xfrm>
            <a:prstGeom prst="star5">
              <a:avLst/>
            </a:prstGeom>
            <a:solidFill>
              <a:schemeClr val="accent6">
                <a:lumMod val="75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5" name="星: 5 pt 74">
              <a:extLst>
                <a:ext uri="{FF2B5EF4-FFF2-40B4-BE49-F238E27FC236}">
                  <a16:creationId xmlns:a16="http://schemas.microsoft.com/office/drawing/2014/main" id="{11419FC4-EB47-6B2E-78CB-4EDCB90EE8A4}"/>
                </a:ext>
              </a:extLst>
            </p:cNvPr>
            <p:cNvSpPr/>
            <p:nvPr/>
          </p:nvSpPr>
          <p:spPr>
            <a:xfrm>
              <a:off x="7004987" y="5054487"/>
              <a:ext cx="219503" cy="180147"/>
            </a:xfrm>
            <a:prstGeom prst="star5">
              <a:avLst/>
            </a:prstGeom>
            <a:solidFill>
              <a:schemeClr val="bg1">
                <a:lumMod val="85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6" name="星: 5 pt 75">
              <a:extLst>
                <a:ext uri="{FF2B5EF4-FFF2-40B4-BE49-F238E27FC236}">
                  <a16:creationId xmlns:a16="http://schemas.microsoft.com/office/drawing/2014/main" id="{35ABFD6B-2ACA-4D8F-AE67-7401E04ACE23}"/>
                </a:ext>
              </a:extLst>
            </p:cNvPr>
            <p:cNvSpPr/>
            <p:nvPr/>
          </p:nvSpPr>
          <p:spPr>
            <a:xfrm>
              <a:off x="5983488" y="5277203"/>
              <a:ext cx="219503" cy="180147"/>
            </a:xfrm>
            <a:prstGeom prst="star5">
              <a:avLst/>
            </a:prstGeom>
            <a:solidFill>
              <a:schemeClr val="accent6">
                <a:lumMod val="20000"/>
                <a:lumOff val="80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7" name="星: 5 pt 76">
              <a:extLst>
                <a:ext uri="{FF2B5EF4-FFF2-40B4-BE49-F238E27FC236}">
                  <a16:creationId xmlns:a16="http://schemas.microsoft.com/office/drawing/2014/main" id="{4E9A41EA-DC0A-665F-F08A-4C2944503971}"/>
                </a:ext>
              </a:extLst>
            </p:cNvPr>
            <p:cNvSpPr/>
            <p:nvPr/>
          </p:nvSpPr>
          <p:spPr>
            <a:xfrm>
              <a:off x="6237854" y="5270764"/>
              <a:ext cx="219503" cy="180147"/>
            </a:xfrm>
            <a:prstGeom prst="star5">
              <a:avLst/>
            </a:prstGeom>
            <a:solidFill>
              <a:schemeClr val="accent6">
                <a:lumMod val="40000"/>
                <a:lumOff val="60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星: 5 pt 77">
              <a:extLst>
                <a:ext uri="{FF2B5EF4-FFF2-40B4-BE49-F238E27FC236}">
                  <a16:creationId xmlns:a16="http://schemas.microsoft.com/office/drawing/2014/main" id="{4DDA152B-C0CD-0937-3CE9-2E66BDBE47DB}"/>
                </a:ext>
              </a:extLst>
            </p:cNvPr>
            <p:cNvSpPr/>
            <p:nvPr/>
          </p:nvSpPr>
          <p:spPr>
            <a:xfrm>
              <a:off x="6496981" y="5270764"/>
              <a:ext cx="219503" cy="180147"/>
            </a:xfrm>
            <a:prstGeom prst="star5">
              <a:avLst/>
            </a:prstGeom>
            <a:solidFill>
              <a:schemeClr val="accent6">
                <a:lumMod val="60000"/>
                <a:lumOff val="40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9" name="星: 5 pt 78">
              <a:extLst>
                <a:ext uri="{FF2B5EF4-FFF2-40B4-BE49-F238E27FC236}">
                  <a16:creationId xmlns:a16="http://schemas.microsoft.com/office/drawing/2014/main" id="{71F049C5-FBB7-2C2C-19CD-46A3444CFC72}"/>
                </a:ext>
              </a:extLst>
            </p:cNvPr>
            <p:cNvSpPr/>
            <p:nvPr/>
          </p:nvSpPr>
          <p:spPr>
            <a:xfrm>
              <a:off x="6756108" y="5270764"/>
              <a:ext cx="219503" cy="180147"/>
            </a:xfrm>
            <a:prstGeom prst="star5">
              <a:avLst/>
            </a:prstGeom>
            <a:solidFill>
              <a:schemeClr val="accent6">
                <a:lumMod val="75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0" name="星: 5 pt 79">
              <a:extLst>
                <a:ext uri="{FF2B5EF4-FFF2-40B4-BE49-F238E27FC236}">
                  <a16:creationId xmlns:a16="http://schemas.microsoft.com/office/drawing/2014/main" id="{ABFCE458-06A5-2FD3-9861-ABD088E41CF1}"/>
                </a:ext>
              </a:extLst>
            </p:cNvPr>
            <p:cNvSpPr/>
            <p:nvPr/>
          </p:nvSpPr>
          <p:spPr>
            <a:xfrm>
              <a:off x="7010473" y="5270764"/>
              <a:ext cx="219503" cy="180147"/>
            </a:xfrm>
            <a:prstGeom prst="star5">
              <a:avLst/>
            </a:prstGeom>
            <a:solidFill>
              <a:srgbClr val="FF0000"/>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82" name="図 81">
            <a:extLst>
              <a:ext uri="{FF2B5EF4-FFF2-40B4-BE49-F238E27FC236}">
                <a16:creationId xmlns:a16="http://schemas.microsoft.com/office/drawing/2014/main" id="{7A94B2B6-147F-63DE-D857-C6549AC5979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85880" y="4694645"/>
            <a:ext cx="826225" cy="12170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78935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039C8F-1D49-BF2D-99EC-122CC14D71B4}"/>
            </a:ext>
          </a:extLst>
        </p:cNvPr>
        <p:cNvGrpSpPr/>
        <p:nvPr/>
      </p:nvGrpSpPr>
      <p:grpSpPr>
        <a:xfrm>
          <a:off x="0" y="0"/>
          <a:ext cx="0" cy="0"/>
          <a:chOff x="0" y="0"/>
          <a:chExt cx="0" cy="0"/>
        </a:xfrm>
      </p:grpSpPr>
      <p:sp>
        <p:nvSpPr>
          <p:cNvPr id="18" name="四角形: 角を丸くする 17">
            <a:extLst>
              <a:ext uri="{FF2B5EF4-FFF2-40B4-BE49-F238E27FC236}">
                <a16:creationId xmlns:a16="http://schemas.microsoft.com/office/drawing/2014/main" id="{9CF6C34C-CBD3-14A6-A26F-AA7DAF63EC68}"/>
              </a:ext>
            </a:extLst>
          </p:cNvPr>
          <p:cNvSpPr/>
          <p:nvPr/>
        </p:nvSpPr>
        <p:spPr>
          <a:xfrm>
            <a:off x="2730500" y="1128909"/>
            <a:ext cx="9065260" cy="5347177"/>
          </a:xfrm>
          <a:prstGeom prst="roundRect">
            <a:avLst/>
          </a:prstGeom>
          <a:solidFill>
            <a:schemeClr val="accent5">
              <a:lumMod val="20000"/>
              <a:lumOff val="80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1EFB99BA-EF28-E01F-FCC7-2E361690414A}"/>
              </a:ext>
            </a:extLst>
          </p:cNvPr>
          <p:cNvSpPr>
            <a:spLocks noGrp="1"/>
          </p:cNvSpPr>
          <p:nvPr>
            <p:ph type="title"/>
          </p:nvPr>
        </p:nvSpPr>
        <p:spPr/>
        <p:txBody>
          <a:bodyPr/>
          <a:lstStyle/>
          <a:p>
            <a:pPr fontAlgn="ctr"/>
            <a:r>
              <a:rPr kumimoji="1" lang="en-US" altLang="ja-JP" sz="2800" b="0" dirty="0"/>
              <a:t>DI</a:t>
            </a:r>
            <a:r>
              <a:rPr kumimoji="1" lang="ja-JP" altLang="en-US" sz="2800" b="0" dirty="0"/>
              <a:t>対応に必要なこと</a:t>
            </a:r>
          </a:p>
        </p:txBody>
      </p:sp>
      <p:sp>
        <p:nvSpPr>
          <p:cNvPr id="3" name="コンテンツ プレースホルダー 2">
            <a:extLst>
              <a:ext uri="{FF2B5EF4-FFF2-40B4-BE49-F238E27FC236}">
                <a16:creationId xmlns:a16="http://schemas.microsoft.com/office/drawing/2014/main" id="{EEB039BF-FCC6-4194-9409-B03B9708BFD7}"/>
              </a:ext>
            </a:extLst>
          </p:cNvPr>
          <p:cNvSpPr>
            <a:spLocks noGrp="1"/>
          </p:cNvSpPr>
          <p:nvPr>
            <p:ph idx="1"/>
          </p:nvPr>
        </p:nvSpPr>
        <p:spPr>
          <a:xfrm>
            <a:off x="3050622" y="1249558"/>
            <a:ext cx="8806018" cy="5347177"/>
          </a:xfrm>
        </p:spPr>
        <p:txBody>
          <a:bodyPr>
            <a:noAutofit/>
          </a:bodyPr>
          <a:lstStyle/>
          <a:p>
            <a:r>
              <a:rPr lang="ja-JP" altLang="en-US" sz="2400" dirty="0"/>
              <a:t>以下の</a:t>
            </a:r>
            <a:r>
              <a:rPr lang="ja-JP" altLang="en-US" sz="2400" dirty="0">
                <a:solidFill>
                  <a:srgbClr val="FF0000"/>
                </a:solidFill>
              </a:rPr>
              <a:t>手順</a:t>
            </a:r>
            <a:r>
              <a:rPr lang="ja-JP" altLang="en-US" sz="2400" dirty="0"/>
              <a:t>について規定</a:t>
            </a:r>
            <a:endParaRPr lang="en-US" altLang="ja-JP" sz="2400" dirty="0"/>
          </a:p>
          <a:p>
            <a:endParaRPr kumimoji="1" lang="en-US" altLang="ja-JP" sz="1400" dirty="0">
              <a:highlight>
                <a:srgbClr val="FFFF00"/>
              </a:highlight>
            </a:endParaRPr>
          </a:p>
          <a:p>
            <a:pPr marL="342900" indent="-342900">
              <a:buFont typeface="Wingdings" panose="05000000000000000000" pitchFamily="2" charset="2"/>
              <a:buChar char="ü"/>
            </a:pPr>
            <a:r>
              <a:rPr kumimoji="1" lang="ja-JP" altLang="en-US" dirty="0">
                <a:highlight>
                  <a:srgbClr val="FFFF00"/>
                </a:highlight>
              </a:rPr>
              <a:t>記録用紙原本</a:t>
            </a:r>
            <a:r>
              <a:rPr kumimoji="1" lang="ja-JP" altLang="en-US" dirty="0"/>
              <a:t>の</a:t>
            </a:r>
            <a:r>
              <a:rPr kumimoji="1" lang="ja-JP" altLang="en-US" dirty="0">
                <a:solidFill>
                  <a:srgbClr val="FF0000"/>
                </a:solidFill>
              </a:rPr>
              <a:t>作成，配布，管理方法</a:t>
            </a:r>
            <a:endParaRPr kumimoji="1" lang="en-US" altLang="ja-JP" dirty="0">
              <a:solidFill>
                <a:srgbClr val="FF0000"/>
              </a:solidFill>
            </a:endParaRPr>
          </a:p>
          <a:p>
            <a:pPr marL="342900" indent="-342900">
              <a:buFont typeface="Wingdings" panose="05000000000000000000" pitchFamily="2" charset="2"/>
              <a:buChar char="ü"/>
            </a:pPr>
            <a:endParaRPr kumimoji="1" lang="en-US" altLang="ja-JP" sz="800" dirty="0">
              <a:solidFill>
                <a:srgbClr val="FF0000"/>
              </a:solidFill>
            </a:endParaRPr>
          </a:p>
          <a:p>
            <a:pPr marL="342900" indent="-342900">
              <a:buFont typeface="Wingdings" panose="05000000000000000000" pitchFamily="2" charset="2"/>
              <a:buChar char="ü"/>
            </a:pPr>
            <a:r>
              <a:rPr kumimoji="1" lang="ja-JP" altLang="en-US" dirty="0">
                <a:highlight>
                  <a:srgbClr val="FFFF00"/>
                </a:highlight>
              </a:rPr>
              <a:t>手順書</a:t>
            </a:r>
            <a:r>
              <a:rPr kumimoji="1" lang="ja-JP" altLang="en-US" dirty="0"/>
              <a:t>や</a:t>
            </a:r>
            <a:r>
              <a:rPr kumimoji="1" lang="ja-JP" altLang="en-US" dirty="0">
                <a:highlight>
                  <a:srgbClr val="FFFF00"/>
                </a:highlight>
              </a:rPr>
              <a:t>記録用紙</a:t>
            </a:r>
            <a:r>
              <a:rPr kumimoji="1" lang="ja-JP" altLang="en-US" dirty="0"/>
              <a:t>などの</a:t>
            </a:r>
            <a:r>
              <a:rPr kumimoji="1" lang="ja-JP" altLang="en-US" dirty="0">
                <a:solidFill>
                  <a:srgbClr val="FF0000"/>
                </a:solidFill>
              </a:rPr>
              <a:t>管理方法</a:t>
            </a:r>
            <a:endParaRPr kumimoji="1" lang="en-US" altLang="ja-JP" dirty="0">
              <a:solidFill>
                <a:srgbClr val="FF0000"/>
              </a:solidFill>
            </a:endParaRPr>
          </a:p>
          <a:p>
            <a:pPr marL="342900" indent="-342900">
              <a:buFont typeface="Wingdings" panose="05000000000000000000" pitchFamily="2" charset="2"/>
              <a:buChar char="ü"/>
            </a:pPr>
            <a:endParaRPr kumimoji="1" lang="en-US" altLang="ja-JP" sz="2400" dirty="0"/>
          </a:p>
          <a:p>
            <a:pPr marL="342900" indent="-342900">
              <a:buFont typeface="Wingdings" panose="05000000000000000000" pitchFamily="2" charset="2"/>
              <a:buChar char="ü"/>
            </a:pPr>
            <a:endParaRPr kumimoji="1" lang="en-US" altLang="ja-JP" sz="2400" dirty="0"/>
          </a:p>
          <a:p>
            <a:endParaRPr lang="en-US" altLang="ja-JP" sz="2400" dirty="0"/>
          </a:p>
          <a:p>
            <a:pPr marL="342900" indent="-342900">
              <a:buFont typeface="Wingdings" panose="05000000000000000000" pitchFamily="2" charset="2"/>
              <a:buChar char="ü"/>
            </a:pPr>
            <a:endParaRPr kumimoji="1" lang="en-US" altLang="ja-JP" sz="2400" dirty="0"/>
          </a:p>
          <a:p>
            <a:pPr marL="342900" indent="-342900">
              <a:buFont typeface="Wingdings" panose="05000000000000000000" pitchFamily="2" charset="2"/>
              <a:buChar char="ü"/>
            </a:pPr>
            <a:r>
              <a:rPr kumimoji="1" lang="ja-JP" altLang="en-US" dirty="0">
                <a:highlight>
                  <a:srgbClr val="FFFF00"/>
                </a:highlight>
              </a:rPr>
              <a:t>記入された記録</a:t>
            </a:r>
            <a:r>
              <a:rPr kumimoji="1" lang="ja-JP" altLang="en-US" dirty="0"/>
              <a:t>の正確性，真正性，完全性の</a:t>
            </a:r>
            <a:r>
              <a:rPr kumimoji="1" lang="ja-JP" altLang="en-US" dirty="0">
                <a:solidFill>
                  <a:srgbClr val="FF0000"/>
                </a:solidFill>
              </a:rPr>
              <a:t>レビュー方法</a:t>
            </a:r>
            <a:endParaRPr kumimoji="1" lang="en-US" altLang="ja-JP" dirty="0">
              <a:solidFill>
                <a:srgbClr val="FF0000"/>
              </a:solidFill>
            </a:endParaRPr>
          </a:p>
          <a:p>
            <a:endParaRPr kumimoji="1" lang="ja-JP" altLang="en-US" sz="2400" dirty="0"/>
          </a:p>
          <a:p>
            <a:pPr marL="342900" indent="-342900">
              <a:buFont typeface="Wingdings" panose="05000000000000000000" pitchFamily="2" charset="2"/>
              <a:buChar char="ü"/>
            </a:pPr>
            <a:r>
              <a:rPr kumimoji="1" lang="ja-JP" altLang="en-US" dirty="0">
                <a:highlight>
                  <a:srgbClr val="FFFF00"/>
                </a:highlight>
              </a:rPr>
              <a:t>記録</a:t>
            </a:r>
            <a:r>
              <a:rPr kumimoji="1" lang="ja-JP" altLang="en-US" dirty="0"/>
              <a:t>の</a:t>
            </a:r>
            <a:r>
              <a:rPr kumimoji="1" lang="ja-JP" altLang="en-US" dirty="0">
                <a:solidFill>
                  <a:srgbClr val="FF0000"/>
                </a:solidFill>
              </a:rPr>
              <a:t>保管方法</a:t>
            </a:r>
            <a:endParaRPr kumimoji="1" lang="en-US" altLang="ja-JP" dirty="0">
              <a:solidFill>
                <a:srgbClr val="FF0000"/>
              </a:solidFill>
            </a:endParaRPr>
          </a:p>
          <a:p>
            <a:endParaRPr lang="en-US" altLang="ja-JP" sz="2400" dirty="0"/>
          </a:p>
          <a:p>
            <a:pPr algn="r"/>
            <a:endParaRPr lang="en-US" altLang="ja-JP" sz="2400" dirty="0"/>
          </a:p>
          <a:p>
            <a:pPr algn="r"/>
            <a:endParaRPr lang="en-US" altLang="ja-JP" sz="2400" dirty="0"/>
          </a:p>
          <a:p>
            <a:endParaRPr kumimoji="1" lang="ja-JP" altLang="en-US" sz="2400" dirty="0"/>
          </a:p>
        </p:txBody>
      </p:sp>
      <p:pic>
        <p:nvPicPr>
          <p:cNvPr id="12" name="図 11">
            <a:extLst>
              <a:ext uri="{FF2B5EF4-FFF2-40B4-BE49-F238E27FC236}">
                <a16:creationId xmlns:a16="http://schemas.microsoft.com/office/drawing/2014/main" id="{11BD6F60-12D1-2CB5-D380-6720F6A3753E}"/>
              </a:ext>
            </a:extLst>
          </p:cNvPr>
          <p:cNvPicPr>
            <a:picLocks noChangeAspect="1"/>
          </p:cNvPicPr>
          <p:nvPr/>
        </p:nvPicPr>
        <p:blipFill>
          <a:blip r:embed="rId3"/>
          <a:stretch>
            <a:fillRect/>
          </a:stretch>
        </p:blipFill>
        <p:spPr>
          <a:xfrm>
            <a:off x="8014347" y="4827104"/>
            <a:ext cx="1613714" cy="1613714"/>
          </a:xfrm>
          <a:prstGeom prst="rect">
            <a:avLst/>
          </a:prstGeom>
        </p:spPr>
      </p:pic>
      <p:pic>
        <p:nvPicPr>
          <p:cNvPr id="13" name="図 12">
            <a:extLst>
              <a:ext uri="{FF2B5EF4-FFF2-40B4-BE49-F238E27FC236}">
                <a16:creationId xmlns:a16="http://schemas.microsoft.com/office/drawing/2014/main" id="{93A2DC3F-5D43-18C4-0C7E-F9B66B40DDB2}"/>
              </a:ext>
            </a:extLst>
          </p:cNvPr>
          <p:cNvPicPr>
            <a:picLocks noChangeAspect="1"/>
          </p:cNvPicPr>
          <p:nvPr/>
        </p:nvPicPr>
        <p:blipFill>
          <a:blip r:embed="rId4"/>
          <a:stretch>
            <a:fillRect/>
          </a:stretch>
        </p:blipFill>
        <p:spPr>
          <a:xfrm>
            <a:off x="10414005" y="2246432"/>
            <a:ext cx="1234736" cy="1446250"/>
          </a:xfrm>
          <a:prstGeom prst="rect">
            <a:avLst/>
          </a:prstGeom>
        </p:spPr>
      </p:pic>
      <p:pic>
        <p:nvPicPr>
          <p:cNvPr id="6" name="図 5">
            <a:extLst>
              <a:ext uri="{FF2B5EF4-FFF2-40B4-BE49-F238E27FC236}">
                <a16:creationId xmlns:a16="http://schemas.microsoft.com/office/drawing/2014/main" id="{77A1436C-BEF6-9443-E3AA-06CF838D9BB3}"/>
              </a:ext>
            </a:extLst>
          </p:cNvPr>
          <p:cNvPicPr>
            <a:picLocks noChangeAspect="1"/>
          </p:cNvPicPr>
          <p:nvPr/>
        </p:nvPicPr>
        <p:blipFill>
          <a:blip r:embed="rId5"/>
          <a:stretch>
            <a:fillRect/>
          </a:stretch>
        </p:blipFill>
        <p:spPr>
          <a:xfrm>
            <a:off x="844550" y="1853529"/>
            <a:ext cx="1414686" cy="1414686"/>
          </a:xfrm>
          <a:prstGeom prst="rect">
            <a:avLst/>
          </a:prstGeom>
        </p:spPr>
      </p:pic>
      <p:sp>
        <p:nvSpPr>
          <p:cNvPr id="7" name="テキスト ボックス 6">
            <a:extLst>
              <a:ext uri="{FF2B5EF4-FFF2-40B4-BE49-F238E27FC236}">
                <a16:creationId xmlns:a16="http://schemas.microsoft.com/office/drawing/2014/main" id="{97353784-2F86-1529-3A3C-3C3817A7754D}"/>
              </a:ext>
            </a:extLst>
          </p:cNvPr>
          <p:cNvSpPr txBox="1"/>
          <p:nvPr/>
        </p:nvSpPr>
        <p:spPr>
          <a:xfrm>
            <a:off x="333996" y="1249559"/>
            <a:ext cx="2339102" cy="523220"/>
          </a:xfrm>
          <a:prstGeom prst="rect">
            <a:avLst/>
          </a:prstGeom>
          <a:noFill/>
        </p:spPr>
        <p:txBody>
          <a:bodyPr wrap="none" rtlCol="0">
            <a:spAutoFit/>
          </a:bodyPr>
          <a:lstStyle/>
          <a:p>
            <a:r>
              <a:rPr kumimoji="1" lang="ja-JP" altLang="en-US" sz="2800" dirty="0">
                <a:latin typeface="メイリオ" panose="020B0604030504040204" pitchFamily="50" charset="-128"/>
                <a:ea typeface="メイリオ" panose="020B0604030504040204" pitchFamily="50" charset="-128"/>
              </a:rPr>
              <a:t>紙媒体の場合</a:t>
            </a:r>
            <a:endParaRPr kumimoji="1" lang="en-US" altLang="ja-JP" sz="2800" dirty="0">
              <a:latin typeface="メイリオ" panose="020B0604030504040204" pitchFamily="50" charset="-128"/>
              <a:ea typeface="メイリオ" panose="020B0604030504040204" pitchFamily="50" charset="-128"/>
            </a:endParaRPr>
          </a:p>
        </p:txBody>
      </p:sp>
      <p:grpSp>
        <p:nvGrpSpPr>
          <p:cNvPr id="20" name="グループ化 19">
            <a:extLst>
              <a:ext uri="{FF2B5EF4-FFF2-40B4-BE49-F238E27FC236}">
                <a16:creationId xmlns:a16="http://schemas.microsoft.com/office/drawing/2014/main" id="{CC89E11D-9B1F-6984-0C36-52BF0187E3A5}"/>
              </a:ext>
            </a:extLst>
          </p:cNvPr>
          <p:cNvGrpSpPr/>
          <p:nvPr/>
        </p:nvGrpSpPr>
        <p:grpSpPr>
          <a:xfrm>
            <a:off x="7924070" y="2576877"/>
            <a:ext cx="943069" cy="1195935"/>
            <a:chOff x="2202938" y="2633593"/>
            <a:chExt cx="750508" cy="1032966"/>
          </a:xfrm>
        </p:grpSpPr>
        <p:sp>
          <p:nvSpPr>
            <p:cNvPr id="5" name="正方形/長方形 4">
              <a:extLst>
                <a:ext uri="{FF2B5EF4-FFF2-40B4-BE49-F238E27FC236}">
                  <a16:creationId xmlns:a16="http://schemas.microsoft.com/office/drawing/2014/main" id="{58AFD91D-E98E-9923-A4E0-57C2BA527BA6}"/>
                </a:ext>
              </a:extLst>
            </p:cNvPr>
            <p:cNvSpPr/>
            <p:nvPr/>
          </p:nvSpPr>
          <p:spPr>
            <a:xfrm>
              <a:off x="2332655" y="2798637"/>
              <a:ext cx="620791" cy="867922"/>
            </a:xfrm>
            <a:prstGeom prst="rect">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endParaRPr>
            </a:p>
          </p:txBody>
        </p:sp>
        <p:sp>
          <p:nvSpPr>
            <p:cNvPr id="8" name="正方形/長方形 7">
              <a:extLst>
                <a:ext uri="{FF2B5EF4-FFF2-40B4-BE49-F238E27FC236}">
                  <a16:creationId xmlns:a16="http://schemas.microsoft.com/office/drawing/2014/main" id="{4405EAAB-87A6-0A7F-9159-5F1A3C6543BF}"/>
                </a:ext>
              </a:extLst>
            </p:cNvPr>
            <p:cNvSpPr/>
            <p:nvPr/>
          </p:nvSpPr>
          <p:spPr>
            <a:xfrm>
              <a:off x="2300225" y="2757376"/>
              <a:ext cx="620791" cy="867922"/>
            </a:xfrm>
            <a:prstGeom prst="rect">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endParaRPr>
            </a:p>
          </p:txBody>
        </p:sp>
        <p:sp>
          <p:nvSpPr>
            <p:cNvPr id="10" name="正方形/長方形 9">
              <a:extLst>
                <a:ext uri="{FF2B5EF4-FFF2-40B4-BE49-F238E27FC236}">
                  <a16:creationId xmlns:a16="http://schemas.microsoft.com/office/drawing/2014/main" id="{23795573-8CE6-EB5C-3001-0BFDF637E75E}"/>
                </a:ext>
              </a:extLst>
            </p:cNvPr>
            <p:cNvSpPr/>
            <p:nvPr/>
          </p:nvSpPr>
          <p:spPr>
            <a:xfrm>
              <a:off x="2267796" y="2716115"/>
              <a:ext cx="620791" cy="867922"/>
            </a:xfrm>
            <a:prstGeom prst="rect">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endParaRPr>
            </a:p>
          </p:txBody>
        </p:sp>
        <p:sp>
          <p:nvSpPr>
            <p:cNvPr id="17" name="正方形/長方形 16">
              <a:extLst>
                <a:ext uri="{FF2B5EF4-FFF2-40B4-BE49-F238E27FC236}">
                  <a16:creationId xmlns:a16="http://schemas.microsoft.com/office/drawing/2014/main" id="{9A7E7EFD-976A-6ED9-59E1-83825CEF000E}"/>
                </a:ext>
              </a:extLst>
            </p:cNvPr>
            <p:cNvSpPr/>
            <p:nvPr/>
          </p:nvSpPr>
          <p:spPr>
            <a:xfrm>
              <a:off x="2235367" y="2674854"/>
              <a:ext cx="620791" cy="867922"/>
            </a:xfrm>
            <a:prstGeom prst="rect">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endParaRPr>
            </a:p>
          </p:txBody>
        </p:sp>
        <p:sp>
          <p:nvSpPr>
            <p:cNvPr id="19" name="正方形/長方形 18">
              <a:extLst>
                <a:ext uri="{FF2B5EF4-FFF2-40B4-BE49-F238E27FC236}">
                  <a16:creationId xmlns:a16="http://schemas.microsoft.com/office/drawing/2014/main" id="{845D2775-591C-6B2A-FDF9-B84971FB530F}"/>
                </a:ext>
              </a:extLst>
            </p:cNvPr>
            <p:cNvSpPr/>
            <p:nvPr/>
          </p:nvSpPr>
          <p:spPr>
            <a:xfrm>
              <a:off x="2202938" y="2633593"/>
              <a:ext cx="620791" cy="867922"/>
            </a:xfrm>
            <a:prstGeom prst="rect">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rPr>
                <a:t>標準操作</a:t>
              </a:r>
              <a:endParaRPr kumimoji="1" lang="en-US" altLang="ja-JP" sz="800" dirty="0">
                <a:solidFill>
                  <a:schemeClr val="tx1"/>
                </a:solidFill>
                <a:latin typeface="HGP創英角ﾎﾟｯﾌﾟ体" panose="040B0A00000000000000" pitchFamily="50" charset="-128"/>
                <a:ea typeface="HGP創英角ﾎﾟｯﾌﾟ体" panose="040B0A00000000000000" pitchFamily="50" charset="-128"/>
              </a:endParaRPr>
            </a:p>
            <a:p>
              <a:pPr algn="ctr"/>
              <a:r>
                <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rPr>
                <a:t>手順書</a:t>
              </a:r>
            </a:p>
          </p:txBody>
        </p:sp>
      </p:grpSp>
      <p:sp>
        <p:nvSpPr>
          <p:cNvPr id="28" name="吹き出し: 角を丸めた四角形 27">
            <a:extLst>
              <a:ext uri="{FF2B5EF4-FFF2-40B4-BE49-F238E27FC236}">
                <a16:creationId xmlns:a16="http://schemas.microsoft.com/office/drawing/2014/main" id="{4B9E24B4-2E83-A9EA-8482-F25DCA215430}"/>
              </a:ext>
            </a:extLst>
          </p:cNvPr>
          <p:cNvSpPr/>
          <p:nvPr/>
        </p:nvSpPr>
        <p:spPr>
          <a:xfrm rot="16200000">
            <a:off x="6083539" y="4816361"/>
            <a:ext cx="1374221" cy="1749627"/>
          </a:xfrm>
          <a:prstGeom prst="wedgeRoundRectCallout">
            <a:avLst>
              <a:gd name="adj1" fmla="val -718"/>
              <a:gd name="adj2" fmla="val 91795"/>
              <a:gd name="adj3" fmla="val 16667"/>
            </a:avLst>
          </a:prstGeom>
          <a:solidFill>
            <a:schemeClr val="bg1"/>
          </a:solidFill>
          <a:ln w="127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9" name="グループ化 28">
            <a:extLst>
              <a:ext uri="{FF2B5EF4-FFF2-40B4-BE49-F238E27FC236}">
                <a16:creationId xmlns:a16="http://schemas.microsoft.com/office/drawing/2014/main" id="{155D2C17-BFE9-3EE8-3323-37BFADAE8E29}"/>
              </a:ext>
            </a:extLst>
          </p:cNvPr>
          <p:cNvGrpSpPr/>
          <p:nvPr/>
        </p:nvGrpSpPr>
        <p:grpSpPr>
          <a:xfrm>
            <a:off x="6886744" y="5112805"/>
            <a:ext cx="656339" cy="1002091"/>
            <a:chOff x="7674678" y="2798314"/>
            <a:chExt cx="938447" cy="1240557"/>
          </a:xfrm>
          <a:solidFill>
            <a:schemeClr val="bg1">
              <a:lumMod val="95000"/>
            </a:schemeClr>
          </a:solidFill>
        </p:grpSpPr>
        <p:sp>
          <p:nvSpPr>
            <p:cNvPr id="4" name="フローチャート: 複数書類 3">
              <a:extLst>
                <a:ext uri="{FF2B5EF4-FFF2-40B4-BE49-F238E27FC236}">
                  <a16:creationId xmlns:a16="http://schemas.microsoft.com/office/drawing/2014/main" id="{8FD5E857-51E0-5E8F-963A-E2E6B6F9D8AA}"/>
                </a:ext>
              </a:extLst>
            </p:cNvPr>
            <p:cNvSpPr/>
            <p:nvPr/>
          </p:nvSpPr>
          <p:spPr>
            <a:xfrm>
              <a:off x="7674678" y="2798314"/>
              <a:ext cx="938447" cy="1240557"/>
            </a:xfrm>
            <a:prstGeom prst="flowChartMultidocument">
              <a:avLst/>
            </a:prstGeom>
            <a:grp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600" dirty="0">
                  <a:solidFill>
                    <a:schemeClr val="tx1"/>
                  </a:solidFill>
                  <a:latin typeface="ADLaM Display" panose="02010000000000000000" pitchFamily="2" charset="0"/>
                  <a:cs typeface="ADLaM Display" panose="02010000000000000000" pitchFamily="2" charset="0"/>
                </a:rPr>
                <a:t>○○○○</a:t>
              </a:r>
              <a:endParaRPr lang="en-US" altLang="ja-JP" sz="600" dirty="0">
                <a:solidFill>
                  <a:schemeClr val="tx1"/>
                </a:solidFill>
                <a:latin typeface="ADLaM Display" panose="02010000000000000000" pitchFamily="2" charset="0"/>
                <a:cs typeface="ADLaM Display" panose="02010000000000000000" pitchFamily="2" charset="0"/>
              </a:endParaRPr>
            </a:p>
            <a:p>
              <a:pPr algn="r"/>
              <a:r>
                <a:rPr lang="ja-JP" altLang="en-US" sz="600" dirty="0">
                  <a:solidFill>
                    <a:schemeClr val="tx1"/>
                  </a:solidFill>
                  <a:latin typeface="ADLaM Display" panose="02010000000000000000" pitchFamily="2" charset="0"/>
                  <a:cs typeface="ADLaM Display" panose="02010000000000000000" pitchFamily="2" charset="0"/>
                </a:rPr>
                <a:t>□□□□</a:t>
              </a:r>
              <a:endParaRPr lang="en-US" altLang="ja-JP" sz="600" dirty="0">
                <a:solidFill>
                  <a:schemeClr val="tx1"/>
                </a:solidFill>
                <a:latin typeface="ADLaM Display" panose="02010000000000000000" pitchFamily="2" charset="0"/>
                <a:cs typeface="ADLaM Display" panose="02010000000000000000" pitchFamily="2" charset="0"/>
              </a:endParaRPr>
            </a:p>
            <a:p>
              <a:pPr algn="r"/>
              <a:r>
                <a:rPr lang="ja-JP" altLang="en-US" sz="6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a:t>
              </a:r>
              <a:endParaRPr lang="en-US" altLang="ja-JP" sz="600" dirty="0">
                <a:solidFill>
                  <a:schemeClr val="tx1"/>
                </a:solidFill>
                <a:latin typeface="ADLaM Display" panose="02010000000000000000" pitchFamily="2" charset="0"/>
                <a:ea typeface="ADLaM Display" panose="02010000000000000000" pitchFamily="2" charset="0"/>
                <a:cs typeface="ADLaM Display" panose="02010000000000000000" pitchFamily="2" charset="0"/>
              </a:endParaRPr>
            </a:p>
            <a:p>
              <a:pPr algn="r"/>
              <a:endParaRPr lang="en-US" altLang="ja-JP" sz="600" dirty="0">
                <a:solidFill>
                  <a:schemeClr val="tx1"/>
                </a:solidFill>
                <a:latin typeface="ADLaM Display" panose="02010000000000000000" pitchFamily="2" charset="0"/>
                <a:ea typeface="ADLaM Display" panose="02010000000000000000" pitchFamily="2" charset="0"/>
                <a:cs typeface="ADLaM Display" panose="02010000000000000000" pitchFamily="2" charset="0"/>
              </a:endParaRPr>
            </a:p>
            <a:p>
              <a:pPr algn="r"/>
              <a:endParaRPr lang="en-US" altLang="ja-JP" sz="600" dirty="0">
                <a:solidFill>
                  <a:schemeClr val="tx1"/>
                </a:solidFill>
                <a:latin typeface="ADLaM Display" panose="02010000000000000000" pitchFamily="2" charset="0"/>
                <a:ea typeface="ADLaM Display" panose="02010000000000000000" pitchFamily="2" charset="0"/>
                <a:cs typeface="ADLaM Display" panose="02010000000000000000" pitchFamily="2" charset="0"/>
              </a:endParaRPr>
            </a:p>
            <a:p>
              <a:pPr algn="r"/>
              <a:endParaRPr lang="en-US" altLang="ja-JP" sz="600" dirty="0">
                <a:solidFill>
                  <a:schemeClr val="tx1"/>
                </a:solidFill>
                <a:latin typeface="ADLaM Display" panose="02010000000000000000" pitchFamily="2" charset="0"/>
                <a:ea typeface="ADLaM Display" panose="02010000000000000000" pitchFamily="2" charset="0"/>
                <a:cs typeface="ADLaM Display" panose="02010000000000000000" pitchFamily="2" charset="0"/>
              </a:endParaRPr>
            </a:p>
            <a:p>
              <a:pPr algn="r"/>
              <a:endParaRPr lang="en-US" altLang="ja-JP" sz="600" dirty="0">
                <a:solidFill>
                  <a:schemeClr val="tx1"/>
                </a:solidFill>
                <a:latin typeface="ADLaM Display" panose="02010000000000000000" pitchFamily="2" charset="0"/>
                <a:ea typeface="ADLaM Display" panose="02010000000000000000" pitchFamily="2" charset="0"/>
                <a:cs typeface="ADLaM Display" panose="02010000000000000000" pitchFamily="2" charset="0"/>
              </a:endParaRPr>
            </a:p>
            <a:p>
              <a:pPr algn="r"/>
              <a:endParaRPr lang="en-US" altLang="ja-JP" sz="600" dirty="0">
                <a:solidFill>
                  <a:schemeClr val="tx1"/>
                </a:solidFill>
                <a:latin typeface="ADLaM Display" panose="02010000000000000000" pitchFamily="2" charset="0"/>
                <a:ea typeface="ADLaM Display" panose="02010000000000000000" pitchFamily="2" charset="0"/>
                <a:cs typeface="ADLaM Display" panose="02010000000000000000" pitchFamily="2" charset="0"/>
              </a:endParaRPr>
            </a:p>
          </p:txBody>
        </p:sp>
        <p:pic>
          <p:nvPicPr>
            <p:cNvPr id="27" name="図 26">
              <a:extLst>
                <a:ext uri="{FF2B5EF4-FFF2-40B4-BE49-F238E27FC236}">
                  <a16:creationId xmlns:a16="http://schemas.microsoft.com/office/drawing/2014/main" id="{3868EF20-1244-E140-FC0F-F1B58C7D76DF}"/>
                </a:ext>
              </a:extLst>
            </p:cNvPr>
            <p:cNvPicPr>
              <a:picLocks noChangeAspect="1"/>
            </p:cNvPicPr>
            <p:nvPr/>
          </p:nvPicPr>
          <p:blipFill>
            <a:blip r:embed="rId6"/>
            <a:stretch>
              <a:fillRect/>
            </a:stretch>
          </p:blipFill>
          <p:spPr>
            <a:xfrm>
              <a:off x="7707107" y="3429000"/>
              <a:ext cx="730830" cy="385413"/>
            </a:xfrm>
            <a:prstGeom prst="rect">
              <a:avLst/>
            </a:prstGeom>
            <a:grpFill/>
            <a:ln w="9525">
              <a:solidFill>
                <a:schemeClr val="tx1"/>
              </a:solidFill>
            </a:ln>
          </p:spPr>
        </p:pic>
      </p:grpSp>
      <p:sp>
        <p:nvSpPr>
          <p:cNvPr id="30" name="正方形/長方形 29">
            <a:extLst>
              <a:ext uri="{FF2B5EF4-FFF2-40B4-BE49-F238E27FC236}">
                <a16:creationId xmlns:a16="http://schemas.microsoft.com/office/drawing/2014/main" id="{90C31A67-1DD2-33BC-29EE-18AE977C174C}"/>
              </a:ext>
            </a:extLst>
          </p:cNvPr>
          <p:cNvSpPr/>
          <p:nvPr/>
        </p:nvSpPr>
        <p:spPr>
          <a:xfrm>
            <a:off x="6163573" y="5433563"/>
            <a:ext cx="620791" cy="867922"/>
          </a:xfrm>
          <a:prstGeom prst="rect">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endParaRPr>
          </a:p>
        </p:txBody>
      </p:sp>
      <p:sp>
        <p:nvSpPr>
          <p:cNvPr id="31" name="正方形/長方形 30">
            <a:extLst>
              <a:ext uri="{FF2B5EF4-FFF2-40B4-BE49-F238E27FC236}">
                <a16:creationId xmlns:a16="http://schemas.microsoft.com/office/drawing/2014/main" id="{9669850C-B9DC-C025-473D-09A08265EB13}"/>
              </a:ext>
            </a:extLst>
          </p:cNvPr>
          <p:cNvSpPr/>
          <p:nvPr/>
        </p:nvSpPr>
        <p:spPr>
          <a:xfrm>
            <a:off x="6131143" y="5392302"/>
            <a:ext cx="620791" cy="867922"/>
          </a:xfrm>
          <a:prstGeom prst="rect">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endParaRPr>
          </a:p>
        </p:txBody>
      </p:sp>
      <p:sp>
        <p:nvSpPr>
          <p:cNvPr id="32" name="正方形/長方形 31">
            <a:extLst>
              <a:ext uri="{FF2B5EF4-FFF2-40B4-BE49-F238E27FC236}">
                <a16:creationId xmlns:a16="http://schemas.microsoft.com/office/drawing/2014/main" id="{B60293E0-5D2E-BBBF-D561-5F5583230CA0}"/>
              </a:ext>
            </a:extLst>
          </p:cNvPr>
          <p:cNvSpPr/>
          <p:nvPr/>
        </p:nvSpPr>
        <p:spPr>
          <a:xfrm>
            <a:off x="6098714" y="5351041"/>
            <a:ext cx="620791" cy="867922"/>
          </a:xfrm>
          <a:prstGeom prst="rect">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endParaRPr>
          </a:p>
        </p:txBody>
      </p:sp>
      <p:sp>
        <p:nvSpPr>
          <p:cNvPr id="33" name="正方形/長方形 32">
            <a:extLst>
              <a:ext uri="{FF2B5EF4-FFF2-40B4-BE49-F238E27FC236}">
                <a16:creationId xmlns:a16="http://schemas.microsoft.com/office/drawing/2014/main" id="{E787617C-3C3D-BDE8-782B-07619D74AC20}"/>
              </a:ext>
            </a:extLst>
          </p:cNvPr>
          <p:cNvSpPr/>
          <p:nvPr/>
        </p:nvSpPr>
        <p:spPr>
          <a:xfrm>
            <a:off x="6066285" y="5309780"/>
            <a:ext cx="620791" cy="867922"/>
          </a:xfrm>
          <a:prstGeom prst="rect">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endParaRPr>
          </a:p>
        </p:txBody>
      </p:sp>
      <p:sp>
        <p:nvSpPr>
          <p:cNvPr id="34" name="正方形/長方形 33">
            <a:extLst>
              <a:ext uri="{FF2B5EF4-FFF2-40B4-BE49-F238E27FC236}">
                <a16:creationId xmlns:a16="http://schemas.microsoft.com/office/drawing/2014/main" id="{36876F02-2B09-D6C3-E20E-AE7A61FB2C05}"/>
              </a:ext>
            </a:extLst>
          </p:cNvPr>
          <p:cNvSpPr/>
          <p:nvPr/>
        </p:nvSpPr>
        <p:spPr>
          <a:xfrm>
            <a:off x="6033856" y="5268519"/>
            <a:ext cx="620791" cy="867922"/>
          </a:xfrm>
          <a:prstGeom prst="rect">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rPr>
              <a:t>試験</a:t>
            </a:r>
            <a:endParaRPr kumimoji="1" lang="en-US" altLang="ja-JP" sz="800" dirty="0">
              <a:solidFill>
                <a:schemeClr val="tx1"/>
              </a:solidFill>
              <a:latin typeface="HGP創英角ﾎﾟｯﾌﾟ体" panose="040B0A00000000000000" pitchFamily="50" charset="-128"/>
              <a:ea typeface="HGP創英角ﾎﾟｯﾌﾟ体" panose="040B0A00000000000000" pitchFamily="50" charset="-128"/>
            </a:endParaRPr>
          </a:p>
          <a:p>
            <a:pPr algn="ctr"/>
            <a:r>
              <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rPr>
              <a:t>報告書</a:t>
            </a:r>
          </a:p>
        </p:txBody>
      </p:sp>
      <p:grpSp>
        <p:nvGrpSpPr>
          <p:cNvPr id="40" name="グループ化 39">
            <a:extLst>
              <a:ext uri="{FF2B5EF4-FFF2-40B4-BE49-F238E27FC236}">
                <a16:creationId xmlns:a16="http://schemas.microsoft.com/office/drawing/2014/main" id="{CFB9BB6F-21EB-97C4-6D2C-46DE5D4C0A4A}"/>
              </a:ext>
            </a:extLst>
          </p:cNvPr>
          <p:cNvGrpSpPr/>
          <p:nvPr/>
        </p:nvGrpSpPr>
        <p:grpSpPr>
          <a:xfrm>
            <a:off x="9150814" y="2496747"/>
            <a:ext cx="943069" cy="1276065"/>
            <a:chOff x="7674678" y="2798314"/>
            <a:chExt cx="938447" cy="1240557"/>
          </a:xfrm>
          <a:solidFill>
            <a:schemeClr val="bg1"/>
          </a:solidFill>
        </p:grpSpPr>
        <p:sp>
          <p:nvSpPr>
            <p:cNvPr id="41" name="フローチャート: 複数書類 40">
              <a:extLst>
                <a:ext uri="{FF2B5EF4-FFF2-40B4-BE49-F238E27FC236}">
                  <a16:creationId xmlns:a16="http://schemas.microsoft.com/office/drawing/2014/main" id="{AFD06E05-C563-11C9-D310-9AE9402A7DD3}"/>
                </a:ext>
              </a:extLst>
            </p:cNvPr>
            <p:cNvSpPr/>
            <p:nvPr/>
          </p:nvSpPr>
          <p:spPr>
            <a:xfrm>
              <a:off x="7674678" y="2798314"/>
              <a:ext cx="938447" cy="1240557"/>
            </a:xfrm>
            <a:prstGeom prst="flowChartMultidocument">
              <a:avLst/>
            </a:prstGeom>
            <a:grp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800" dirty="0">
                  <a:solidFill>
                    <a:schemeClr val="tx1"/>
                  </a:solidFill>
                  <a:latin typeface="ADLaM Display" panose="02010000000000000000" pitchFamily="2" charset="0"/>
                  <a:cs typeface="ADLaM Display" panose="02010000000000000000" pitchFamily="2" charset="0"/>
                </a:rPr>
                <a:t>○○○○</a:t>
              </a:r>
              <a:endParaRPr lang="en-US" altLang="ja-JP" sz="800" dirty="0">
                <a:solidFill>
                  <a:schemeClr val="tx1"/>
                </a:solidFill>
                <a:latin typeface="ADLaM Display" panose="02010000000000000000" pitchFamily="2" charset="0"/>
                <a:cs typeface="ADLaM Display" panose="02010000000000000000" pitchFamily="2" charset="0"/>
              </a:endParaRPr>
            </a:p>
            <a:p>
              <a:pPr algn="r"/>
              <a:r>
                <a:rPr lang="ja-JP" altLang="en-US" sz="600" dirty="0">
                  <a:solidFill>
                    <a:schemeClr val="tx1"/>
                  </a:solidFill>
                  <a:latin typeface="ADLaM Display" panose="02010000000000000000" pitchFamily="2" charset="0"/>
                  <a:cs typeface="ADLaM Display" panose="02010000000000000000" pitchFamily="2" charset="0"/>
                </a:rPr>
                <a:t>□□□□</a:t>
              </a:r>
              <a:endParaRPr lang="en-US" altLang="ja-JP" sz="600" dirty="0">
                <a:solidFill>
                  <a:schemeClr val="tx1"/>
                </a:solidFill>
                <a:latin typeface="ADLaM Display" panose="02010000000000000000" pitchFamily="2" charset="0"/>
                <a:cs typeface="ADLaM Display" panose="02010000000000000000" pitchFamily="2" charset="0"/>
              </a:endParaRPr>
            </a:p>
            <a:p>
              <a:pPr algn="r"/>
              <a:r>
                <a:rPr lang="ja-JP" altLang="en-US" sz="6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a:t>
              </a:r>
              <a:endParaRPr lang="en-US" altLang="ja-JP" sz="600" dirty="0">
                <a:solidFill>
                  <a:schemeClr val="tx1"/>
                </a:solidFill>
                <a:latin typeface="ADLaM Display" panose="02010000000000000000" pitchFamily="2" charset="0"/>
                <a:ea typeface="ADLaM Display" panose="02010000000000000000" pitchFamily="2" charset="0"/>
                <a:cs typeface="ADLaM Display" panose="02010000000000000000" pitchFamily="2" charset="0"/>
              </a:endParaRPr>
            </a:p>
            <a:p>
              <a:pPr algn="r"/>
              <a:endParaRPr lang="en-US" altLang="ja-JP" sz="600" dirty="0">
                <a:solidFill>
                  <a:schemeClr val="tx1"/>
                </a:solidFill>
                <a:latin typeface="ADLaM Display" panose="02010000000000000000" pitchFamily="2" charset="0"/>
                <a:ea typeface="ADLaM Display" panose="02010000000000000000" pitchFamily="2" charset="0"/>
                <a:cs typeface="ADLaM Display" panose="02010000000000000000" pitchFamily="2" charset="0"/>
              </a:endParaRPr>
            </a:p>
            <a:p>
              <a:pPr algn="r"/>
              <a:endParaRPr lang="en-US" altLang="ja-JP" sz="600" dirty="0">
                <a:solidFill>
                  <a:schemeClr val="tx1"/>
                </a:solidFill>
                <a:latin typeface="ADLaM Display" panose="02010000000000000000" pitchFamily="2" charset="0"/>
                <a:ea typeface="ADLaM Display" panose="02010000000000000000" pitchFamily="2" charset="0"/>
                <a:cs typeface="ADLaM Display" panose="02010000000000000000" pitchFamily="2" charset="0"/>
              </a:endParaRPr>
            </a:p>
            <a:p>
              <a:pPr algn="r"/>
              <a:endParaRPr lang="en-US" altLang="ja-JP" sz="600" dirty="0">
                <a:solidFill>
                  <a:schemeClr val="tx1"/>
                </a:solidFill>
                <a:latin typeface="ADLaM Display" panose="02010000000000000000" pitchFamily="2" charset="0"/>
                <a:ea typeface="ADLaM Display" panose="02010000000000000000" pitchFamily="2" charset="0"/>
                <a:cs typeface="ADLaM Display" panose="02010000000000000000" pitchFamily="2" charset="0"/>
              </a:endParaRPr>
            </a:p>
            <a:p>
              <a:pPr algn="r"/>
              <a:endParaRPr lang="en-US" altLang="ja-JP" sz="600" dirty="0">
                <a:solidFill>
                  <a:schemeClr val="tx1"/>
                </a:solidFill>
                <a:latin typeface="ADLaM Display" panose="02010000000000000000" pitchFamily="2" charset="0"/>
                <a:ea typeface="ADLaM Display" panose="02010000000000000000" pitchFamily="2" charset="0"/>
                <a:cs typeface="ADLaM Display" panose="02010000000000000000" pitchFamily="2" charset="0"/>
              </a:endParaRPr>
            </a:p>
            <a:p>
              <a:pPr algn="r"/>
              <a:endParaRPr lang="en-US" altLang="ja-JP" sz="600" dirty="0">
                <a:solidFill>
                  <a:schemeClr val="tx1"/>
                </a:solidFill>
                <a:latin typeface="ADLaM Display" panose="02010000000000000000" pitchFamily="2" charset="0"/>
                <a:ea typeface="ADLaM Display" panose="02010000000000000000" pitchFamily="2" charset="0"/>
                <a:cs typeface="ADLaM Display" panose="02010000000000000000" pitchFamily="2" charset="0"/>
              </a:endParaRPr>
            </a:p>
            <a:p>
              <a:pPr algn="r"/>
              <a:endParaRPr lang="en-US" altLang="ja-JP" sz="600" dirty="0">
                <a:solidFill>
                  <a:schemeClr val="tx1"/>
                </a:solidFill>
                <a:latin typeface="ADLaM Display" panose="02010000000000000000" pitchFamily="2" charset="0"/>
                <a:ea typeface="ADLaM Display" panose="02010000000000000000" pitchFamily="2" charset="0"/>
                <a:cs typeface="ADLaM Display" panose="02010000000000000000" pitchFamily="2" charset="0"/>
              </a:endParaRPr>
            </a:p>
          </p:txBody>
        </p:sp>
        <p:pic>
          <p:nvPicPr>
            <p:cNvPr id="42" name="図 41">
              <a:extLst>
                <a:ext uri="{FF2B5EF4-FFF2-40B4-BE49-F238E27FC236}">
                  <a16:creationId xmlns:a16="http://schemas.microsoft.com/office/drawing/2014/main" id="{1300CB29-9C06-E753-0489-9B471297C8EE}"/>
                </a:ext>
              </a:extLst>
            </p:cNvPr>
            <p:cNvPicPr>
              <a:picLocks noChangeAspect="1"/>
            </p:cNvPicPr>
            <p:nvPr/>
          </p:nvPicPr>
          <p:blipFill>
            <a:blip r:embed="rId6"/>
            <a:stretch>
              <a:fillRect/>
            </a:stretch>
          </p:blipFill>
          <p:spPr>
            <a:xfrm>
              <a:off x="7707107" y="3429000"/>
              <a:ext cx="730830" cy="385413"/>
            </a:xfrm>
            <a:prstGeom prst="rect">
              <a:avLst/>
            </a:prstGeom>
            <a:grpFill/>
            <a:ln w="9525">
              <a:solidFill>
                <a:schemeClr val="tx1"/>
              </a:solidFill>
            </a:ln>
          </p:spPr>
        </p:pic>
      </p:grpSp>
      <p:sp>
        <p:nvSpPr>
          <p:cNvPr id="43" name="フローチャート: 内部記憶 42">
            <a:extLst>
              <a:ext uri="{FF2B5EF4-FFF2-40B4-BE49-F238E27FC236}">
                <a16:creationId xmlns:a16="http://schemas.microsoft.com/office/drawing/2014/main" id="{A73EA791-2270-E11F-449E-6CF35FBD2C5E}"/>
              </a:ext>
            </a:extLst>
          </p:cNvPr>
          <p:cNvSpPr/>
          <p:nvPr/>
        </p:nvSpPr>
        <p:spPr>
          <a:xfrm>
            <a:off x="8905164" y="5622257"/>
            <a:ext cx="136478" cy="45719"/>
          </a:xfrm>
          <a:prstGeom prst="flowChartInternalStorag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4" name="グループ化 43">
            <a:extLst>
              <a:ext uri="{FF2B5EF4-FFF2-40B4-BE49-F238E27FC236}">
                <a16:creationId xmlns:a16="http://schemas.microsoft.com/office/drawing/2014/main" id="{B1EE2A16-65A9-66CD-9CD4-D4B470813CB7}"/>
              </a:ext>
            </a:extLst>
          </p:cNvPr>
          <p:cNvGrpSpPr/>
          <p:nvPr/>
        </p:nvGrpSpPr>
        <p:grpSpPr>
          <a:xfrm>
            <a:off x="10236814" y="3862822"/>
            <a:ext cx="674801" cy="1079218"/>
            <a:chOff x="7674678" y="2798314"/>
            <a:chExt cx="938447" cy="1240557"/>
          </a:xfrm>
          <a:solidFill>
            <a:schemeClr val="bg1">
              <a:lumMod val="95000"/>
            </a:schemeClr>
          </a:solidFill>
        </p:grpSpPr>
        <p:sp>
          <p:nvSpPr>
            <p:cNvPr id="45" name="フローチャート: 複数書類 44">
              <a:extLst>
                <a:ext uri="{FF2B5EF4-FFF2-40B4-BE49-F238E27FC236}">
                  <a16:creationId xmlns:a16="http://schemas.microsoft.com/office/drawing/2014/main" id="{6147A78C-E295-454C-B1E2-BFE9B98CC9FB}"/>
                </a:ext>
              </a:extLst>
            </p:cNvPr>
            <p:cNvSpPr/>
            <p:nvPr/>
          </p:nvSpPr>
          <p:spPr>
            <a:xfrm>
              <a:off x="7674678" y="2798314"/>
              <a:ext cx="938447" cy="1240557"/>
            </a:xfrm>
            <a:prstGeom prst="flowChartMultidocument">
              <a:avLst/>
            </a:prstGeom>
            <a:grp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600" dirty="0">
                  <a:solidFill>
                    <a:schemeClr val="tx1"/>
                  </a:solidFill>
                  <a:latin typeface="ADLaM Display" panose="02010000000000000000" pitchFamily="2" charset="0"/>
                  <a:cs typeface="ADLaM Display" panose="02010000000000000000" pitchFamily="2" charset="0"/>
                </a:rPr>
                <a:t>○○○○</a:t>
              </a:r>
              <a:endParaRPr lang="en-US" altLang="ja-JP" sz="600" dirty="0">
                <a:solidFill>
                  <a:schemeClr val="tx1"/>
                </a:solidFill>
                <a:latin typeface="ADLaM Display" panose="02010000000000000000" pitchFamily="2" charset="0"/>
                <a:cs typeface="ADLaM Display" panose="02010000000000000000" pitchFamily="2" charset="0"/>
              </a:endParaRPr>
            </a:p>
            <a:p>
              <a:pPr algn="r"/>
              <a:r>
                <a:rPr lang="ja-JP" altLang="en-US" sz="600" dirty="0">
                  <a:solidFill>
                    <a:schemeClr val="tx1"/>
                  </a:solidFill>
                  <a:latin typeface="ADLaM Display" panose="02010000000000000000" pitchFamily="2" charset="0"/>
                  <a:cs typeface="ADLaM Display" panose="02010000000000000000" pitchFamily="2" charset="0"/>
                </a:rPr>
                <a:t>□□□□</a:t>
              </a:r>
              <a:endParaRPr lang="en-US" altLang="ja-JP" sz="600" dirty="0">
                <a:solidFill>
                  <a:schemeClr val="tx1"/>
                </a:solidFill>
                <a:latin typeface="ADLaM Display" panose="02010000000000000000" pitchFamily="2" charset="0"/>
                <a:cs typeface="ADLaM Display" panose="02010000000000000000" pitchFamily="2" charset="0"/>
              </a:endParaRPr>
            </a:p>
            <a:p>
              <a:pPr algn="r"/>
              <a:r>
                <a:rPr lang="ja-JP" altLang="en-US" sz="6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a:t>
              </a:r>
              <a:endParaRPr lang="en-US" altLang="ja-JP" sz="600" dirty="0">
                <a:solidFill>
                  <a:schemeClr val="tx1"/>
                </a:solidFill>
                <a:latin typeface="ADLaM Display" panose="02010000000000000000" pitchFamily="2" charset="0"/>
                <a:ea typeface="ADLaM Display" panose="02010000000000000000" pitchFamily="2" charset="0"/>
                <a:cs typeface="ADLaM Display" panose="02010000000000000000" pitchFamily="2" charset="0"/>
              </a:endParaRPr>
            </a:p>
            <a:p>
              <a:pPr algn="r"/>
              <a:endParaRPr lang="en-US" altLang="ja-JP" sz="600" dirty="0">
                <a:solidFill>
                  <a:schemeClr val="tx1"/>
                </a:solidFill>
                <a:latin typeface="ADLaM Display" panose="02010000000000000000" pitchFamily="2" charset="0"/>
                <a:ea typeface="ADLaM Display" panose="02010000000000000000" pitchFamily="2" charset="0"/>
                <a:cs typeface="ADLaM Display" panose="02010000000000000000" pitchFamily="2" charset="0"/>
              </a:endParaRPr>
            </a:p>
            <a:p>
              <a:pPr algn="r"/>
              <a:endParaRPr lang="en-US" altLang="ja-JP" sz="600" dirty="0">
                <a:solidFill>
                  <a:schemeClr val="tx1"/>
                </a:solidFill>
                <a:latin typeface="ADLaM Display" panose="02010000000000000000" pitchFamily="2" charset="0"/>
                <a:ea typeface="ADLaM Display" panose="02010000000000000000" pitchFamily="2" charset="0"/>
                <a:cs typeface="ADLaM Display" panose="02010000000000000000" pitchFamily="2" charset="0"/>
              </a:endParaRPr>
            </a:p>
            <a:p>
              <a:pPr algn="r"/>
              <a:endParaRPr lang="en-US" altLang="ja-JP" sz="600" dirty="0">
                <a:solidFill>
                  <a:schemeClr val="tx1"/>
                </a:solidFill>
                <a:latin typeface="ADLaM Display" panose="02010000000000000000" pitchFamily="2" charset="0"/>
                <a:ea typeface="ADLaM Display" panose="02010000000000000000" pitchFamily="2" charset="0"/>
                <a:cs typeface="ADLaM Display" panose="02010000000000000000" pitchFamily="2" charset="0"/>
              </a:endParaRPr>
            </a:p>
            <a:p>
              <a:pPr algn="r"/>
              <a:endParaRPr lang="en-US" altLang="ja-JP" sz="600" dirty="0">
                <a:solidFill>
                  <a:schemeClr val="tx1"/>
                </a:solidFill>
                <a:latin typeface="ADLaM Display" panose="02010000000000000000" pitchFamily="2" charset="0"/>
                <a:ea typeface="ADLaM Display" panose="02010000000000000000" pitchFamily="2" charset="0"/>
                <a:cs typeface="ADLaM Display" panose="02010000000000000000" pitchFamily="2" charset="0"/>
              </a:endParaRPr>
            </a:p>
            <a:p>
              <a:pPr algn="r"/>
              <a:endParaRPr lang="en-US" altLang="ja-JP" sz="600" dirty="0">
                <a:solidFill>
                  <a:schemeClr val="tx1"/>
                </a:solidFill>
                <a:latin typeface="ADLaM Display" panose="02010000000000000000" pitchFamily="2" charset="0"/>
                <a:ea typeface="ADLaM Display" panose="02010000000000000000" pitchFamily="2" charset="0"/>
                <a:cs typeface="ADLaM Display" panose="02010000000000000000" pitchFamily="2" charset="0"/>
              </a:endParaRPr>
            </a:p>
          </p:txBody>
        </p:sp>
        <p:pic>
          <p:nvPicPr>
            <p:cNvPr id="46" name="図 45">
              <a:extLst>
                <a:ext uri="{FF2B5EF4-FFF2-40B4-BE49-F238E27FC236}">
                  <a16:creationId xmlns:a16="http://schemas.microsoft.com/office/drawing/2014/main" id="{577CFF13-E02E-1EAF-E3F8-14DE54A60EBC}"/>
                </a:ext>
              </a:extLst>
            </p:cNvPr>
            <p:cNvPicPr>
              <a:picLocks noChangeAspect="1"/>
            </p:cNvPicPr>
            <p:nvPr/>
          </p:nvPicPr>
          <p:blipFill>
            <a:blip r:embed="rId6"/>
            <a:stretch>
              <a:fillRect/>
            </a:stretch>
          </p:blipFill>
          <p:spPr>
            <a:xfrm>
              <a:off x="7707107" y="3429000"/>
              <a:ext cx="730830" cy="385413"/>
            </a:xfrm>
            <a:prstGeom prst="rect">
              <a:avLst/>
            </a:prstGeom>
            <a:grpFill/>
            <a:ln w="9525">
              <a:solidFill>
                <a:schemeClr val="tx1"/>
              </a:solidFill>
            </a:ln>
          </p:spPr>
        </p:pic>
      </p:grpSp>
      <p:grpSp>
        <p:nvGrpSpPr>
          <p:cNvPr id="58" name="グループ化 57">
            <a:extLst>
              <a:ext uri="{FF2B5EF4-FFF2-40B4-BE49-F238E27FC236}">
                <a16:creationId xmlns:a16="http://schemas.microsoft.com/office/drawing/2014/main" id="{B105D02F-1071-8C57-D84F-9DED5D445127}"/>
              </a:ext>
            </a:extLst>
          </p:cNvPr>
          <p:cNvGrpSpPr/>
          <p:nvPr/>
        </p:nvGrpSpPr>
        <p:grpSpPr>
          <a:xfrm>
            <a:off x="10481333" y="4113839"/>
            <a:ext cx="1248865" cy="1147093"/>
            <a:chOff x="10382722" y="3978138"/>
            <a:chExt cx="1248865" cy="1147093"/>
          </a:xfrm>
        </p:grpSpPr>
        <p:grpSp>
          <p:nvGrpSpPr>
            <p:cNvPr id="54" name="グループ化 53">
              <a:extLst>
                <a:ext uri="{FF2B5EF4-FFF2-40B4-BE49-F238E27FC236}">
                  <a16:creationId xmlns:a16="http://schemas.microsoft.com/office/drawing/2014/main" id="{55800E52-CF21-710D-5316-E781421D8EB4}"/>
                </a:ext>
              </a:extLst>
            </p:cNvPr>
            <p:cNvGrpSpPr/>
            <p:nvPr/>
          </p:nvGrpSpPr>
          <p:grpSpPr>
            <a:xfrm>
              <a:off x="10484464" y="3978138"/>
              <a:ext cx="1147123" cy="1147093"/>
              <a:chOff x="1230350" y="4036367"/>
              <a:chExt cx="867978" cy="868164"/>
            </a:xfrm>
          </p:grpSpPr>
          <p:sp>
            <p:nvSpPr>
              <p:cNvPr id="47" name="フローチャート: 結合子 46">
                <a:extLst>
                  <a:ext uri="{FF2B5EF4-FFF2-40B4-BE49-F238E27FC236}">
                    <a16:creationId xmlns:a16="http://schemas.microsoft.com/office/drawing/2014/main" id="{2376620A-EA55-27A4-FF9E-C3A555CDA7CB}"/>
                  </a:ext>
                </a:extLst>
              </p:cNvPr>
              <p:cNvSpPr/>
              <p:nvPr/>
            </p:nvSpPr>
            <p:spPr>
              <a:xfrm>
                <a:off x="1230350" y="4036367"/>
                <a:ext cx="639393" cy="644815"/>
              </a:xfrm>
              <a:prstGeom prst="flowChartConnector">
                <a:avLst/>
              </a:prstGeom>
              <a:solidFill>
                <a:schemeClr val="accent5">
                  <a:lumMod val="40000"/>
                  <a:lumOff val="60000"/>
                </a:schemeClr>
              </a:solidFill>
              <a:ln w="762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100" dirty="0">
                  <a:solidFill>
                    <a:schemeClr val="accent1">
                      <a:lumMod val="75000"/>
                    </a:schemeClr>
                  </a:solidFill>
                  <a:latin typeface="HGP創英角ﾎﾟｯﾌﾟ体" panose="040B0A00000000000000" pitchFamily="50" charset="-128"/>
                  <a:ea typeface="HGP創英角ﾎﾟｯﾌﾟ体" panose="040B0A00000000000000" pitchFamily="50" charset="-128"/>
                  <a:cs typeface="ADLaM Display" panose="02010000000000000000" pitchFamily="2" charset="0"/>
                </a:endParaRPr>
              </a:p>
            </p:txBody>
          </p:sp>
          <p:cxnSp>
            <p:nvCxnSpPr>
              <p:cNvPr id="49" name="直線コネクタ 48">
                <a:extLst>
                  <a:ext uri="{FF2B5EF4-FFF2-40B4-BE49-F238E27FC236}">
                    <a16:creationId xmlns:a16="http://schemas.microsoft.com/office/drawing/2014/main" id="{3ADBBAD2-4BEF-2F08-7685-8FCA8858407A}"/>
                  </a:ext>
                </a:extLst>
              </p:cNvPr>
              <p:cNvCxnSpPr>
                <a:cxnSpLocks/>
                <a:stCxn id="47" idx="5"/>
              </p:cNvCxnSpPr>
              <p:nvPr/>
            </p:nvCxnSpPr>
            <p:spPr>
              <a:xfrm>
                <a:off x="1776106" y="4586751"/>
                <a:ext cx="93637" cy="9443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線コネクタ 50">
                <a:extLst>
                  <a:ext uri="{FF2B5EF4-FFF2-40B4-BE49-F238E27FC236}">
                    <a16:creationId xmlns:a16="http://schemas.microsoft.com/office/drawing/2014/main" id="{67EAFD72-8CB6-0FD6-0A81-C12C3CD82806}"/>
                  </a:ext>
                </a:extLst>
              </p:cNvPr>
              <p:cNvCxnSpPr>
                <a:cxnSpLocks/>
              </p:cNvCxnSpPr>
              <p:nvPr/>
            </p:nvCxnSpPr>
            <p:spPr>
              <a:xfrm>
                <a:off x="1869743" y="4681182"/>
                <a:ext cx="228585" cy="223349"/>
              </a:xfrm>
              <a:prstGeom prst="line">
                <a:avLst/>
              </a:prstGeom>
              <a:ln w="1301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7" name="テキスト ボックス 56">
              <a:extLst>
                <a:ext uri="{FF2B5EF4-FFF2-40B4-BE49-F238E27FC236}">
                  <a16:creationId xmlns:a16="http://schemas.microsoft.com/office/drawing/2014/main" id="{C953DEF4-36E5-A575-2C1D-61C536FDB64C}"/>
                </a:ext>
              </a:extLst>
            </p:cNvPr>
            <p:cNvSpPr txBox="1"/>
            <p:nvPr/>
          </p:nvSpPr>
          <p:spPr>
            <a:xfrm rot="-2640000">
              <a:off x="10382722" y="4153846"/>
              <a:ext cx="1160060" cy="400110"/>
            </a:xfrm>
            <a:prstGeom prst="rect">
              <a:avLst/>
            </a:prstGeom>
            <a:noFill/>
          </p:spPr>
          <p:txBody>
            <a:bodyPr wrap="square" rtlCol="0">
              <a:spAutoFit/>
            </a:bodyPr>
            <a:lstStyle/>
            <a:p>
              <a:r>
                <a:rPr kumimoji="1" lang="en-US" altLang="ja-JP" sz="2000" i="1" dirty="0">
                  <a:solidFill>
                    <a:schemeClr val="accent1">
                      <a:lumMod val="75000"/>
                    </a:schemeClr>
                  </a:solidFill>
                  <a:latin typeface="ADLaM Display" panose="02010000000000000000" pitchFamily="2" charset="0"/>
                  <a:ea typeface="ADLaM Display" panose="02010000000000000000" pitchFamily="2" charset="0"/>
                  <a:cs typeface="ADLaM Display" panose="02010000000000000000" pitchFamily="2" charset="0"/>
                </a:rPr>
                <a:t>Check</a:t>
              </a:r>
              <a:endParaRPr kumimoji="1" lang="ja-JP" altLang="en-US" sz="2000" i="1" dirty="0">
                <a:solidFill>
                  <a:schemeClr val="accent1">
                    <a:lumMod val="75000"/>
                  </a:schemeClr>
                </a:solidFill>
                <a:latin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34711442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6BBF26-4F55-5BEB-71DE-1627589CDE9D}"/>
            </a:ext>
          </a:extLst>
        </p:cNvPr>
        <p:cNvGrpSpPr/>
        <p:nvPr/>
      </p:nvGrpSpPr>
      <p:grpSpPr>
        <a:xfrm>
          <a:off x="0" y="0"/>
          <a:ext cx="0" cy="0"/>
          <a:chOff x="0" y="0"/>
          <a:chExt cx="0" cy="0"/>
        </a:xfrm>
      </p:grpSpPr>
      <p:sp>
        <p:nvSpPr>
          <p:cNvPr id="25" name="四角形: 角を丸くする 24">
            <a:extLst>
              <a:ext uri="{FF2B5EF4-FFF2-40B4-BE49-F238E27FC236}">
                <a16:creationId xmlns:a16="http://schemas.microsoft.com/office/drawing/2014/main" id="{F2C12F6C-CD6E-FA83-1C1A-98051F6B5938}"/>
              </a:ext>
            </a:extLst>
          </p:cNvPr>
          <p:cNvSpPr/>
          <p:nvPr/>
        </p:nvSpPr>
        <p:spPr>
          <a:xfrm>
            <a:off x="2833352" y="1081825"/>
            <a:ext cx="9223061" cy="5105110"/>
          </a:xfrm>
          <a:prstGeom prst="roundRect">
            <a:avLst/>
          </a:prstGeom>
          <a:solidFill>
            <a:schemeClr val="accent5">
              <a:lumMod val="20000"/>
              <a:lumOff val="80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4B8AC3A1-AAF4-5070-C625-2DBD3A3F1ED5}"/>
              </a:ext>
            </a:extLst>
          </p:cNvPr>
          <p:cNvSpPr>
            <a:spLocks noGrp="1"/>
          </p:cNvSpPr>
          <p:nvPr>
            <p:ph type="title"/>
          </p:nvPr>
        </p:nvSpPr>
        <p:spPr/>
        <p:txBody>
          <a:bodyPr/>
          <a:lstStyle/>
          <a:p>
            <a:pPr fontAlgn="ctr"/>
            <a:r>
              <a:rPr kumimoji="1" lang="en-US" altLang="ja-JP" sz="2800" b="0" dirty="0"/>
              <a:t>DI</a:t>
            </a:r>
            <a:r>
              <a:rPr kumimoji="1" lang="ja-JP" altLang="en-US" sz="2800" b="0" dirty="0"/>
              <a:t>対応に必要なこと</a:t>
            </a:r>
          </a:p>
        </p:txBody>
      </p:sp>
      <p:pic>
        <p:nvPicPr>
          <p:cNvPr id="4" name="図 3">
            <a:extLst>
              <a:ext uri="{FF2B5EF4-FFF2-40B4-BE49-F238E27FC236}">
                <a16:creationId xmlns:a16="http://schemas.microsoft.com/office/drawing/2014/main" id="{69362E18-847B-FBE3-C444-1FAFF5C26D9C}"/>
              </a:ext>
            </a:extLst>
          </p:cNvPr>
          <p:cNvPicPr>
            <a:picLocks noChangeAspect="1"/>
          </p:cNvPicPr>
          <p:nvPr/>
        </p:nvPicPr>
        <p:blipFill>
          <a:blip r:embed="rId2"/>
          <a:stretch>
            <a:fillRect/>
          </a:stretch>
        </p:blipFill>
        <p:spPr>
          <a:xfrm>
            <a:off x="844550" y="1853529"/>
            <a:ext cx="1414686" cy="1414686"/>
          </a:xfrm>
          <a:prstGeom prst="rect">
            <a:avLst/>
          </a:prstGeom>
        </p:spPr>
      </p:pic>
      <p:sp>
        <p:nvSpPr>
          <p:cNvPr id="5" name="テキスト ボックス 4">
            <a:extLst>
              <a:ext uri="{FF2B5EF4-FFF2-40B4-BE49-F238E27FC236}">
                <a16:creationId xmlns:a16="http://schemas.microsoft.com/office/drawing/2014/main" id="{900574BD-5CAB-B092-BD20-1A7F9B813158}"/>
              </a:ext>
            </a:extLst>
          </p:cNvPr>
          <p:cNvSpPr txBox="1"/>
          <p:nvPr/>
        </p:nvSpPr>
        <p:spPr>
          <a:xfrm>
            <a:off x="333996" y="1249559"/>
            <a:ext cx="2339102" cy="523220"/>
          </a:xfrm>
          <a:prstGeom prst="rect">
            <a:avLst/>
          </a:prstGeom>
          <a:noFill/>
        </p:spPr>
        <p:txBody>
          <a:bodyPr wrap="none" rtlCol="0">
            <a:spAutoFit/>
          </a:bodyPr>
          <a:lstStyle/>
          <a:p>
            <a:r>
              <a:rPr kumimoji="1" lang="ja-JP" altLang="en-US" sz="2800" dirty="0">
                <a:latin typeface="メイリオ" panose="020B0604030504040204" pitchFamily="50" charset="-128"/>
                <a:ea typeface="メイリオ" panose="020B0604030504040204" pitchFamily="50" charset="-128"/>
              </a:rPr>
              <a:t>紙媒体の場合</a:t>
            </a:r>
            <a:endParaRPr kumimoji="1" lang="en-US" altLang="ja-JP" sz="2800" dirty="0">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15946473-87AD-DC6F-4D76-342FFBEEE39D}"/>
              </a:ext>
            </a:extLst>
          </p:cNvPr>
          <p:cNvSpPr txBox="1"/>
          <p:nvPr/>
        </p:nvSpPr>
        <p:spPr>
          <a:xfrm>
            <a:off x="7571897" y="1324939"/>
            <a:ext cx="4341061" cy="1446550"/>
          </a:xfrm>
          <a:prstGeom prst="rect">
            <a:avLst/>
          </a:prstGeom>
          <a:noFill/>
        </p:spPr>
        <p:txBody>
          <a:bodyPr wrap="square" rtlCol="0">
            <a:spAutoFit/>
          </a:bodyPr>
          <a:lstStyle/>
          <a:p>
            <a:r>
              <a:rPr kumimoji="1" lang="ja-JP" altLang="en-US" dirty="0">
                <a:latin typeface="Meiryo UI" panose="020B0604030504040204" pitchFamily="50" charset="-128"/>
                <a:ea typeface="Meiryo UI" panose="020B0604030504040204" pitchFamily="50" charset="-128"/>
              </a:rPr>
              <a:t>・　記録の偽造？</a:t>
            </a:r>
            <a:endParaRPr kumimoji="1" lang="en-US" altLang="ja-JP" dirty="0">
              <a:latin typeface="Meiryo UI" panose="020B0604030504040204" pitchFamily="50" charset="-128"/>
              <a:ea typeface="Meiryo UI" panose="020B0604030504040204" pitchFamily="50" charset="-128"/>
            </a:endParaRPr>
          </a:p>
          <a:p>
            <a:endParaRPr kumimoji="1" lang="ja-JP" altLang="en-US" sz="800"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旧版の記録用紙を使用？</a:t>
            </a:r>
            <a:endParaRPr kumimoji="1" lang="en-US" altLang="ja-JP" dirty="0">
              <a:latin typeface="Meiryo UI" panose="020B0604030504040204" pitchFamily="50" charset="-128"/>
              <a:ea typeface="Meiryo UI" panose="020B0604030504040204" pitchFamily="50" charset="-128"/>
            </a:endParaRPr>
          </a:p>
          <a:p>
            <a:endParaRPr kumimoji="1" lang="ja-JP" altLang="en-US" sz="800"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様式規定のない記録用紙にデータを記録</a:t>
            </a:r>
            <a:endParaRPr kumimoji="1"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した場合，記録の同時性の保証は？</a:t>
            </a:r>
          </a:p>
        </p:txBody>
      </p:sp>
      <p:sp>
        <p:nvSpPr>
          <p:cNvPr id="8" name="テキスト ボックス 7">
            <a:extLst>
              <a:ext uri="{FF2B5EF4-FFF2-40B4-BE49-F238E27FC236}">
                <a16:creationId xmlns:a16="http://schemas.microsoft.com/office/drawing/2014/main" id="{F3E682EF-EF12-D4A4-DBF0-56CFCFE4B55B}"/>
              </a:ext>
            </a:extLst>
          </p:cNvPr>
          <p:cNvSpPr txBox="1"/>
          <p:nvPr/>
        </p:nvSpPr>
        <p:spPr>
          <a:xfrm>
            <a:off x="7571896" y="3268215"/>
            <a:ext cx="4620103" cy="1600438"/>
          </a:xfrm>
          <a:prstGeom prst="rect">
            <a:avLst/>
          </a:prstGeom>
          <a:noFill/>
        </p:spPr>
        <p:txBody>
          <a:bodyPr wrap="square" rtlCol="0">
            <a:spAutoFit/>
          </a:bodyPr>
          <a:lstStyle/>
          <a:p>
            <a:r>
              <a:rPr kumimoji="1" lang="ja-JP" altLang="en-US" dirty="0">
                <a:latin typeface="Meiryo UI" panose="020B0604030504040204" pitchFamily="50" charset="-128"/>
                <a:ea typeface="Meiryo UI" panose="020B0604030504040204" pitchFamily="50" charset="-128"/>
              </a:rPr>
              <a:t>・　記録の確認を適切に実施できず，</a:t>
            </a:r>
            <a:r>
              <a:rPr kumimoji="1" lang="en-US" altLang="ja-JP" dirty="0">
                <a:latin typeface="Meiryo UI" panose="020B0604030504040204" pitchFamily="50" charset="-128"/>
                <a:ea typeface="Meiryo UI" panose="020B0604030504040204" pitchFamily="50" charset="-128"/>
              </a:rPr>
              <a:t>QA</a:t>
            </a:r>
            <a:r>
              <a:rPr kumimoji="1" lang="ja-JP" altLang="en-US" dirty="0">
                <a:latin typeface="Meiryo UI" panose="020B0604030504040204" pitchFamily="50" charset="-128"/>
                <a:ea typeface="Meiryo UI" panose="020B0604030504040204" pitchFamily="50" charset="-128"/>
              </a:rPr>
              <a:t>部門</a:t>
            </a:r>
            <a:endParaRPr kumimoji="1"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が誤ったデータを容認？</a:t>
            </a:r>
            <a:endParaRPr kumimoji="1" lang="en-US" altLang="ja-JP" dirty="0">
              <a:latin typeface="Meiryo UI" panose="020B0604030504040204" pitchFamily="50" charset="-128"/>
              <a:ea typeface="Meiryo UI" panose="020B0604030504040204" pitchFamily="50" charset="-128"/>
            </a:endParaRPr>
          </a:p>
          <a:p>
            <a:endParaRPr kumimoji="1" lang="ja-JP" altLang="en-US" sz="800"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電子システム（例えば天秤，</a:t>
            </a:r>
            <a:r>
              <a:rPr kumimoji="1" lang="en-US" altLang="ja-JP" dirty="0">
                <a:latin typeface="Meiryo UI" panose="020B0604030504040204" pitchFamily="50" charset="-128"/>
                <a:ea typeface="Meiryo UI" panose="020B0604030504040204" pitchFamily="50" charset="-128"/>
              </a:rPr>
              <a:t>pH</a:t>
            </a:r>
            <a:r>
              <a:rPr kumimoji="1" lang="ja-JP" altLang="en-US" dirty="0">
                <a:latin typeface="Meiryo UI" panose="020B0604030504040204" pitchFamily="50" charset="-128"/>
                <a:ea typeface="Meiryo UI" panose="020B0604030504040204" pitchFamily="50" charset="-128"/>
              </a:rPr>
              <a:t>メータ）から</a:t>
            </a:r>
            <a:endParaRPr kumimoji="1"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直接印刷した紙記録等のトレーサビリティの</a:t>
            </a:r>
            <a:endParaRPr kumimoji="1"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確認は？</a:t>
            </a:r>
          </a:p>
        </p:txBody>
      </p:sp>
      <p:sp>
        <p:nvSpPr>
          <p:cNvPr id="18" name="テキスト ボックス 17">
            <a:extLst>
              <a:ext uri="{FF2B5EF4-FFF2-40B4-BE49-F238E27FC236}">
                <a16:creationId xmlns:a16="http://schemas.microsoft.com/office/drawing/2014/main" id="{304F4C4B-F1A2-1F36-6AB4-DB538C2EDFFC}"/>
              </a:ext>
            </a:extLst>
          </p:cNvPr>
          <p:cNvSpPr txBox="1"/>
          <p:nvPr/>
        </p:nvSpPr>
        <p:spPr>
          <a:xfrm>
            <a:off x="3000634" y="1324939"/>
            <a:ext cx="3236886" cy="1446550"/>
          </a:xfrm>
          <a:prstGeom prst="rect">
            <a:avLst/>
          </a:prstGeom>
          <a:noFill/>
        </p:spPr>
        <p:txBody>
          <a:bodyPr wrap="square" rtlCol="0">
            <a:spAutoFit/>
          </a:bodyPr>
          <a:lstStyle/>
          <a:p>
            <a:pPr marL="342900" indent="-342900">
              <a:buFont typeface="Wingdings" panose="05000000000000000000" pitchFamily="2" charset="2"/>
              <a:buChar char="ü"/>
            </a:pPr>
            <a:r>
              <a:rPr kumimoji="1" lang="ja-JP" altLang="en-US" sz="2000" dirty="0">
                <a:highlight>
                  <a:srgbClr val="FFFF00"/>
                </a:highlight>
                <a:latin typeface="Meiryo UI" panose="020B0604030504040204" pitchFamily="50" charset="-128"/>
                <a:ea typeface="Meiryo UI" panose="020B0604030504040204" pitchFamily="50" charset="-128"/>
              </a:rPr>
              <a:t>記録用紙原本</a:t>
            </a:r>
            <a:r>
              <a:rPr kumimoji="1" lang="ja-JP" altLang="en-US" sz="2000" dirty="0">
                <a:latin typeface="Meiryo UI" panose="020B0604030504040204" pitchFamily="50" charset="-128"/>
                <a:ea typeface="Meiryo UI" panose="020B0604030504040204" pitchFamily="50" charset="-128"/>
              </a:rPr>
              <a:t>の</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solidFill>
                  <a:srgbClr val="FF0000"/>
                </a:solidFill>
                <a:latin typeface="Meiryo UI" panose="020B0604030504040204" pitchFamily="50" charset="-128"/>
                <a:ea typeface="Meiryo UI" panose="020B0604030504040204" pitchFamily="50" charset="-128"/>
              </a:rPr>
              <a:t>　　　作成，配布，管理方法</a:t>
            </a:r>
            <a:endParaRPr kumimoji="1" lang="en-US" altLang="ja-JP" sz="2000" dirty="0">
              <a:solidFill>
                <a:srgbClr val="FF0000"/>
              </a:solidFill>
              <a:latin typeface="Meiryo UI" panose="020B0604030504040204" pitchFamily="50" charset="-128"/>
              <a:ea typeface="Meiryo UI" panose="020B0604030504040204" pitchFamily="50" charset="-128"/>
            </a:endParaRPr>
          </a:p>
          <a:p>
            <a:endParaRPr kumimoji="1" lang="en-US" altLang="ja-JP" sz="800" dirty="0">
              <a:solidFill>
                <a:srgbClr val="FF0000"/>
              </a:solidFill>
              <a:latin typeface="Meiryo UI" panose="020B0604030504040204" pitchFamily="50" charset="-128"/>
              <a:ea typeface="Meiryo UI" panose="020B0604030504040204" pitchFamily="50" charset="-128"/>
            </a:endParaRPr>
          </a:p>
          <a:p>
            <a:pPr marL="342900" indent="-342900">
              <a:buFont typeface="Wingdings" panose="05000000000000000000" pitchFamily="2" charset="2"/>
              <a:buChar char="ü"/>
            </a:pPr>
            <a:r>
              <a:rPr kumimoji="1" lang="ja-JP" altLang="en-US" sz="2000" dirty="0">
                <a:highlight>
                  <a:srgbClr val="FFFF00"/>
                </a:highlight>
                <a:latin typeface="Meiryo UI" panose="020B0604030504040204" pitchFamily="50" charset="-128"/>
                <a:ea typeface="Meiryo UI" panose="020B0604030504040204" pitchFamily="50" charset="-128"/>
              </a:rPr>
              <a:t>手順書</a:t>
            </a:r>
            <a:r>
              <a:rPr kumimoji="1" lang="ja-JP" altLang="en-US" sz="2000" dirty="0">
                <a:latin typeface="Meiryo UI" panose="020B0604030504040204" pitchFamily="50" charset="-128"/>
                <a:ea typeface="Meiryo UI" panose="020B0604030504040204" pitchFamily="50" charset="-128"/>
              </a:rPr>
              <a:t>や</a:t>
            </a:r>
            <a:r>
              <a:rPr kumimoji="1" lang="ja-JP" altLang="en-US" sz="2000" dirty="0">
                <a:highlight>
                  <a:srgbClr val="FFFF00"/>
                </a:highlight>
                <a:latin typeface="Meiryo UI" panose="020B0604030504040204" pitchFamily="50" charset="-128"/>
                <a:ea typeface="Meiryo UI" panose="020B0604030504040204" pitchFamily="50" charset="-128"/>
              </a:rPr>
              <a:t>記録用紙</a:t>
            </a:r>
            <a:r>
              <a:rPr kumimoji="1" lang="ja-JP" altLang="en-US" sz="2000" dirty="0">
                <a:latin typeface="Meiryo UI" panose="020B0604030504040204" pitchFamily="50" charset="-128"/>
                <a:ea typeface="Meiryo UI" panose="020B0604030504040204" pitchFamily="50" charset="-128"/>
              </a:rPr>
              <a:t>などの</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a:t>
            </a:r>
            <a:r>
              <a:rPr kumimoji="1" lang="ja-JP" altLang="en-US" sz="2000" dirty="0">
                <a:solidFill>
                  <a:srgbClr val="FF0000"/>
                </a:solidFill>
                <a:latin typeface="Meiryo UI" panose="020B0604030504040204" pitchFamily="50" charset="-128"/>
                <a:ea typeface="Meiryo UI" panose="020B0604030504040204" pitchFamily="50" charset="-128"/>
              </a:rPr>
              <a:t>管理方法</a:t>
            </a:r>
            <a:endParaRPr kumimoji="1" lang="en-US" altLang="ja-JP" sz="2000" dirty="0">
              <a:solidFill>
                <a:srgbClr val="FF0000"/>
              </a:solidFill>
              <a:latin typeface="Meiryo UI" panose="020B0604030504040204" pitchFamily="50" charset="-128"/>
              <a:ea typeface="Meiryo UI" panose="020B0604030504040204" pitchFamily="50" charset="-128"/>
            </a:endParaRPr>
          </a:p>
        </p:txBody>
      </p:sp>
      <p:sp>
        <p:nvSpPr>
          <p:cNvPr id="19" name="テキスト ボックス 18">
            <a:extLst>
              <a:ext uri="{FF2B5EF4-FFF2-40B4-BE49-F238E27FC236}">
                <a16:creationId xmlns:a16="http://schemas.microsoft.com/office/drawing/2014/main" id="{8CCC1787-CACB-CDD2-5B4A-540D58D91B21}"/>
              </a:ext>
            </a:extLst>
          </p:cNvPr>
          <p:cNvSpPr txBox="1"/>
          <p:nvPr/>
        </p:nvSpPr>
        <p:spPr>
          <a:xfrm>
            <a:off x="3009743" y="3302267"/>
            <a:ext cx="2374368" cy="1631216"/>
          </a:xfrm>
          <a:prstGeom prst="rect">
            <a:avLst/>
          </a:prstGeom>
          <a:noFill/>
        </p:spPr>
        <p:txBody>
          <a:bodyPr wrap="none" rtlCol="0">
            <a:spAutoFit/>
          </a:bodyPr>
          <a:lstStyle/>
          <a:p>
            <a:pPr marL="342900" indent="-342900">
              <a:buFont typeface="Wingdings" panose="05000000000000000000" pitchFamily="2" charset="2"/>
              <a:buChar char="ü"/>
            </a:pPr>
            <a:r>
              <a:rPr kumimoji="1" lang="ja-JP" altLang="en-US" sz="2000" dirty="0">
                <a:highlight>
                  <a:srgbClr val="FFFF00"/>
                </a:highlight>
                <a:latin typeface="Meiryo UI" panose="020B0604030504040204" pitchFamily="50" charset="-128"/>
                <a:ea typeface="Meiryo UI" panose="020B0604030504040204" pitchFamily="50" charset="-128"/>
              </a:rPr>
              <a:t>記入された記録</a:t>
            </a:r>
            <a:r>
              <a:rPr kumimoji="1" lang="ja-JP" altLang="en-US" sz="2000" dirty="0">
                <a:latin typeface="Meiryo UI" panose="020B0604030504040204" pitchFamily="50" charset="-128"/>
                <a:ea typeface="Meiryo UI" panose="020B0604030504040204" pitchFamily="50" charset="-128"/>
              </a:rPr>
              <a:t>の</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正確性，</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真正性，</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完全性の</a:t>
            </a:r>
            <a:endParaRPr kumimoji="1" lang="en-US" altLang="ja-JP" sz="2000" dirty="0">
              <a:latin typeface="Meiryo UI" panose="020B0604030504040204" pitchFamily="50" charset="-128"/>
              <a:ea typeface="Meiryo UI" panose="020B0604030504040204" pitchFamily="50" charset="-128"/>
            </a:endParaRPr>
          </a:p>
          <a:p>
            <a:pPr algn="r"/>
            <a:r>
              <a:rPr kumimoji="1" lang="ja-JP" altLang="en-US" sz="2000" dirty="0">
                <a:solidFill>
                  <a:srgbClr val="FF0000"/>
                </a:solidFill>
                <a:latin typeface="Meiryo UI" panose="020B0604030504040204" pitchFamily="50" charset="-128"/>
                <a:ea typeface="Meiryo UI" panose="020B0604030504040204" pitchFamily="50" charset="-128"/>
              </a:rPr>
              <a:t>レビュー方法</a:t>
            </a:r>
            <a:endParaRPr kumimoji="1" lang="en-US" altLang="ja-JP" sz="2000" dirty="0">
              <a:solidFill>
                <a:srgbClr val="FF0000"/>
              </a:solidFill>
              <a:latin typeface="Meiryo UI" panose="020B0604030504040204" pitchFamily="50" charset="-128"/>
              <a:ea typeface="Meiryo UI" panose="020B0604030504040204" pitchFamily="50" charset="-128"/>
            </a:endParaRPr>
          </a:p>
        </p:txBody>
      </p:sp>
      <p:sp>
        <p:nvSpPr>
          <p:cNvPr id="20" name="テキスト ボックス 19">
            <a:extLst>
              <a:ext uri="{FF2B5EF4-FFF2-40B4-BE49-F238E27FC236}">
                <a16:creationId xmlns:a16="http://schemas.microsoft.com/office/drawing/2014/main" id="{93F2AB0A-5E0A-4682-E07E-A033C4242CD3}"/>
              </a:ext>
            </a:extLst>
          </p:cNvPr>
          <p:cNvSpPr txBox="1"/>
          <p:nvPr/>
        </p:nvSpPr>
        <p:spPr>
          <a:xfrm>
            <a:off x="3009743" y="5279595"/>
            <a:ext cx="2028119" cy="725161"/>
          </a:xfrm>
          <a:prstGeom prst="rect">
            <a:avLst/>
          </a:prstGeom>
          <a:noFill/>
        </p:spPr>
        <p:txBody>
          <a:bodyPr wrap="square" rtlCol="0">
            <a:spAutoFit/>
          </a:bodyPr>
          <a:lstStyle/>
          <a:p>
            <a:pPr marL="342900" indent="-342900">
              <a:buFont typeface="Wingdings" panose="05000000000000000000" pitchFamily="2" charset="2"/>
              <a:buChar char="ü"/>
            </a:pPr>
            <a:r>
              <a:rPr kumimoji="1" lang="ja-JP" altLang="en-US" sz="2000" dirty="0">
                <a:highlight>
                  <a:srgbClr val="FFFF00"/>
                </a:highlight>
                <a:latin typeface="Meiryo UI" panose="020B0604030504040204" pitchFamily="50" charset="-128"/>
                <a:ea typeface="Meiryo UI" panose="020B0604030504040204" pitchFamily="50" charset="-128"/>
              </a:rPr>
              <a:t>記録</a:t>
            </a:r>
            <a:r>
              <a:rPr kumimoji="1" lang="ja-JP" altLang="en-US" sz="2000" dirty="0">
                <a:latin typeface="Meiryo UI" panose="020B0604030504040204" pitchFamily="50" charset="-128"/>
                <a:ea typeface="Meiryo UI" panose="020B0604030504040204" pitchFamily="50" charset="-128"/>
              </a:rPr>
              <a:t>の</a:t>
            </a:r>
            <a:endParaRPr kumimoji="1" lang="en-US" altLang="ja-JP" sz="2000" dirty="0">
              <a:latin typeface="Meiryo UI" panose="020B0604030504040204" pitchFamily="50" charset="-128"/>
              <a:ea typeface="Meiryo UI" panose="020B0604030504040204" pitchFamily="50" charset="-128"/>
            </a:endParaRPr>
          </a:p>
          <a:p>
            <a:pPr algn="r"/>
            <a:r>
              <a:rPr kumimoji="1" lang="ja-JP" altLang="en-US" sz="2000" dirty="0">
                <a:solidFill>
                  <a:srgbClr val="FF0000"/>
                </a:solidFill>
                <a:latin typeface="Meiryo UI" panose="020B0604030504040204" pitchFamily="50" charset="-128"/>
                <a:ea typeface="Meiryo UI" panose="020B0604030504040204" pitchFamily="50" charset="-128"/>
              </a:rPr>
              <a:t>保管方法</a:t>
            </a:r>
            <a:endParaRPr kumimoji="1" lang="en-US" altLang="ja-JP" sz="2000" dirty="0">
              <a:solidFill>
                <a:srgbClr val="FF0000"/>
              </a:solidFill>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CE30149E-C190-DB93-B560-61B6090226BA}"/>
              </a:ext>
            </a:extLst>
          </p:cNvPr>
          <p:cNvSpPr txBox="1"/>
          <p:nvPr/>
        </p:nvSpPr>
        <p:spPr>
          <a:xfrm>
            <a:off x="7571897" y="5279595"/>
            <a:ext cx="3799438" cy="369332"/>
          </a:xfrm>
          <a:prstGeom prst="rect">
            <a:avLst/>
          </a:prstGeom>
          <a:noFill/>
        </p:spPr>
        <p:txBody>
          <a:bodyPr wrap="none" rtlCol="0">
            <a:spAutoFit/>
          </a:bodyPr>
          <a:lstStyle/>
          <a:p>
            <a:r>
              <a:rPr kumimoji="1" lang="ja-JP" altLang="en-US" dirty="0">
                <a:latin typeface="Meiryo UI" panose="020B0604030504040204" pitchFamily="50" charset="-128"/>
                <a:ea typeface="Meiryo UI" panose="020B0604030504040204" pitchFamily="50" charset="-128"/>
              </a:rPr>
              <a:t>・　各種保管記録の完全性の保証は？</a:t>
            </a:r>
          </a:p>
        </p:txBody>
      </p:sp>
      <p:sp>
        <p:nvSpPr>
          <p:cNvPr id="26" name="矢印: 右 25">
            <a:extLst>
              <a:ext uri="{FF2B5EF4-FFF2-40B4-BE49-F238E27FC236}">
                <a16:creationId xmlns:a16="http://schemas.microsoft.com/office/drawing/2014/main" id="{C443DF3D-5175-8021-D5FF-1FB6E8026E06}"/>
              </a:ext>
            </a:extLst>
          </p:cNvPr>
          <p:cNvSpPr/>
          <p:nvPr/>
        </p:nvSpPr>
        <p:spPr>
          <a:xfrm>
            <a:off x="6141100" y="2887835"/>
            <a:ext cx="1430382" cy="2243640"/>
          </a:xfrm>
          <a:prstGeom prst="rightArrow">
            <a:avLst/>
          </a:prstGeom>
          <a:solidFill>
            <a:schemeClr val="accent6">
              <a:lumMod val="20000"/>
              <a:lumOff val="80000"/>
            </a:schemeClr>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600" dirty="0">
                <a:solidFill>
                  <a:srgbClr val="FF0000"/>
                </a:solidFill>
                <a:latin typeface="Meiryo UI" panose="020B0604030504040204" pitchFamily="50" charset="-128"/>
                <a:ea typeface="Meiryo UI" panose="020B0604030504040204" pitchFamily="50" charset="-128"/>
              </a:rPr>
              <a:t>手順</a:t>
            </a:r>
            <a:r>
              <a:rPr lang="ja-JP" altLang="en-US" sz="1600" dirty="0">
                <a:solidFill>
                  <a:schemeClr val="tx1"/>
                </a:solidFill>
                <a:latin typeface="Meiryo UI" panose="020B0604030504040204" pitchFamily="50" charset="-128"/>
                <a:ea typeface="Meiryo UI" panose="020B0604030504040204" pitchFamily="50" charset="-128"/>
              </a:rPr>
              <a:t>が</a:t>
            </a:r>
            <a:endParaRPr lang="en-US" altLang="ja-JP" sz="1600" dirty="0">
              <a:solidFill>
                <a:schemeClr val="tx1"/>
              </a:solidFill>
              <a:latin typeface="Meiryo UI" panose="020B0604030504040204" pitchFamily="50" charset="-128"/>
              <a:ea typeface="Meiryo UI" panose="020B0604030504040204" pitchFamily="50" charset="-128"/>
            </a:endParaRPr>
          </a:p>
          <a:p>
            <a:r>
              <a:rPr lang="ja-JP" altLang="en-US" sz="1600" dirty="0">
                <a:solidFill>
                  <a:schemeClr val="tx1"/>
                </a:solidFill>
                <a:latin typeface="Meiryo UI" panose="020B0604030504040204" pitchFamily="50" charset="-128"/>
                <a:ea typeface="Meiryo UI" panose="020B0604030504040204" pitchFamily="50" charset="-128"/>
              </a:rPr>
              <a:t>規定</a:t>
            </a:r>
            <a:r>
              <a:rPr kumimoji="1" lang="ja-JP" altLang="en-US" sz="1600" dirty="0">
                <a:solidFill>
                  <a:schemeClr val="tx1"/>
                </a:solidFill>
                <a:latin typeface="Meiryo UI" panose="020B0604030504040204" pitchFamily="50" charset="-128"/>
                <a:ea typeface="Meiryo UI" panose="020B0604030504040204" pitchFamily="50" charset="-128"/>
              </a:rPr>
              <a:t>されて</a:t>
            </a:r>
            <a:endParaRPr kumimoji="1" lang="en-US" altLang="ja-JP" sz="1600" dirty="0">
              <a:solidFill>
                <a:schemeClr val="tx1"/>
              </a:solidFill>
              <a:latin typeface="Meiryo UI" panose="020B0604030504040204" pitchFamily="50" charset="-128"/>
              <a:ea typeface="Meiryo UI" panose="020B0604030504040204" pitchFamily="50" charset="-128"/>
            </a:endParaRPr>
          </a:p>
          <a:p>
            <a:r>
              <a:rPr kumimoji="1" lang="ja-JP" altLang="en-US" sz="1600" dirty="0">
                <a:solidFill>
                  <a:schemeClr val="tx1"/>
                </a:solidFill>
                <a:latin typeface="Meiryo UI" panose="020B0604030504040204" pitchFamily="50" charset="-128"/>
                <a:ea typeface="Meiryo UI" panose="020B0604030504040204" pitchFamily="50" charset="-128"/>
              </a:rPr>
              <a:t>いないと</a:t>
            </a:r>
          </a:p>
        </p:txBody>
      </p:sp>
      <p:sp>
        <p:nvSpPr>
          <p:cNvPr id="7" name="思考の吹き出し: 雲形 6">
            <a:extLst>
              <a:ext uri="{FF2B5EF4-FFF2-40B4-BE49-F238E27FC236}">
                <a16:creationId xmlns:a16="http://schemas.microsoft.com/office/drawing/2014/main" id="{B55200DD-B371-A02D-51C2-60891A86844A}"/>
              </a:ext>
            </a:extLst>
          </p:cNvPr>
          <p:cNvSpPr/>
          <p:nvPr/>
        </p:nvSpPr>
        <p:spPr>
          <a:xfrm>
            <a:off x="6057256" y="2048214"/>
            <a:ext cx="1508760" cy="775244"/>
          </a:xfrm>
          <a:prstGeom prst="cloudCallout">
            <a:avLst/>
          </a:prstGeom>
          <a:solidFill>
            <a:schemeClr val="accent6">
              <a:lumMod val="60000"/>
              <a:lumOff val="40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rgbClr val="FF0000"/>
                </a:solidFill>
                <a:latin typeface="HGP創英角ﾎﾟｯﾌﾟ体" panose="040B0A00000000000000" pitchFamily="50" charset="-128"/>
                <a:ea typeface="HGP創英角ﾎﾟｯﾌﾟ体" panose="040B0A00000000000000" pitchFamily="50" charset="-128"/>
              </a:rPr>
              <a:t>もし・・・</a:t>
            </a:r>
          </a:p>
        </p:txBody>
      </p:sp>
      <p:pic>
        <p:nvPicPr>
          <p:cNvPr id="3" name="図 2">
            <a:extLst>
              <a:ext uri="{FF2B5EF4-FFF2-40B4-BE49-F238E27FC236}">
                <a16:creationId xmlns:a16="http://schemas.microsoft.com/office/drawing/2014/main" id="{7DC581EE-89A3-47D9-DE2D-4CF2920FED70}"/>
              </a:ext>
            </a:extLst>
          </p:cNvPr>
          <p:cNvPicPr>
            <a:picLocks noChangeAspect="1"/>
          </p:cNvPicPr>
          <p:nvPr/>
        </p:nvPicPr>
        <p:blipFill>
          <a:blip r:embed="rId3"/>
          <a:stretch>
            <a:fillRect/>
          </a:stretch>
        </p:blipFill>
        <p:spPr>
          <a:xfrm>
            <a:off x="593152" y="4004513"/>
            <a:ext cx="1777756" cy="2415124"/>
          </a:xfrm>
          <a:prstGeom prst="rect">
            <a:avLst/>
          </a:prstGeom>
        </p:spPr>
      </p:pic>
    </p:spTree>
    <p:extLst>
      <p:ext uri="{BB962C8B-B14F-4D97-AF65-F5344CB8AC3E}">
        <p14:creationId xmlns:p14="http://schemas.microsoft.com/office/powerpoint/2010/main" val="19050449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FDA5AB-221A-992E-6BB0-878013C3A81E}"/>
            </a:ext>
          </a:extLst>
        </p:cNvPr>
        <p:cNvGrpSpPr/>
        <p:nvPr/>
      </p:nvGrpSpPr>
      <p:grpSpPr>
        <a:xfrm>
          <a:off x="0" y="0"/>
          <a:ext cx="0" cy="0"/>
          <a:chOff x="0" y="0"/>
          <a:chExt cx="0" cy="0"/>
        </a:xfrm>
      </p:grpSpPr>
      <p:sp>
        <p:nvSpPr>
          <p:cNvPr id="18" name="四角形: 角を丸くする 17">
            <a:extLst>
              <a:ext uri="{FF2B5EF4-FFF2-40B4-BE49-F238E27FC236}">
                <a16:creationId xmlns:a16="http://schemas.microsoft.com/office/drawing/2014/main" id="{A262BDC9-277F-9D2E-4323-9207DBAC23BD}"/>
              </a:ext>
            </a:extLst>
          </p:cNvPr>
          <p:cNvSpPr/>
          <p:nvPr/>
        </p:nvSpPr>
        <p:spPr>
          <a:xfrm>
            <a:off x="2723607" y="1022229"/>
            <a:ext cx="8912134" cy="5561452"/>
          </a:xfrm>
          <a:prstGeom prst="roundRect">
            <a:avLst/>
          </a:prstGeom>
          <a:solidFill>
            <a:schemeClr val="accent5">
              <a:lumMod val="20000"/>
              <a:lumOff val="80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16E58190-B9A2-DE28-FF49-9A29AB2BE02E}"/>
              </a:ext>
            </a:extLst>
          </p:cNvPr>
          <p:cNvSpPr>
            <a:spLocks noGrp="1"/>
          </p:cNvSpPr>
          <p:nvPr>
            <p:ph type="title"/>
          </p:nvPr>
        </p:nvSpPr>
        <p:spPr/>
        <p:txBody>
          <a:bodyPr/>
          <a:lstStyle/>
          <a:p>
            <a:pPr fontAlgn="ctr"/>
            <a:r>
              <a:rPr kumimoji="1" lang="en-US" altLang="ja-JP" sz="2800" b="0" dirty="0"/>
              <a:t>DI</a:t>
            </a:r>
            <a:r>
              <a:rPr kumimoji="1" lang="ja-JP" altLang="en-US" sz="2800" b="0" dirty="0"/>
              <a:t>対応に必要なこと</a:t>
            </a:r>
          </a:p>
        </p:txBody>
      </p:sp>
      <p:sp>
        <p:nvSpPr>
          <p:cNvPr id="3" name="コンテンツ プレースホルダー 2">
            <a:extLst>
              <a:ext uri="{FF2B5EF4-FFF2-40B4-BE49-F238E27FC236}">
                <a16:creationId xmlns:a16="http://schemas.microsoft.com/office/drawing/2014/main" id="{3EDDA4CE-D772-02B6-3C80-2B06BD0FB830}"/>
              </a:ext>
            </a:extLst>
          </p:cNvPr>
          <p:cNvSpPr>
            <a:spLocks noGrp="1"/>
          </p:cNvSpPr>
          <p:nvPr>
            <p:ph idx="1"/>
          </p:nvPr>
        </p:nvSpPr>
        <p:spPr>
          <a:xfrm>
            <a:off x="2963132" y="1169849"/>
            <a:ext cx="8787288" cy="4909941"/>
          </a:xfrm>
        </p:spPr>
        <p:txBody>
          <a:bodyPr>
            <a:noAutofit/>
          </a:bodyPr>
          <a:lstStyle/>
          <a:p>
            <a:r>
              <a:rPr lang="ja-JP" altLang="en-US" sz="2400" dirty="0"/>
              <a:t>データライフサイクルを通じて，</a:t>
            </a:r>
            <a:endParaRPr lang="en-US" altLang="ja-JP" sz="2400" dirty="0"/>
          </a:p>
          <a:p>
            <a:r>
              <a:rPr lang="ja-JP" altLang="en-US" sz="2400" dirty="0">
                <a:highlight>
                  <a:srgbClr val="FFFF00"/>
                </a:highlight>
              </a:rPr>
              <a:t>データマネジメントに関連する項目</a:t>
            </a:r>
            <a:r>
              <a:rPr lang="ja-JP" altLang="en-US" sz="2400" dirty="0"/>
              <a:t>を確認</a:t>
            </a:r>
            <a:endParaRPr lang="en-US" altLang="ja-JP" sz="2400" dirty="0"/>
          </a:p>
          <a:p>
            <a:endParaRPr kumimoji="1" lang="en-US" altLang="ja-JP" dirty="0">
              <a:highlight>
                <a:srgbClr val="FFFF00"/>
              </a:highlight>
            </a:endParaRPr>
          </a:p>
          <a:p>
            <a:pPr marL="342900" indent="-342900">
              <a:buFont typeface="Wingdings" panose="05000000000000000000" pitchFamily="2" charset="2"/>
              <a:buChar char="ü"/>
            </a:pPr>
            <a:r>
              <a:rPr kumimoji="1" lang="ja-JP" altLang="en-US" dirty="0"/>
              <a:t>適格性確認とバリデーション</a:t>
            </a:r>
            <a:endParaRPr kumimoji="1" lang="en-US" altLang="ja-JP" dirty="0"/>
          </a:p>
          <a:p>
            <a:endParaRPr kumimoji="1" lang="en-US" altLang="ja-JP" sz="1200" dirty="0"/>
          </a:p>
          <a:p>
            <a:pPr marL="342900" indent="-342900">
              <a:buFont typeface="Wingdings" panose="05000000000000000000" pitchFamily="2" charset="2"/>
              <a:buChar char="ü"/>
            </a:pPr>
            <a:r>
              <a:rPr kumimoji="1" lang="ja-JP" altLang="en-US" dirty="0"/>
              <a:t>定期的なシステム評価</a:t>
            </a:r>
            <a:endParaRPr kumimoji="1" lang="en-US" altLang="ja-JP" dirty="0"/>
          </a:p>
          <a:p>
            <a:endParaRPr kumimoji="1" lang="ja-JP" altLang="en-US" sz="1200" dirty="0"/>
          </a:p>
          <a:p>
            <a:pPr marL="342900" indent="-342900">
              <a:buFont typeface="Wingdings" panose="05000000000000000000" pitchFamily="2" charset="2"/>
              <a:buChar char="ü"/>
            </a:pPr>
            <a:r>
              <a:rPr kumimoji="1" lang="ja-JP" altLang="en-US" dirty="0"/>
              <a:t>システム間のデータ転送に関する評価</a:t>
            </a:r>
            <a:endParaRPr kumimoji="1" lang="en-US" altLang="ja-JP" dirty="0"/>
          </a:p>
          <a:p>
            <a:endParaRPr kumimoji="1" lang="en-US" altLang="ja-JP" sz="1200" dirty="0"/>
          </a:p>
          <a:p>
            <a:pPr marL="342900" indent="-342900">
              <a:buFont typeface="Wingdings" panose="05000000000000000000" pitchFamily="2" charset="2"/>
              <a:buChar char="ü"/>
            </a:pPr>
            <a:r>
              <a:rPr lang="ja-JP" altLang="en-US" dirty="0"/>
              <a:t>システムセキュリティ</a:t>
            </a:r>
            <a:endParaRPr lang="en-US" altLang="ja-JP" dirty="0"/>
          </a:p>
          <a:p>
            <a:endParaRPr lang="en-US" altLang="ja-JP" sz="1200" dirty="0"/>
          </a:p>
          <a:p>
            <a:pPr marL="342900" indent="-342900">
              <a:buFont typeface="Wingdings" panose="05000000000000000000" pitchFamily="2" charset="2"/>
              <a:buChar char="ü"/>
            </a:pPr>
            <a:r>
              <a:rPr lang="ja-JP" altLang="en-US" dirty="0"/>
              <a:t>監査証跡</a:t>
            </a:r>
            <a:endParaRPr lang="en-US" altLang="ja-JP" dirty="0"/>
          </a:p>
          <a:p>
            <a:endParaRPr lang="en-US" altLang="ja-JP" sz="1200" dirty="0"/>
          </a:p>
          <a:p>
            <a:pPr marL="342900" indent="-342900">
              <a:buFont typeface="Wingdings" panose="05000000000000000000" pitchFamily="2" charset="2"/>
              <a:buChar char="ü"/>
            </a:pPr>
            <a:r>
              <a:rPr lang="ja-JP" altLang="en-US" dirty="0"/>
              <a:t>データ収集・入力，データレビュー，電子データの保存・保管・処分</a:t>
            </a:r>
            <a:endParaRPr lang="en-US" altLang="ja-JP" dirty="0"/>
          </a:p>
          <a:p>
            <a:pPr algn="r"/>
            <a:endParaRPr lang="en-US" altLang="ja-JP" sz="2400" dirty="0"/>
          </a:p>
          <a:p>
            <a:pPr algn="r"/>
            <a:endParaRPr lang="en-US" altLang="ja-JP" sz="2400" dirty="0"/>
          </a:p>
        </p:txBody>
      </p:sp>
      <p:sp>
        <p:nvSpPr>
          <p:cNvPr id="5" name="テキスト ボックス 4">
            <a:extLst>
              <a:ext uri="{FF2B5EF4-FFF2-40B4-BE49-F238E27FC236}">
                <a16:creationId xmlns:a16="http://schemas.microsoft.com/office/drawing/2014/main" id="{9C42C47D-7B24-64E0-DAEB-17D60B4FD497}"/>
              </a:ext>
            </a:extLst>
          </p:cNvPr>
          <p:cNvSpPr txBox="1"/>
          <p:nvPr/>
        </p:nvSpPr>
        <p:spPr>
          <a:xfrm>
            <a:off x="238746" y="1239936"/>
            <a:ext cx="2339102" cy="830997"/>
          </a:xfrm>
          <a:prstGeom prst="rect">
            <a:avLst/>
          </a:prstGeom>
          <a:noFill/>
        </p:spPr>
        <p:txBody>
          <a:bodyPr wrap="none" rtlCol="0">
            <a:spAutoFit/>
          </a:bodyPr>
          <a:lstStyle/>
          <a:p>
            <a:r>
              <a:rPr kumimoji="1" lang="ja-JP" altLang="en-US" sz="2400" dirty="0">
                <a:latin typeface="メイリオ" panose="020B0604030504040204" pitchFamily="50" charset="-128"/>
                <a:ea typeface="メイリオ" panose="020B0604030504040204" pitchFamily="50" charset="-128"/>
              </a:rPr>
              <a:t>コンピュータ化</a:t>
            </a:r>
            <a:endParaRPr kumimoji="1" lang="en-US" altLang="ja-JP" sz="2400" dirty="0">
              <a:latin typeface="メイリオ" panose="020B0604030504040204" pitchFamily="50" charset="-128"/>
              <a:ea typeface="メイリオ" panose="020B0604030504040204" pitchFamily="50" charset="-128"/>
            </a:endParaRPr>
          </a:p>
          <a:p>
            <a:r>
              <a:rPr kumimoji="1" lang="ja-JP" altLang="en-US" sz="2400" dirty="0">
                <a:latin typeface="メイリオ" panose="020B0604030504040204" pitchFamily="50" charset="-128"/>
                <a:ea typeface="メイリオ" panose="020B0604030504040204" pitchFamily="50" charset="-128"/>
              </a:rPr>
              <a:t>システムの場合</a:t>
            </a:r>
            <a:endParaRPr kumimoji="1" lang="en-US" altLang="ja-JP" sz="2400" dirty="0">
              <a:latin typeface="メイリオ" panose="020B0604030504040204" pitchFamily="50" charset="-128"/>
              <a:ea typeface="メイリオ" panose="020B0604030504040204" pitchFamily="50" charset="-128"/>
            </a:endParaRPr>
          </a:p>
        </p:txBody>
      </p:sp>
      <p:pic>
        <p:nvPicPr>
          <p:cNvPr id="19" name="図 18">
            <a:extLst>
              <a:ext uri="{FF2B5EF4-FFF2-40B4-BE49-F238E27FC236}">
                <a16:creationId xmlns:a16="http://schemas.microsoft.com/office/drawing/2014/main" id="{492BFC3E-4215-E165-F9AC-AD24B2F7203C}"/>
              </a:ext>
            </a:extLst>
          </p:cNvPr>
          <p:cNvPicPr>
            <a:picLocks noChangeAspect="1"/>
          </p:cNvPicPr>
          <p:nvPr/>
        </p:nvPicPr>
        <p:blipFill>
          <a:blip r:embed="rId3"/>
          <a:stretch>
            <a:fillRect/>
          </a:stretch>
        </p:blipFill>
        <p:spPr>
          <a:xfrm>
            <a:off x="335360" y="2255955"/>
            <a:ext cx="2236478" cy="1674563"/>
          </a:xfrm>
          <a:prstGeom prst="rect">
            <a:avLst/>
          </a:prstGeom>
        </p:spPr>
      </p:pic>
      <p:pic>
        <p:nvPicPr>
          <p:cNvPr id="22" name="図 21">
            <a:extLst>
              <a:ext uri="{FF2B5EF4-FFF2-40B4-BE49-F238E27FC236}">
                <a16:creationId xmlns:a16="http://schemas.microsoft.com/office/drawing/2014/main" id="{F1EBD111-AF56-6EB0-5372-A1D66722249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387342" y="1919817"/>
            <a:ext cx="1740754" cy="1248991"/>
          </a:xfrm>
          <a:prstGeom prst="rect">
            <a:avLst/>
          </a:prstGeom>
          <a:noFill/>
          <a:extLst>
            <a:ext uri="{909E8E84-426E-40DD-AFC4-6F175D3DCCD1}">
              <a14:hiddenFill xmlns:a14="http://schemas.microsoft.com/office/drawing/2010/main">
                <a:solidFill>
                  <a:srgbClr val="FFFFFF"/>
                </a:solidFill>
              </a14:hiddenFill>
            </a:ext>
          </a:extLst>
        </p:spPr>
      </p:pic>
      <p:pic>
        <p:nvPicPr>
          <p:cNvPr id="26" name="図 25">
            <a:extLst>
              <a:ext uri="{FF2B5EF4-FFF2-40B4-BE49-F238E27FC236}">
                <a16:creationId xmlns:a16="http://schemas.microsoft.com/office/drawing/2014/main" id="{58CE7430-4DED-3860-9A65-2D84620EC99F}"/>
              </a:ext>
            </a:extLst>
          </p:cNvPr>
          <p:cNvPicPr>
            <a:picLocks noChangeAspect="1"/>
          </p:cNvPicPr>
          <p:nvPr/>
        </p:nvPicPr>
        <p:blipFill>
          <a:blip r:embed="rId5"/>
          <a:stretch>
            <a:fillRect/>
          </a:stretch>
        </p:blipFill>
        <p:spPr>
          <a:xfrm>
            <a:off x="8551035" y="5416745"/>
            <a:ext cx="1306854" cy="1220275"/>
          </a:xfrm>
          <a:prstGeom prst="rect">
            <a:avLst/>
          </a:prstGeom>
        </p:spPr>
      </p:pic>
      <p:grpSp>
        <p:nvGrpSpPr>
          <p:cNvPr id="4" name="グループ化 3">
            <a:extLst>
              <a:ext uri="{FF2B5EF4-FFF2-40B4-BE49-F238E27FC236}">
                <a16:creationId xmlns:a16="http://schemas.microsoft.com/office/drawing/2014/main" id="{7E13F451-7EE5-8813-E4F2-A5F6C59AFA1C}"/>
              </a:ext>
            </a:extLst>
          </p:cNvPr>
          <p:cNvGrpSpPr/>
          <p:nvPr/>
        </p:nvGrpSpPr>
        <p:grpSpPr>
          <a:xfrm>
            <a:off x="7438397" y="4229476"/>
            <a:ext cx="664619" cy="872638"/>
            <a:chOff x="4517348" y="3428999"/>
            <a:chExt cx="848139" cy="1130031"/>
          </a:xfrm>
        </p:grpSpPr>
        <p:sp>
          <p:nvSpPr>
            <p:cNvPr id="6" name="正方形/長方形 5">
              <a:extLst>
                <a:ext uri="{FF2B5EF4-FFF2-40B4-BE49-F238E27FC236}">
                  <a16:creationId xmlns:a16="http://schemas.microsoft.com/office/drawing/2014/main" id="{B520591A-B693-0EF7-E4F6-87D85E21E6CD}"/>
                </a:ext>
              </a:extLst>
            </p:cNvPr>
            <p:cNvSpPr/>
            <p:nvPr/>
          </p:nvSpPr>
          <p:spPr>
            <a:xfrm>
              <a:off x="4517348" y="3428999"/>
              <a:ext cx="848139" cy="1130031"/>
            </a:xfrm>
            <a:prstGeom prst="rect">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800" dirty="0">
                  <a:solidFill>
                    <a:srgbClr val="0070C0"/>
                  </a:solidFill>
                  <a:latin typeface="ADLaM Display" panose="02010000000000000000" pitchFamily="2" charset="0"/>
                  <a:ea typeface="ADLaM Display" panose="02010000000000000000" pitchFamily="2" charset="0"/>
                  <a:cs typeface="ADLaM Display" panose="02010000000000000000" pitchFamily="2" charset="0"/>
                </a:rPr>
                <a:t>Approved</a:t>
              </a:r>
            </a:p>
            <a:p>
              <a:pPr algn="r"/>
              <a:r>
                <a:rPr lang="ja-JP" altLang="en-US" sz="400" dirty="0">
                  <a:solidFill>
                    <a:schemeClr val="tx1"/>
                  </a:solidFill>
                </a:rPr>
                <a:t>□ □ □ □</a:t>
              </a:r>
              <a:endParaRPr lang="en-US" altLang="ja-JP" sz="400" dirty="0">
                <a:solidFill>
                  <a:schemeClr val="tx1"/>
                </a:solidFill>
              </a:endParaRPr>
            </a:p>
            <a:p>
              <a:pPr algn="r"/>
              <a:r>
                <a:rPr lang="ja-JP" altLang="en-US" sz="400" dirty="0">
                  <a:solidFill>
                    <a:schemeClr val="tx1"/>
                  </a:solidFill>
                </a:rPr>
                <a:t>△△△△</a:t>
              </a:r>
              <a:endParaRPr lang="en-US" altLang="ja-JP" sz="600" dirty="0">
                <a:solidFill>
                  <a:schemeClr val="tx1"/>
                </a:solidFill>
              </a:endParaRPr>
            </a:p>
            <a:p>
              <a:pPr algn="r"/>
              <a:endParaRPr lang="en-US" altLang="ja-JP" dirty="0"/>
            </a:p>
            <a:p>
              <a:pPr algn="r"/>
              <a:r>
                <a:rPr lang="ja-JP" altLang="en-US" dirty="0"/>
                <a:t>〇</a:t>
              </a:r>
              <a:endParaRPr kumimoji="1" lang="ja-JP" altLang="en-US" dirty="0"/>
            </a:p>
          </p:txBody>
        </p:sp>
        <p:cxnSp>
          <p:nvCxnSpPr>
            <p:cNvPr id="7" name="直線コネクタ 6">
              <a:extLst>
                <a:ext uri="{FF2B5EF4-FFF2-40B4-BE49-F238E27FC236}">
                  <a16:creationId xmlns:a16="http://schemas.microsoft.com/office/drawing/2014/main" id="{655A0A34-A284-709A-622F-C89508113BFC}"/>
                </a:ext>
              </a:extLst>
            </p:cNvPr>
            <p:cNvCxnSpPr>
              <a:cxnSpLocks/>
            </p:cNvCxnSpPr>
            <p:nvPr/>
          </p:nvCxnSpPr>
          <p:spPr>
            <a:xfrm>
              <a:off x="4607418" y="3927468"/>
              <a:ext cx="662608" cy="0"/>
            </a:xfrm>
            <a:prstGeom prst="line">
              <a:avLst/>
            </a:prstGeom>
          </p:spPr>
          <p:style>
            <a:lnRef idx="1">
              <a:schemeClr val="dk1"/>
            </a:lnRef>
            <a:fillRef idx="0">
              <a:schemeClr val="dk1"/>
            </a:fillRef>
            <a:effectRef idx="0">
              <a:schemeClr val="dk1"/>
            </a:effectRef>
            <a:fontRef idx="minor">
              <a:schemeClr val="tx1"/>
            </a:fontRef>
          </p:style>
        </p:cxnSp>
        <p:cxnSp>
          <p:nvCxnSpPr>
            <p:cNvPr id="8" name="直線コネクタ 7">
              <a:extLst>
                <a:ext uri="{FF2B5EF4-FFF2-40B4-BE49-F238E27FC236}">
                  <a16:creationId xmlns:a16="http://schemas.microsoft.com/office/drawing/2014/main" id="{A2F30096-BE1A-EF13-7F61-CCDEF569938C}"/>
                </a:ext>
              </a:extLst>
            </p:cNvPr>
            <p:cNvCxnSpPr>
              <a:cxnSpLocks/>
            </p:cNvCxnSpPr>
            <p:nvPr/>
          </p:nvCxnSpPr>
          <p:spPr>
            <a:xfrm>
              <a:off x="4607418" y="3985139"/>
              <a:ext cx="662608" cy="0"/>
            </a:xfrm>
            <a:prstGeom prst="line">
              <a:avLst/>
            </a:prstGeom>
          </p:spPr>
          <p:style>
            <a:lnRef idx="1">
              <a:schemeClr val="dk1"/>
            </a:lnRef>
            <a:fillRef idx="0">
              <a:schemeClr val="dk1"/>
            </a:fillRef>
            <a:effectRef idx="0">
              <a:schemeClr val="dk1"/>
            </a:effectRef>
            <a:fontRef idx="minor">
              <a:schemeClr val="tx1"/>
            </a:fontRef>
          </p:style>
        </p:cxnSp>
        <p:cxnSp>
          <p:nvCxnSpPr>
            <p:cNvPr id="9" name="直線コネクタ 8">
              <a:extLst>
                <a:ext uri="{FF2B5EF4-FFF2-40B4-BE49-F238E27FC236}">
                  <a16:creationId xmlns:a16="http://schemas.microsoft.com/office/drawing/2014/main" id="{117A34C1-F924-855E-ADAC-DEC81DBD6730}"/>
                </a:ext>
              </a:extLst>
            </p:cNvPr>
            <p:cNvCxnSpPr>
              <a:cxnSpLocks/>
            </p:cNvCxnSpPr>
            <p:nvPr/>
          </p:nvCxnSpPr>
          <p:spPr>
            <a:xfrm>
              <a:off x="4607418" y="4100481"/>
              <a:ext cx="662608" cy="0"/>
            </a:xfrm>
            <a:prstGeom prst="line">
              <a:avLst/>
            </a:prstGeom>
          </p:spPr>
          <p:style>
            <a:lnRef idx="1">
              <a:schemeClr val="dk1"/>
            </a:lnRef>
            <a:fillRef idx="0">
              <a:schemeClr val="dk1"/>
            </a:fillRef>
            <a:effectRef idx="0">
              <a:schemeClr val="dk1"/>
            </a:effectRef>
            <a:fontRef idx="minor">
              <a:schemeClr val="tx1"/>
            </a:fontRef>
          </p:style>
        </p:cxnSp>
        <p:cxnSp>
          <p:nvCxnSpPr>
            <p:cNvPr id="10" name="直線コネクタ 9">
              <a:extLst>
                <a:ext uri="{FF2B5EF4-FFF2-40B4-BE49-F238E27FC236}">
                  <a16:creationId xmlns:a16="http://schemas.microsoft.com/office/drawing/2014/main" id="{9499E5FB-AF6E-2684-3F29-B7B161FAEE2A}"/>
                </a:ext>
              </a:extLst>
            </p:cNvPr>
            <p:cNvCxnSpPr>
              <a:cxnSpLocks/>
            </p:cNvCxnSpPr>
            <p:nvPr/>
          </p:nvCxnSpPr>
          <p:spPr>
            <a:xfrm>
              <a:off x="4607418" y="4158153"/>
              <a:ext cx="662608" cy="0"/>
            </a:xfrm>
            <a:prstGeom prst="line">
              <a:avLst/>
            </a:prstGeom>
          </p:spPr>
          <p:style>
            <a:lnRef idx="1">
              <a:schemeClr val="dk1"/>
            </a:lnRef>
            <a:fillRef idx="0">
              <a:schemeClr val="dk1"/>
            </a:fillRef>
            <a:effectRef idx="0">
              <a:schemeClr val="dk1"/>
            </a:effectRef>
            <a:fontRef idx="minor">
              <a:schemeClr val="tx1"/>
            </a:fontRef>
          </p:style>
        </p:cxnSp>
        <p:cxnSp>
          <p:nvCxnSpPr>
            <p:cNvPr id="11" name="直線コネクタ 10">
              <a:extLst>
                <a:ext uri="{FF2B5EF4-FFF2-40B4-BE49-F238E27FC236}">
                  <a16:creationId xmlns:a16="http://schemas.microsoft.com/office/drawing/2014/main" id="{4F9C2470-3BEF-A945-1853-659BB3499042}"/>
                </a:ext>
              </a:extLst>
            </p:cNvPr>
            <p:cNvCxnSpPr>
              <a:cxnSpLocks/>
            </p:cNvCxnSpPr>
            <p:nvPr/>
          </p:nvCxnSpPr>
          <p:spPr>
            <a:xfrm>
              <a:off x="4682781" y="4275083"/>
              <a:ext cx="490330" cy="0"/>
            </a:xfrm>
            <a:prstGeom prst="line">
              <a:avLst/>
            </a:prstGeom>
          </p:spPr>
          <p:style>
            <a:lnRef idx="1">
              <a:schemeClr val="dk1"/>
            </a:lnRef>
            <a:fillRef idx="0">
              <a:schemeClr val="dk1"/>
            </a:fillRef>
            <a:effectRef idx="0">
              <a:schemeClr val="dk1"/>
            </a:effectRef>
            <a:fontRef idx="minor">
              <a:schemeClr val="tx1"/>
            </a:fontRef>
          </p:style>
        </p:cxnSp>
        <p:cxnSp>
          <p:nvCxnSpPr>
            <p:cNvPr id="12" name="直線コネクタ 11">
              <a:extLst>
                <a:ext uri="{FF2B5EF4-FFF2-40B4-BE49-F238E27FC236}">
                  <a16:creationId xmlns:a16="http://schemas.microsoft.com/office/drawing/2014/main" id="{8481FE4A-F788-8BBB-126C-0139F924D032}"/>
                </a:ext>
              </a:extLst>
            </p:cNvPr>
            <p:cNvCxnSpPr>
              <a:cxnSpLocks/>
            </p:cNvCxnSpPr>
            <p:nvPr/>
          </p:nvCxnSpPr>
          <p:spPr>
            <a:xfrm>
              <a:off x="4607418" y="4042810"/>
              <a:ext cx="662608" cy="0"/>
            </a:xfrm>
            <a:prstGeom prst="line">
              <a:avLst/>
            </a:prstGeom>
          </p:spPr>
          <p:style>
            <a:lnRef idx="1">
              <a:schemeClr val="dk1"/>
            </a:lnRef>
            <a:fillRef idx="0">
              <a:schemeClr val="dk1"/>
            </a:fillRef>
            <a:effectRef idx="0">
              <a:schemeClr val="dk1"/>
            </a:effectRef>
            <a:fontRef idx="minor">
              <a:schemeClr val="tx1"/>
            </a:fontRef>
          </p:style>
        </p:cxnSp>
        <p:cxnSp>
          <p:nvCxnSpPr>
            <p:cNvPr id="13" name="直線コネクタ 12">
              <a:extLst>
                <a:ext uri="{FF2B5EF4-FFF2-40B4-BE49-F238E27FC236}">
                  <a16:creationId xmlns:a16="http://schemas.microsoft.com/office/drawing/2014/main" id="{EA4C72DF-5BAF-9F75-19EC-69FD03D7CAD0}"/>
                </a:ext>
              </a:extLst>
            </p:cNvPr>
            <p:cNvCxnSpPr>
              <a:cxnSpLocks/>
            </p:cNvCxnSpPr>
            <p:nvPr/>
          </p:nvCxnSpPr>
          <p:spPr>
            <a:xfrm>
              <a:off x="4682781" y="4335373"/>
              <a:ext cx="490330" cy="0"/>
            </a:xfrm>
            <a:prstGeom prst="line">
              <a:avLst/>
            </a:prstGeom>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9F5CD72C-4EBA-AA56-9DDF-E5A198496B75}"/>
                </a:ext>
              </a:extLst>
            </p:cNvPr>
            <p:cNvCxnSpPr>
              <a:cxnSpLocks/>
            </p:cNvCxnSpPr>
            <p:nvPr/>
          </p:nvCxnSpPr>
          <p:spPr>
            <a:xfrm>
              <a:off x="4682781" y="4395663"/>
              <a:ext cx="490330" cy="0"/>
            </a:xfrm>
            <a:prstGeom prst="line">
              <a:avLst/>
            </a:prstGeom>
          </p:spPr>
          <p:style>
            <a:lnRef idx="1">
              <a:schemeClr val="dk1"/>
            </a:lnRef>
            <a:fillRef idx="0">
              <a:schemeClr val="dk1"/>
            </a:fillRef>
            <a:effectRef idx="0">
              <a:schemeClr val="dk1"/>
            </a:effectRef>
            <a:fontRef idx="minor">
              <a:schemeClr val="tx1"/>
            </a:fontRef>
          </p:style>
        </p:cxnSp>
        <p:cxnSp>
          <p:nvCxnSpPr>
            <p:cNvPr id="15" name="直線コネクタ 14">
              <a:extLst>
                <a:ext uri="{FF2B5EF4-FFF2-40B4-BE49-F238E27FC236}">
                  <a16:creationId xmlns:a16="http://schemas.microsoft.com/office/drawing/2014/main" id="{56EBA92C-AA9E-9BFC-30EC-0FE27B47EDA1}"/>
                </a:ext>
              </a:extLst>
            </p:cNvPr>
            <p:cNvCxnSpPr>
              <a:cxnSpLocks/>
            </p:cNvCxnSpPr>
            <p:nvPr/>
          </p:nvCxnSpPr>
          <p:spPr>
            <a:xfrm>
              <a:off x="4682781" y="4455953"/>
              <a:ext cx="490330" cy="0"/>
            </a:xfrm>
            <a:prstGeom prst="line">
              <a:avLst/>
            </a:prstGeom>
          </p:spPr>
          <p:style>
            <a:lnRef idx="1">
              <a:schemeClr val="dk1"/>
            </a:lnRef>
            <a:fillRef idx="0">
              <a:schemeClr val="dk1"/>
            </a:fillRef>
            <a:effectRef idx="0">
              <a:schemeClr val="dk1"/>
            </a:effectRef>
            <a:fontRef idx="minor">
              <a:schemeClr val="tx1"/>
            </a:fontRef>
          </p:style>
        </p:cxnSp>
      </p:grpSp>
      <p:grpSp>
        <p:nvGrpSpPr>
          <p:cNvPr id="16" name="グループ化 15">
            <a:extLst>
              <a:ext uri="{FF2B5EF4-FFF2-40B4-BE49-F238E27FC236}">
                <a16:creationId xmlns:a16="http://schemas.microsoft.com/office/drawing/2014/main" id="{527EDB73-FEC7-D190-71C6-A4A41B7B371C}"/>
              </a:ext>
            </a:extLst>
          </p:cNvPr>
          <p:cNvGrpSpPr/>
          <p:nvPr/>
        </p:nvGrpSpPr>
        <p:grpSpPr>
          <a:xfrm>
            <a:off x="8232007" y="4236330"/>
            <a:ext cx="664619" cy="872638"/>
            <a:chOff x="4517348" y="3428999"/>
            <a:chExt cx="848139" cy="1130031"/>
          </a:xfrm>
        </p:grpSpPr>
        <p:sp>
          <p:nvSpPr>
            <p:cNvPr id="17" name="正方形/長方形 16">
              <a:extLst>
                <a:ext uri="{FF2B5EF4-FFF2-40B4-BE49-F238E27FC236}">
                  <a16:creationId xmlns:a16="http://schemas.microsoft.com/office/drawing/2014/main" id="{41A93AD0-32C3-439D-3246-7F65511F21AB}"/>
                </a:ext>
              </a:extLst>
            </p:cNvPr>
            <p:cNvSpPr/>
            <p:nvPr/>
          </p:nvSpPr>
          <p:spPr>
            <a:xfrm>
              <a:off x="4517348" y="3428999"/>
              <a:ext cx="848139" cy="1130031"/>
            </a:xfrm>
            <a:prstGeom prst="rect">
              <a:avLst/>
            </a:prstGeom>
            <a:solidFill>
              <a:schemeClr val="bg1"/>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8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Rejected</a:t>
              </a:r>
            </a:p>
            <a:p>
              <a:pPr algn="r"/>
              <a:r>
                <a:rPr lang="ja-JP" altLang="en-US" sz="400" dirty="0">
                  <a:solidFill>
                    <a:schemeClr val="tx1"/>
                  </a:solidFill>
                </a:rPr>
                <a:t>□ □ □ □</a:t>
              </a:r>
              <a:endParaRPr lang="en-US" altLang="ja-JP" sz="400" dirty="0">
                <a:solidFill>
                  <a:schemeClr val="tx1"/>
                </a:solidFill>
              </a:endParaRPr>
            </a:p>
            <a:p>
              <a:pPr algn="r"/>
              <a:r>
                <a:rPr lang="ja-JP" altLang="en-US" sz="400" dirty="0">
                  <a:solidFill>
                    <a:schemeClr val="tx1"/>
                  </a:solidFill>
                </a:rPr>
                <a:t>△△△△</a:t>
              </a:r>
              <a:endParaRPr lang="en-US" altLang="ja-JP" sz="600" dirty="0">
                <a:solidFill>
                  <a:schemeClr val="tx1"/>
                </a:solidFill>
              </a:endParaRPr>
            </a:p>
            <a:p>
              <a:pPr algn="r"/>
              <a:endParaRPr lang="en-US" altLang="ja-JP" dirty="0"/>
            </a:p>
            <a:p>
              <a:pPr algn="r"/>
              <a:r>
                <a:rPr lang="ja-JP" altLang="en-US" dirty="0"/>
                <a:t>〇</a:t>
              </a:r>
              <a:endParaRPr kumimoji="1" lang="ja-JP" altLang="en-US" dirty="0"/>
            </a:p>
          </p:txBody>
        </p:sp>
        <p:cxnSp>
          <p:nvCxnSpPr>
            <p:cNvPr id="30" name="直線コネクタ 29">
              <a:extLst>
                <a:ext uri="{FF2B5EF4-FFF2-40B4-BE49-F238E27FC236}">
                  <a16:creationId xmlns:a16="http://schemas.microsoft.com/office/drawing/2014/main" id="{0AE107F4-F2BD-DFC8-BF47-6A8124A47871}"/>
                </a:ext>
              </a:extLst>
            </p:cNvPr>
            <p:cNvCxnSpPr>
              <a:cxnSpLocks/>
            </p:cNvCxnSpPr>
            <p:nvPr/>
          </p:nvCxnSpPr>
          <p:spPr>
            <a:xfrm>
              <a:off x="4607418" y="3927468"/>
              <a:ext cx="662608" cy="0"/>
            </a:xfrm>
            <a:prstGeom prst="line">
              <a:avLst/>
            </a:prstGeom>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B92A03A7-9064-E175-81D2-CBF6BCFE0DDE}"/>
                </a:ext>
              </a:extLst>
            </p:cNvPr>
            <p:cNvCxnSpPr>
              <a:cxnSpLocks/>
            </p:cNvCxnSpPr>
            <p:nvPr/>
          </p:nvCxnSpPr>
          <p:spPr>
            <a:xfrm>
              <a:off x="4607418" y="3985139"/>
              <a:ext cx="662608" cy="0"/>
            </a:xfrm>
            <a:prstGeom prst="line">
              <a:avLst/>
            </a:prstGeom>
          </p:spPr>
          <p:style>
            <a:lnRef idx="1">
              <a:schemeClr val="dk1"/>
            </a:lnRef>
            <a:fillRef idx="0">
              <a:schemeClr val="dk1"/>
            </a:fillRef>
            <a:effectRef idx="0">
              <a:schemeClr val="dk1"/>
            </a:effectRef>
            <a:fontRef idx="minor">
              <a:schemeClr val="tx1"/>
            </a:fontRef>
          </p:style>
        </p:cxnSp>
        <p:cxnSp>
          <p:nvCxnSpPr>
            <p:cNvPr id="33" name="直線コネクタ 32">
              <a:extLst>
                <a:ext uri="{FF2B5EF4-FFF2-40B4-BE49-F238E27FC236}">
                  <a16:creationId xmlns:a16="http://schemas.microsoft.com/office/drawing/2014/main" id="{B305AEB8-0978-4ECF-0283-96B90C83AD34}"/>
                </a:ext>
              </a:extLst>
            </p:cNvPr>
            <p:cNvCxnSpPr>
              <a:cxnSpLocks/>
            </p:cNvCxnSpPr>
            <p:nvPr/>
          </p:nvCxnSpPr>
          <p:spPr>
            <a:xfrm>
              <a:off x="4607418" y="4100481"/>
              <a:ext cx="662608" cy="0"/>
            </a:xfrm>
            <a:prstGeom prst="line">
              <a:avLst/>
            </a:prstGeom>
          </p:spPr>
          <p:style>
            <a:lnRef idx="1">
              <a:schemeClr val="dk1"/>
            </a:lnRef>
            <a:fillRef idx="0">
              <a:schemeClr val="dk1"/>
            </a:fillRef>
            <a:effectRef idx="0">
              <a:schemeClr val="dk1"/>
            </a:effectRef>
            <a:fontRef idx="minor">
              <a:schemeClr val="tx1"/>
            </a:fontRef>
          </p:style>
        </p:cxnSp>
        <p:cxnSp>
          <p:nvCxnSpPr>
            <p:cNvPr id="34" name="直線コネクタ 33">
              <a:extLst>
                <a:ext uri="{FF2B5EF4-FFF2-40B4-BE49-F238E27FC236}">
                  <a16:creationId xmlns:a16="http://schemas.microsoft.com/office/drawing/2014/main" id="{BEFF8A79-623C-3DF0-DE8C-067BB2981517}"/>
                </a:ext>
              </a:extLst>
            </p:cNvPr>
            <p:cNvCxnSpPr>
              <a:cxnSpLocks/>
            </p:cNvCxnSpPr>
            <p:nvPr/>
          </p:nvCxnSpPr>
          <p:spPr>
            <a:xfrm>
              <a:off x="4607418" y="4158153"/>
              <a:ext cx="662608" cy="0"/>
            </a:xfrm>
            <a:prstGeom prst="line">
              <a:avLst/>
            </a:prstGeom>
          </p:spPr>
          <p:style>
            <a:lnRef idx="1">
              <a:schemeClr val="dk1"/>
            </a:lnRef>
            <a:fillRef idx="0">
              <a:schemeClr val="dk1"/>
            </a:fillRef>
            <a:effectRef idx="0">
              <a:schemeClr val="dk1"/>
            </a:effectRef>
            <a:fontRef idx="minor">
              <a:schemeClr val="tx1"/>
            </a:fontRef>
          </p:style>
        </p:cxnSp>
        <p:cxnSp>
          <p:nvCxnSpPr>
            <p:cNvPr id="35" name="直線コネクタ 34">
              <a:extLst>
                <a:ext uri="{FF2B5EF4-FFF2-40B4-BE49-F238E27FC236}">
                  <a16:creationId xmlns:a16="http://schemas.microsoft.com/office/drawing/2014/main" id="{97EF9CBA-AB44-FFD7-92AE-D2BC7F80D83C}"/>
                </a:ext>
              </a:extLst>
            </p:cNvPr>
            <p:cNvCxnSpPr>
              <a:cxnSpLocks/>
            </p:cNvCxnSpPr>
            <p:nvPr/>
          </p:nvCxnSpPr>
          <p:spPr>
            <a:xfrm>
              <a:off x="4682781" y="4275083"/>
              <a:ext cx="490330" cy="0"/>
            </a:xfrm>
            <a:prstGeom prst="line">
              <a:avLst/>
            </a:prstGeom>
          </p:spPr>
          <p:style>
            <a:lnRef idx="1">
              <a:schemeClr val="dk1"/>
            </a:lnRef>
            <a:fillRef idx="0">
              <a:schemeClr val="dk1"/>
            </a:fillRef>
            <a:effectRef idx="0">
              <a:schemeClr val="dk1"/>
            </a:effectRef>
            <a:fontRef idx="minor">
              <a:schemeClr val="tx1"/>
            </a:fontRef>
          </p:style>
        </p:cxnSp>
        <p:cxnSp>
          <p:nvCxnSpPr>
            <p:cNvPr id="36" name="直線コネクタ 35">
              <a:extLst>
                <a:ext uri="{FF2B5EF4-FFF2-40B4-BE49-F238E27FC236}">
                  <a16:creationId xmlns:a16="http://schemas.microsoft.com/office/drawing/2014/main" id="{80CE08D4-EA91-B06C-2173-AB347A3DADB6}"/>
                </a:ext>
              </a:extLst>
            </p:cNvPr>
            <p:cNvCxnSpPr>
              <a:cxnSpLocks/>
            </p:cNvCxnSpPr>
            <p:nvPr/>
          </p:nvCxnSpPr>
          <p:spPr>
            <a:xfrm>
              <a:off x="4607418" y="4042810"/>
              <a:ext cx="662608" cy="0"/>
            </a:xfrm>
            <a:prstGeom prst="line">
              <a:avLst/>
            </a:prstGeom>
          </p:spPr>
          <p:style>
            <a:lnRef idx="1">
              <a:schemeClr val="dk1"/>
            </a:lnRef>
            <a:fillRef idx="0">
              <a:schemeClr val="dk1"/>
            </a:fillRef>
            <a:effectRef idx="0">
              <a:schemeClr val="dk1"/>
            </a:effectRef>
            <a:fontRef idx="minor">
              <a:schemeClr val="tx1"/>
            </a:fontRef>
          </p:style>
        </p:cxnSp>
        <p:cxnSp>
          <p:nvCxnSpPr>
            <p:cNvPr id="37" name="直線コネクタ 36">
              <a:extLst>
                <a:ext uri="{FF2B5EF4-FFF2-40B4-BE49-F238E27FC236}">
                  <a16:creationId xmlns:a16="http://schemas.microsoft.com/office/drawing/2014/main" id="{759B1641-73AE-8A11-DF67-790AD4D11FB8}"/>
                </a:ext>
              </a:extLst>
            </p:cNvPr>
            <p:cNvCxnSpPr>
              <a:cxnSpLocks/>
            </p:cNvCxnSpPr>
            <p:nvPr/>
          </p:nvCxnSpPr>
          <p:spPr>
            <a:xfrm>
              <a:off x="4682781" y="4335373"/>
              <a:ext cx="490330" cy="0"/>
            </a:xfrm>
            <a:prstGeom prst="line">
              <a:avLst/>
            </a:prstGeom>
          </p:spPr>
          <p:style>
            <a:lnRef idx="1">
              <a:schemeClr val="dk1"/>
            </a:lnRef>
            <a:fillRef idx="0">
              <a:schemeClr val="dk1"/>
            </a:fillRef>
            <a:effectRef idx="0">
              <a:schemeClr val="dk1"/>
            </a:effectRef>
            <a:fontRef idx="minor">
              <a:schemeClr val="tx1"/>
            </a:fontRef>
          </p:style>
        </p:cxnSp>
        <p:cxnSp>
          <p:nvCxnSpPr>
            <p:cNvPr id="38" name="直線コネクタ 37">
              <a:extLst>
                <a:ext uri="{FF2B5EF4-FFF2-40B4-BE49-F238E27FC236}">
                  <a16:creationId xmlns:a16="http://schemas.microsoft.com/office/drawing/2014/main" id="{98922BCB-B1AF-6369-01B0-B4E2995C3489}"/>
                </a:ext>
              </a:extLst>
            </p:cNvPr>
            <p:cNvCxnSpPr>
              <a:cxnSpLocks/>
            </p:cNvCxnSpPr>
            <p:nvPr/>
          </p:nvCxnSpPr>
          <p:spPr>
            <a:xfrm>
              <a:off x="4682781" y="4395663"/>
              <a:ext cx="490330" cy="0"/>
            </a:xfrm>
            <a:prstGeom prst="line">
              <a:avLst/>
            </a:prstGeom>
          </p:spPr>
          <p:style>
            <a:lnRef idx="1">
              <a:schemeClr val="dk1"/>
            </a:lnRef>
            <a:fillRef idx="0">
              <a:schemeClr val="dk1"/>
            </a:fillRef>
            <a:effectRef idx="0">
              <a:schemeClr val="dk1"/>
            </a:effectRef>
            <a:fontRef idx="minor">
              <a:schemeClr val="tx1"/>
            </a:fontRef>
          </p:style>
        </p:cxnSp>
        <p:cxnSp>
          <p:nvCxnSpPr>
            <p:cNvPr id="39" name="直線コネクタ 38">
              <a:extLst>
                <a:ext uri="{FF2B5EF4-FFF2-40B4-BE49-F238E27FC236}">
                  <a16:creationId xmlns:a16="http://schemas.microsoft.com/office/drawing/2014/main" id="{040BA2FB-A209-3E0B-D65E-1A2B266535F2}"/>
                </a:ext>
              </a:extLst>
            </p:cNvPr>
            <p:cNvCxnSpPr>
              <a:cxnSpLocks/>
            </p:cNvCxnSpPr>
            <p:nvPr/>
          </p:nvCxnSpPr>
          <p:spPr>
            <a:xfrm>
              <a:off x="4682781" y="4455953"/>
              <a:ext cx="490330" cy="0"/>
            </a:xfrm>
            <a:prstGeom prst="line">
              <a:avLst/>
            </a:prstGeom>
          </p:spPr>
          <p:style>
            <a:lnRef idx="1">
              <a:schemeClr val="dk1"/>
            </a:lnRef>
            <a:fillRef idx="0">
              <a:schemeClr val="dk1"/>
            </a:fillRef>
            <a:effectRef idx="0">
              <a:schemeClr val="dk1"/>
            </a:effectRef>
            <a:fontRef idx="minor">
              <a:schemeClr val="tx1"/>
            </a:fontRef>
          </p:style>
        </p:cxnSp>
      </p:grpSp>
      <p:sp>
        <p:nvSpPr>
          <p:cNvPr id="40" name="四角形: 角度付き 39">
            <a:extLst>
              <a:ext uri="{FF2B5EF4-FFF2-40B4-BE49-F238E27FC236}">
                <a16:creationId xmlns:a16="http://schemas.microsoft.com/office/drawing/2014/main" id="{00584875-38AA-37F2-1B4C-16B8B20295DE}"/>
              </a:ext>
            </a:extLst>
          </p:cNvPr>
          <p:cNvSpPr/>
          <p:nvPr/>
        </p:nvSpPr>
        <p:spPr>
          <a:xfrm>
            <a:off x="6679794" y="4459090"/>
            <a:ext cx="572124" cy="477165"/>
          </a:xfrm>
          <a:prstGeom prst="bevel">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a:latin typeface="ADLaM Display" panose="02010000000000000000" pitchFamily="2" charset="0"/>
                <a:ea typeface="ADLaM Display" panose="02010000000000000000" pitchFamily="2" charset="0"/>
                <a:cs typeface="ADLaM Display" panose="02010000000000000000" pitchFamily="2" charset="0"/>
              </a:rPr>
              <a:t>Enter</a:t>
            </a:r>
          </a:p>
        </p:txBody>
      </p:sp>
      <p:grpSp>
        <p:nvGrpSpPr>
          <p:cNvPr id="44" name="グループ化 43">
            <a:extLst>
              <a:ext uri="{FF2B5EF4-FFF2-40B4-BE49-F238E27FC236}">
                <a16:creationId xmlns:a16="http://schemas.microsoft.com/office/drawing/2014/main" id="{C5A1BBFE-0E2C-CAE9-02A9-F4A4CF3341D2}"/>
              </a:ext>
            </a:extLst>
          </p:cNvPr>
          <p:cNvGrpSpPr/>
          <p:nvPr/>
        </p:nvGrpSpPr>
        <p:grpSpPr>
          <a:xfrm>
            <a:off x="8609718" y="3552157"/>
            <a:ext cx="371160" cy="264238"/>
            <a:chOff x="464025" y="4947313"/>
            <a:chExt cx="293426" cy="213454"/>
          </a:xfrm>
        </p:grpSpPr>
        <p:sp>
          <p:nvSpPr>
            <p:cNvPr id="41" name="正方形/長方形 40">
              <a:extLst>
                <a:ext uri="{FF2B5EF4-FFF2-40B4-BE49-F238E27FC236}">
                  <a16:creationId xmlns:a16="http://schemas.microsoft.com/office/drawing/2014/main" id="{63B3D7AE-8756-0097-9199-86758469E737}"/>
                </a:ext>
              </a:extLst>
            </p:cNvPr>
            <p:cNvSpPr/>
            <p:nvPr/>
          </p:nvSpPr>
          <p:spPr>
            <a:xfrm>
              <a:off x="464025" y="4972523"/>
              <a:ext cx="293426" cy="188244"/>
            </a:xfrm>
            <a:prstGeom prst="rect">
              <a:avLst/>
            </a:prstGeom>
            <a:solidFill>
              <a:srgbClr val="FFC000"/>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17D37755-3942-F7F4-97C7-15D76C911C58}"/>
                </a:ext>
              </a:extLst>
            </p:cNvPr>
            <p:cNvSpPr/>
            <p:nvPr/>
          </p:nvSpPr>
          <p:spPr>
            <a:xfrm>
              <a:off x="465405" y="4947313"/>
              <a:ext cx="148744" cy="47768"/>
            </a:xfrm>
            <a:prstGeom prst="rect">
              <a:avLst/>
            </a:prstGeom>
            <a:solidFill>
              <a:schemeClr val="accent6">
                <a:lumMod val="75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3" name="矢印: 下カーブ 42">
            <a:extLst>
              <a:ext uri="{FF2B5EF4-FFF2-40B4-BE49-F238E27FC236}">
                <a16:creationId xmlns:a16="http://schemas.microsoft.com/office/drawing/2014/main" id="{DD7A6178-9D77-3B2F-71A1-36B9DAD42131}"/>
              </a:ext>
            </a:extLst>
          </p:cNvPr>
          <p:cNvSpPr/>
          <p:nvPr/>
        </p:nvSpPr>
        <p:spPr>
          <a:xfrm>
            <a:off x="8925615" y="3331518"/>
            <a:ext cx="293426" cy="188244"/>
          </a:xfrm>
          <a:prstGeom prst="curvedDownArrow">
            <a:avLst/>
          </a:prstGeom>
          <a:solidFill>
            <a:schemeClr val="tx2">
              <a:lumMod val="40000"/>
              <a:lumOff val="60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1" name="矢印: 下カーブ 50">
            <a:extLst>
              <a:ext uri="{FF2B5EF4-FFF2-40B4-BE49-F238E27FC236}">
                <a16:creationId xmlns:a16="http://schemas.microsoft.com/office/drawing/2014/main" id="{99C53A71-50E6-329F-5856-6CC0C588B788}"/>
              </a:ext>
            </a:extLst>
          </p:cNvPr>
          <p:cNvSpPr/>
          <p:nvPr/>
        </p:nvSpPr>
        <p:spPr>
          <a:xfrm>
            <a:off x="9458874" y="3355266"/>
            <a:ext cx="293426" cy="188244"/>
          </a:xfrm>
          <a:prstGeom prst="curvedDownArrow">
            <a:avLst/>
          </a:prstGeom>
          <a:solidFill>
            <a:schemeClr val="tx2">
              <a:lumMod val="40000"/>
              <a:lumOff val="60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nvGrpSpPr>
          <p:cNvPr id="52" name="グループ化 51">
            <a:extLst>
              <a:ext uri="{FF2B5EF4-FFF2-40B4-BE49-F238E27FC236}">
                <a16:creationId xmlns:a16="http://schemas.microsoft.com/office/drawing/2014/main" id="{A560C4F7-3216-23C8-B77B-C789D5A9936F}"/>
              </a:ext>
            </a:extLst>
          </p:cNvPr>
          <p:cNvGrpSpPr/>
          <p:nvPr/>
        </p:nvGrpSpPr>
        <p:grpSpPr>
          <a:xfrm>
            <a:off x="9123221" y="3552157"/>
            <a:ext cx="371160" cy="264238"/>
            <a:chOff x="464025" y="4947313"/>
            <a:chExt cx="293426" cy="213454"/>
          </a:xfrm>
        </p:grpSpPr>
        <p:sp>
          <p:nvSpPr>
            <p:cNvPr id="53" name="正方形/長方形 52">
              <a:extLst>
                <a:ext uri="{FF2B5EF4-FFF2-40B4-BE49-F238E27FC236}">
                  <a16:creationId xmlns:a16="http://schemas.microsoft.com/office/drawing/2014/main" id="{E0EE3D53-303C-B070-3B00-4EE47594438C}"/>
                </a:ext>
              </a:extLst>
            </p:cNvPr>
            <p:cNvSpPr/>
            <p:nvPr/>
          </p:nvSpPr>
          <p:spPr>
            <a:xfrm>
              <a:off x="464025" y="4972523"/>
              <a:ext cx="293426" cy="188244"/>
            </a:xfrm>
            <a:prstGeom prst="rect">
              <a:avLst/>
            </a:prstGeom>
            <a:solidFill>
              <a:srgbClr val="FFC000"/>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正方形/長方形 53">
              <a:extLst>
                <a:ext uri="{FF2B5EF4-FFF2-40B4-BE49-F238E27FC236}">
                  <a16:creationId xmlns:a16="http://schemas.microsoft.com/office/drawing/2014/main" id="{947A73EA-DD03-DE02-3858-14840BF65717}"/>
                </a:ext>
              </a:extLst>
            </p:cNvPr>
            <p:cNvSpPr/>
            <p:nvPr/>
          </p:nvSpPr>
          <p:spPr>
            <a:xfrm>
              <a:off x="465405" y="4947313"/>
              <a:ext cx="148744" cy="47768"/>
            </a:xfrm>
            <a:prstGeom prst="rect">
              <a:avLst/>
            </a:prstGeom>
            <a:solidFill>
              <a:schemeClr val="accent6">
                <a:lumMod val="75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5" name="グループ化 54">
            <a:extLst>
              <a:ext uri="{FF2B5EF4-FFF2-40B4-BE49-F238E27FC236}">
                <a16:creationId xmlns:a16="http://schemas.microsoft.com/office/drawing/2014/main" id="{174D826F-94CC-23B1-8BD8-7815231E3E95}"/>
              </a:ext>
            </a:extLst>
          </p:cNvPr>
          <p:cNvGrpSpPr/>
          <p:nvPr/>
        </p:nvGrpSpPr>
        <p:grpSpPr>
          <a:xfrm>
            <a:off x="9637426" y="3552157"/>
            <a:ext cx="371160" cy="264238"/>
            <a:chOff x="464025" y="4947313"/>
            <a:chExt cx="293426" cy="213454"/>
          </a:xfrm>
        </p:grpSpPr>
        <p:sp>
          <p:nvSpPr>
            <p:cNvPr id="56" name="正方形/長方形 55">
              <a:extLst>
                <a:ext uri="{FF2B5EF4-FFF2-40B4-BE49-F238E27FC236}">
                  <a16:creationId xmlns:a16="http://schemas.microsoft.com/office/drawing/2014/main" id="{60E4243F-3684-3C03-5B0B-A934B61D6127}"/>
                </a:ext>
              </a:extLst>
            </p:cNvPr>
            <p:cNvSpPr/>
            <p:nvPr/>
          </p:nvSpPr>
          <p:spPr>
            <a:xfrm>
              <a:off x="464025" y="4972523"/>
              <a:ext cx="293426" cy="188244"/>
            </a:xfrm>
            <a:prstGeom prst="rect">
              <a:avLst/>
            </a:prstGeom>
            <a:solidFill>
              <a:srgbClr val="FFC000"/>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正方形/長方形 56">
              <a:extLst>
                <a:ext uri="{FF2B5EF4-FFF2-40B4-BE49-F238E27FC236}">
                  <a16:creationId xmlns:a16="http://schemas.microsoft.com/office/drawing/2014/main" id="{178F16E5-7F1B-92F0-233C-954544227D65}"/>
                </a:ext>
              </a:extLst>
            </p:cNvPr>
            <p:cNvSpPr/>
            <p:nvPr/>
          </p:nvSpPr>
          <p:spPr>
            <a:xfrm>
              <a:off x="465405" y="4947313"/>
              <a:ext cx="148744" cy="47768"/>
            </a:xfrm>
            <a:prstGeom prst="rect">
              <a:avLst/>
            </a:prstGeom>
            <a:solidFill>
              <a:schemeClr val="accent6">
                <a:lumMod val="75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63" name="グループ化 62">
            <a:extLst>
              <a:ext uri="{FF2B5EF4-FFF2-40B4-BE49-F238E27FC236}">
                <a16:creationId xmlns:a16="http://schemas.microsoft.com/office/drawing/2014/main" id="{6284B150-6C87-D26E-D838-8A0B1577D44D}"/>
              </a:ext>
            </a:extLst>
          </p:cNvPr>
          <p:cNvGrpSpPr/>
          <p:nvPr/>
        </p:nvGrpSpPr>
        <p:grpSpPr>
          <a:xfrm>
            <a:off x="10385138" y="3755258"/>
            <a:ext cx="1166883" cy="934365"/>
            <a:chOff x="655093" y="4319516"/>
            <a:chExt cx="1166883" cy="934365"/>
          </a:xfrm>
        </p:grpSpPr>
        <p:sp>
          <p:nvSpPr>
            <p:cNvPr id="58" name="フローチャート: 処理 57">
              <a:extLst>
                <a:ext uri="{FF2B5EF4-FFF2-40B4-BE49-F238E27FC236}">
                  <a16:creationId xmlns:a16="http://schemas.microsoft.com/office/drawing/2014/main" id="{59CD49FA-9344-CA9E-73A8-0E592CAAF0DD}"/>
                </a:ext>
              </a:extLst>
            </p:cNvPr>
            <p:cNvSpPr/>
            <p:nvPr/>
          </p:nvSpPr>
          <p:spPr>
            <a:xfrm>
              <a:off x="655093" y="4319516"/>
              <a:ext cx="1166883" cy="934365"/>
            </a:xfrm>
            <a:prstGeom prst="flowChartProcess">
              <a:avLst/>
            </a:prstGeom>
            <a:solidFill>
              <a:schemeClr val="bg1">
                <a:lumMod val="75000"/>
              </a:schemeClr>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四角形: 角を丸くする 58">
              <a:extLst>
                <a:ext uri="{FF2B5EF4-FFF2-40B4-BE49-F238E27FC236}">
                  <a16:creationId xmlns:a16="http://schemas.microsoft.com/office/drawing/2014/main" id="{FE50CC02-15CB-A3A1-7E6F-864B4B634C64}"/>
                </a:ext>
              </a:extLst>
            </p:cNvPr>
            <p:cNvSpPr/>
            <p:nvPr/>
          </p:nvSpPr>
          <p:spPr>
            <a:xfrm>
              <a:off x="702861" y="4374107"/>
              <a:ext cx="1080514" cy="826363"/>
            </a:xfrm>
            <a:prstGeom prst="roundRect">
              <a:avLst/>
            </a:prstGeom>
            <a:solidFill>
              <a:schemeClr val="tx2">
                <a:lumMod val="60000"/>
                <a:lumOff val="40000"/>
              </a:schemeClr>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900" dirty="0">
                  <a:latin typeface="ADLaM Display" panose="02010000000000000000" pitchFamily="2" charset="0"/>
                  <a:cs typeface="ADLaM Display" panose="02010000000000000000" pitchFamily="2" charset="0"/>
                </a:rPr>
                <a:t>ログイン</a:t>
              </a:r>
              <a:endParaRPr lang="en-US" altLang="ja-JP" sz="900" dirty="0">
                <a:latin typeface="ADLaM Display" panose="02010000000000000000" pitchFamily="2" charset="0"/>
                <a:cs typeface="ADLaM Display" panose="02010000000000000000" pitchFamily="2" charset="0"/>
              </a:endParaRPr>
            </a:p>
            <a:p>
              <a:endParaRPr lang="en-US" altLang="ja-JP" sz="400" dirty="0">
                <a:latin typeface="ADLaM Display" panose="02010000000000000000" pitchFamily="2" charset="0"/>
                <a:ea typeface="ADLaM Display" panose="02010000000000000000" pitchFamily="2" charset="0"/>
                <a:cs typeface="ADLaM Display" panose="02010000000000000000" pitchFamily="2" charset="0"/>
              </a:endParaRPr>
            </a:p>
            <a:p>
              <a:r>
                <a:rPr kumimoji="1" lang="ja-JP" altLang="en-US" sz="600" dirty="0">
                  <a:latin typeface="ADLaM Display" panose="02010000000000000000" pitchFamily="2" charset="0"/>
                  <a:cs typeface="ADLaM Display" panose="02010000000000000000" pitchFamily="2" charset="0"/>
                </a:rPr>
                <a:t>　ユーザー名</a:t>
              </a:r>
              <a:endParaRPr kumimoji="1" lang="en-US" altLang="ja-JP" sz="600" dirty="0">
                <a:latin typeface="ADLaM Display" panose="02010000000000000000" pitchFamily="2" charset="0"/>
                <a:ea typeface="ADLaM Display" panose="02010000000000000000" pitchFamily="2" charset="0"/>
                <a:cs typeface="ADLaM Display" panose="02010000000000000000" pitchFamily="2" charset="0"/>
              </a:endParaRPr>
            </a:p>
            <a:p>
              <a:endParaRPr lang="en-US" altLang="ja-JP" sz="800" dirty="0">
                <a:latin typeface="ADLaM Display" panose="02010000000000000000" pitchFamily="2" charset="0"/>
                <a:ea typeface="ADLaM Display" panose="02010000000000000000" pitchFamily="2" charset="0"/>
                <a:cs typeface="ADLaM Display" panose="02010000000000000000" pitchFamily="2" charset="0"/>
              </a:endParaRPr>
            </a:p>
            <a:p>
              <a:r>
                <a:rPr kumimoji="1" lang="ja-JP" altLang="en-US" sz="600" dirty="0">
                  <a:latin typeface="ADLaM Display" panose="02010000000000000000" pitchFamily="2" charset="0"/>
                  <a:cs typeface="ADLaM Display" panose="02010000000000000000" pitchFamily="2" charset="0"/>
                </a:rPr>
                <a:t>　パスワード</a:t>
              </a:r>
              <a:endParaRPr kumimoji="1" lang="en-US" altLang="ja-JP" sz="600" dirty="0">
                <a:latin typeface="ADLaM Display" panose="02010000000000000000" pitchFamily="2" charset="0"/>
                <a:cs typeface="ADLaM Display" panose="02010000000000000000" pitchFamily="2" charset="0"/>
              </a:endParaRPr>
            </a:p>
            <a:p>
              <a:endParaRPr lang="en-US" altLang="ja-JP" sz="600" dirty="0">
                <a:latin typeface="ADLaM Display" panose="02010000000000000000" pitchFamily="2" charset="0"/>
                <a:cs typeface="ADLaM Display" panose="02010000000000000000" pitchFamily="2" charset="0"/>
              </a:endParaRPr>
            </a:p>
            <a:p>
              <a:pPr algn="ctr"/>
              <a:endParaRPr kumimoji="1" lang="ja-JP" altLang="en-US" sz="600" dirty="0">
                <a:latin typeface="ADLaM Display" panose="02010000000000000000" pitchFamily="2" charset="0"/>
                <a:cs typeface="ADLaM Display" panose="02010000000000000000" pitchFamily="2" charset="0"/>
              </a:endParaRPr>
            </a:p>
          </p:txBody>
        </p:sp>
        <p:sp>
          <p:nvSpPr>
            <p:cNvPr id="60" name="四角形: 角を丸くする 59">
              <a:extLst>
                <a:ext uri="{FF2B5EF4-FFF2-40B4-BE49-F238E27FC236}">
                  <a16:creationId xmlns:a16="http://schemas.microsoft.com/office/drawing/2014/main" id="{24E2795C-5F0B-61F5-4D74-CDB3B974F49D}"/>
                </a:ext>
              </a:extLst>
            </p:cNvPr>
            <p:cNvSpPr/>
            <p:nvPr/>
          </p:nvSpPr>
          <p:spPr>
            <a:xfrm>
              <a:off x="859809" y="4721477"/>
              <a:ext cx="805218" cy="89497"/>
            </a:xfrm>
            <a:prstGeom prst="roundRect">
              <a:avLst/>
            </a:prstGeom>
            <a:solidFill>
              <a:schemeClr val="bg2"/>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四角形: 角を丸くする 60">
              <a:extLst>
                <a:ext uri="{FF2B5EF4-FFF2-40B4-BE49-F238E27FC236}">
                  <a16:creationId xmlns:a16="http://schemas.microsoft.com/office/drawing/2014/main" id="{E6245D71-DCAD-B38A-7FD2-D1054C221C85}"/>
                </a:ext>
              </a:extLst>
            </p:cNvPr>
            <p:cNvSpPr/>
            <p:nvPr/>
          </p:nvSpPr>
          <p:spPr>
            <a:xfrm>
              <a:off x="859809" y="4949176"/>
              <a:ext cx="805218" cy="89497"/>
            </a:xfrm>
            <a:prstGeom prst="roundRect">
              <a:avLst/>
            </a:prstGeom>
            <a:solidFill>
              <a:schemeClr val="bg2"/>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フローチャート: 処理 61">
              <a:extLst>
                <a:ext uri="{FF2B5EF4-FFF2-40B4-BE49-F238E27FC236}">
                  <a16:creationId xmlns:a16="http://schemas.microsoft.com/office/drawing/2014/main" id="{8753D64A-DDEC-70B0-A9B9-405418361C5C}"/>
                </a:ext>
              </a:extLst>
            </p:cNvPr>
            <p:cNvSpPr/>
            <p:nvPr/>
          </p:nvSpPr>
          <p:spPr>
            <a:xfrm>
              <a:off x="1201203" y="5074822"/>
              <a:ext cx="463824" cy="89498"/>
            </a:xfrm>
            <a:prstGeom prst="flowChartProcess">
              <a:avLst/>
            </a:prstGeom>
            <a:solidFill>
              <a:schemeClr val="tx2"/>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 dirty="0"/>
                <a:t>ログイン</a:t>
              </a:r>
            </a:p>
          </p:txBody>
        </p:sp>
      </p:grpSp>
      <p:pic>
        <p:nvPicPr>
          <p:cNvPr id="1025" name="図 1024">
            <a:extLst>
              <a:ext uri="{FF2B5EF4-FFF2-40B4-BE49-F238E27FC236}">
                <a16:creationId xmlns:a16="http://schemas.microsoft.com/office/drawing/2014/main" id="{AF10FA71-DC43-7658-3F91-8C970AC9DB7B}"/>
              </a:ext>
            </a:extLst>
          </p:cNvPr>
          <p:cNvPicPr>
            <a:picLocks noChangeAspect="1"/>
          </p:cNvPicPr>
          <p:nvPr/>
        </p:nvPicPr>
        <p:blipFill>
          <a:blip r:embed="rId6"/>
          <a:stretch>
            <a:fillRect/>
          </a:stretch>
        </p:blipFill>
        <p:spPr>
          <a:xfrm>
            <a:off x="7197568" y="2442917"/>
            <a:ext cx="1409260" cy="872638"/>
          </a:xfrm>
          <a:prstGeom prst="rect">
            <a:avLst/>
          </a:prstGeom>
        </p:spPr>
      </p:pic>
      <p:sp>
        <p:nvSpPr>
          <p:cNvPr id="1027" name="吹き出し: 角を丸めた四角形 1026">
            <a:extLst>
              <a:ext uri="{FF2B5EF4-FFF2-40B4-BE49-F238E27FC236}">
                <a16:creationId xmlns:a16="http://schemas.microsoft.com/office/drawing/2014/main" id="{05A54ECD-F082-A2C7-1268-1C7218BC9CCD}"/>
              </a:ext>
            </a:extLst>
          </p:cNvPr>
          <p:cNvSpPr/>
          <p:nvPr/>
        </p:nvSpPr>
        <p:spPr>
          <a:xfrm rot="16200000">
            <a:off x="6483545" y="5091276"/>
            <a:ext cx="819212" cy="1758077"/>
          </a:xfrm>
          <a:prstGeom prst="wedgeRoundRectCallout">
            <a:avLst>
              <a:gd name="adj1" fmla="val -718"/>
              <a:gd name="adj2" fmla="val 91795"/>
              <a:gd name="adj3" fmla="val 16667"/>
            </a:avLst>
          </a:prstGeom>
          <a:solidFill>
            <a:schemeClr val="bg1"/>
          </a:solidFill>
          <a:ln w="127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040" name="グループ化 1039">
            <a:extLst>
              <a:ext uri="{FF2B5EF4-FFF2-40B4-BE49-F238E27FC236}">
                <a16:creationId xmlns:a16="http://schemas.microsoft.com/office/drawing/2014/main" id="{0ED1559E-5626-779E-7CAD-599B7CBD2AB3}"/>
              </a:ext>
            </a:extLst>
          </p:cNvPr>
          <p:cNvGrpSpPr/>
          <p:nvPr/>
        </p:nvGrpSpPr>
        <p:grpSpPr>
          <a:xfrm>
            <a:off x="6202741" y="5670984"/>
            <a:ext cx="175321" cy="598662"/>
            <a:chOff x="6384444" y="5880958"/>
            <a:chExt cx="175321" cy="598662"/>
          </a:xfrm>
        </p:grpSpPr>
        <p:grpSp>
          <p:nvGrpSpPr>
            <p:cNvPr id="1028" name="グループ化 1027">
              <a:extLst>
                <a:ext uri="{FF2B5EF4-FFF2-40B4-BE49-F238E27FC236}">
                  <a16:creationId xmlns:a16="http://schemas.microsoft.com/office/drawing/2014/main" id="{A25D60DC-6638-A938-B35D-C865EBEA8BE2}"/>
                </a:ext>
              </a:extLst>
            </p:cNvPr>
            <p:cNvGrpSpPr/>
            <p:nvPr/>
          </p:nvGrpSpPr>
          <p:grpSpPr>
            <a:xfrm>
              <a:off x="6384444" y="5880958"/>
              <a:ext cx="173306" cy="116761"/>
              <a:chOff x="464025" y="4947313"/>
              <a:chExt cx="293426" cy="213454"/>
            </a:xfrm>
          </p:grpSpPr>
          <p:sp>
            <p:nvSpPr>
              <p:cNvPr id="1029" name="正方形/長方形 1028">
                <a:extLst>
                  <a:ext uri="{FF2B5EF4-FFF2-40B4-BE49-F238E27FC236}">
                    <a16:creationId xmlns:a16="http://schemas.microsoft.com/office/drawing/2014/main" id="{439A2094-22CE-7DFF-CAFA-7282DA6F8FCA}"/>
                  </a:ext>
                </a:extLst>
              </p:cNvPr>
              <p:cNvSpPr/>
              <p:nvPr/>
            </p:nvSpPr>
            <p:spPr>
              <a:xfrm>
                <a:off x="464025" y="4972523"/>
                <a:ext cx="293426" cy="188244"/>
              </a:xfrm>
              <a:prstGeom prst="rect">
                <a:avLst/>
              </a:prstGeom>
              <a:solidFill>
                <a:srgbClr val="FFC000"/>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0" name="正方形/長方形 1029">
                <a:extLst>
                  <a:ext uri="{FF2B5EF4-FFF2-40B4-BE49-F238E27FC236}">
                    <a16:creationId xmlns:a16="http://schemas.microsoft.com/office/drawing/2014/main" id="{8A3FF549-A26A-C904-5059-FD60EB819C20}"/>
                  </a:ext>
                </a:extLst>
              </p:cNvPr>
              <p:cNvSpPr/>
              <p:nvPr/>
            </p:nvSpPr>
            <p:spPr>
              <a:xfrm>
                <a:off x="465405" y="4947313"/>
                <a:ext cx="148744" cy="47768"/>
              </a:xfrm>
              <a:prstGeom prst="rect">
                <a:avLst/>
              </a:prstGeom>
              <a:solidFill>
                <a:schemeClr val="accent6">
                  <a:lumMod val="75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31" name="グループ化 1030">
              <a:extLst>
                <a:ext uri="{FF2B5EF4-FFF2-40B4-BE49-F238E27FC236}">
                  <a16:creationId xmlns:a16="http://schemas.microsoft.com/office/drawing/2014/main" id="{B7C9E71B-DF93-CE68-0CAC-ECEE84EAD1FB}"/>
                </a:ext>
              </a:extLst>
            </p:cNvPr>
            <p:cNvGrpSpPr/>
            <p:nvPr/>
          </p:nvGrpSpPr>
          <p:grpSpPr>
            <a:xfrm>
              <a:off x="6384444" y="6033358"/>
              <a:ext cx="173306" cy="116761"/>
              <a:chOff x="464025" y="4947313"/>
              <a:chExt cx="293426" cy="213454"/>
            </a:xfrm>
          </p:grpSpPr>
          <p:sp>
            <p:nvSpPr>
              <p:cNvPr id="1032" name="正方形/長方形 1031">
                <a:extLst>
                  <a:ext uri="{FF2B5EF4-FFF2-40B4-BE49-F238E27FC236}">
                    <a16:creationId xmlns:a16="http://schemas.microsoft.com/office/drawing/2014/main" id="{2DCB9B1D-4ACB-BAE3-375D-3336DA5577CF}"/>
                  </a:ext>
                </a:extLst>
              </p:cNvPr>
              <p:cNvSpPr/>
              <p:nvPr/>
            </p:nvSpPr>
            <p:spPr>
              <a:xfrm>
                <a:off x="464025" y="4972523"/>
                <a:ext cx="293426" cy="188244"/>
              </a:xfrm>
              <a:prstGeom prst="rect">
                <a:avLst/>
              </a:prstGeom>
              <a:solidFill>
                <a:srgbClr val="FFC000"/>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3" name="正方形/長方形 1032">
                <a:extLst>
                  <a:ext uri="{FF2B5EF4-FFF2-40B4-BE49-F238E27FC236}">
                    <a16:creationId xmlns:a16="http://schemas.microsoft.com/office/drawing/2014/main" id="{05815AE1-94A3-1545-3167-4F3886675375}"/>
                  </a:ext>
                </a:extLst>
              </p:cNvPr>
              <p:cNvSpPr/>
              <p:nvPr/>
            </p:nvSpPr>
            <p:spPr>
              <a:xfrm>
                <a:off x="465405" y="4947313"/>
                <a:ext cx="148744" cy="47768"/>
              </a:xfrm>
              <a:prstGeom prst="rect">
                <a:avLst/>
              </a:prstGeom>
              <a:solidFill>
                <a:schemeClr val="accent6">
                  <a:lumMod val="75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34" name="グループ化 1033">
              <a:extLst>
                <a:ext uri="{FF2B5EF4-FFF2-40B4-BE49-F238E27FC236}">
                  <a16:creationId xmlns:a16="http://schemas.microsoft.com/office/drawing/2014/main" id="{71CAE44F-5764-00BF-7F00-B4DF5E6AE6BB}"/>
                </a:ext>
              </a:extLst>
            </p:cNvPr>
            <p:cNvGrpSpPr/>
            <p:nvPr/>
          </p:nvGrpSpPr>
          <p:grpSpPr>
            <a:xfrm>
              <a:off x="6386459" y="6210459"/>
              <a:ext cx="173306" cy="116761"/>
              <a:chOff x="464025" y="4947313"/>
              <a:chExt cx="293426" cy="213454"/>
            </a:xfrm>
          </p:grpSpPr>
          <p:sp>
            <p:nvSpPr>
              <p:cNvPr id="1035" name="正方形/長方形 1034">
                <a:extLst>
                  <a:ext uri="{FF2B5EF4-FFF2-40B4-BE49-F238E27FC236}">
                    <a16:creationId xmlns:a16="http://schemas.microsoft.com/office/drawing/2014/main" id="{7B9B8BB9-B41D-EEEF-3AAD-1273D2BFB57C}"/>
                  </a:ext>
                </a:extLst>
              </p:cNvPr>
              <p:cNvSpPr/>
              <p:nvPr/>
            </p:nvSpPr>
            <p:spPr>
              <a:xfrm>
                <a:off x="464025" y="4972523"/>
                <a:ext cx="293426" cy="188244"/>
              </a:xfrm>
              <a:prstGeom prst="rect">
                <a:avLst/>
              </a:prstGeom>
              <a:solidFill>
                <a:srgbClr val="FFC000"/>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6" name="正方形/長方形 1035">
                <a:extLst>
                  <a:ext uri="{FF2B5EF4-FFF2-40B4-BE49-F238E27FC236}">
                    <a16:creationId xmlns:a16="http://schemas.microsoft.com/office/drawing/2014/main" id="{DBE6BE59-4EDA-E5BE-0929-962E746FA214}"/>
                  </a:ext>
                </a:extLst>
              </p:cNvPr>
              <p:cNvSpPr/>
              <p:nvPr/>
            </p:nvSpPr>
            <p:spPr>
              <a:xfrm>
                <a:off x="465405" y="4947313"/>
                <a:ext cx="148744" cy="47768"/>
              </a:xfrm>
              <a:prstGeom prst="rect">
                <a:avLst/>
              </a:prstGeom>
              <a:solidFill>
                <a:schemeClr val="accent6">
                  <a:lumMod val="75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37" name="グループ化 1036">
              <a:extLst>
                <a:ext uri="{FF2B5EF4-FFF2-40B4-BE49-F238E27FC236}">
                  <a16:creationId xmlns:a16="http://schemas.microsoft.com/office/drawing/2014/main" id="{571731F0-CD6B-31ED-02C2-12B24C7B092D}"/>
                </a:ext>
              </a:extLst>
            </p:cNvPr>
            <p:cNvGrpSpPr/>
            <p:nvPr/>
          </p:nvGrpSpPr>
          <p:grpSpPr>
            <a:xfrm>
              <a:off x="6386459" y="6362859"/>
              <a:ext cx="173306" cy="116761"/>
              <a:chOff x="464025" y="4947313"/>
              <a:chExt cx="293426" cy="213454"/>
            </a:xfrm>
          </p:grpSpPr>
          <p:sp>
            <p:nvSpPr>
              <p:cNvPr id="1038" name="正方形/長方形 1037">
                <a:extLst>
                  <a:ext uri="{FF2B5EF4-FFF2-40B4-BE49-F238E27FC236}">
                    <a16:creationId xmlns:a16="http://schemas.microsoft.com/office/drawing/2014/main" id="{AF10DCF6-A633-4EAC-4FB3-E453ED2A9445}"/>
                  </a:ext>
                </a:extLst>
              </p:cNvPr>
              <p:cNvSpPr/>
              <p:nvPr/>
            </p:nvSpPr>
            <p:spPr>
              <a:xfrm>
                <a:off x="464025" y="4972523"/>
                <a:ext cx="293426" cy="188244"/>
              </a:xfrm>
              <a:prstGeom prst="rect">
                <a:avLst/>
              </a:prstGeom>
              <a:solidFill>
                <a:srgbClr val="FFC000"/>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9" name="正方形/長方形 1038">
                <a:extLst>
                  <a:ext uri="{FF2B5EF4-FFF2-40B4-BE49-F238E27FC236}">
                    <a16:creationId xmlns:a16="http://schemas.microsoft.com/office/drawing/2014/main" id="{8FAF24DF-9675-3807-6933-F99E0B1E3274}"/>
                  </a:ext>
                </a:extLst>
              </p:cNvPr>
              <p:cNvSpPr/>
              <p:nvPr/>
            </p:nvSpPr>
            <p:spPr>
              <a:xfrm>
                <a:off x="465405" y="4947313"/>
                <a:ext cx="148744" cy="47768"/>
              </a:xfrm>
              <a:prstGeom prst="rect">
                <a:avLst/>
              </a:prstGeom>
              <a:solidFill>
                <a:schemeClr val="accent6">
                  <a:lumMod val="75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nvGrpSpPr>
          <p:cNvPr id="1041" name="グループ化 1040">
            <a:extLst>
              <a:ext uri="{FF2B5EF4-FFF2-40B4-BE49-F238E27FC236}">
                <a16:creationId xmlns:a16="http://schemas.microsoft.com/office/drawing/2014/main" id="{4489D645-994B-45E5-1AA0-D5F19F2F8FDB}"/>
              </a:ext>
            </a:extLst>
          </p:cNvPr>
          <p:cNvGrpSpPr/>
          <p:nvPr/>
        </p:nvGrpSpPr>
        <p:grpSpPr>
          <a:xfrm>
            <a:off x="7085261" y="5670984"/>
            <a:ext cx="175321" cy="598662"/>
            <a:chOff x="6384444" y="5880958"/>
            <a:chExt cx="175321" cy="598662"/>
          </a:xfrm>
        </p:grpSpPr>
        <p:grpSp>
          <p:nvGrpSpPr>
            <p:cNvPr id="1042" name="グループ化 1041">
              <a:extLst>
                <a:ext uri="{FF2B5EF4-FFF2-40B4-BE49-F238E27FC236}">
                  <a16:creationId xmlns:a16="http://schemas.microsoft.com/office/drawing/2014/main" id="{F48FD0D8-B438-D50C-F337-2BEEF08527B7}"/>
                </a:ext>
              </a:extLst>
            </p:cNvPr>
            <p:cNvGrpSpPr/>
            <p:nvPr/>
          </p:nvGrpSpPr>
          <p:grpSpPr>
            <a:xfrm>
              <a:off x="6384444" y="5880958"/>
              <a:ext cx="173306" cy="116761"/>
              <a:chOff x="464025" y="4947313"/>
              <a:chExt cx="293426" cy="213454"/>
            </a:xfrm>
          </p:grpSpPr>
          <p:sp>
            <p:nvSpPr>
              <p:cNvPr id="1052" name="正方形/長方形 1051">
                <a:extLst>
                  <a:ext uri="{FF2B5EF4-FFF2-40B4-BE49-F238E27FC236}">
                    <a16:creationId xmlns:a16="http://schemas.microsoft.com/office/drawing/2014/main" id="{CB192204-7FAA-FC44-B7EB-05939769453C}"/>
                  </a:ext>
                </a:extLst>
              </p:cNvPr>
              <p:cNvSpPr/>
              <p:nvPr/>
            </p:nvSpPr>
            <p:spPr>
              <a:xfrm>
                <a:off x="464025" y="4972523"/>
                <a:ext cx="293426" cy="188244"/>
              </a:xfrm>
              <a:prstGeom prst="rect">
                <a:avLst/>
              </a:prstGeom>
              <a:solidFill>
                <a:srgbClr val="FFC000"/>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3" name="正方形/長方形 1052">
                <a:extLst>
                  <a:ext uri="{FF2B5EF4-FFF2-40B4-BE49-F238E27FC236}">
                    <a16:creationId xmlns:a16="http://schemas.microsoft.com/office/drawing/2014/main" id="{05A53FAD-2749-66F5-A720-26AC732CCF94}"/>
                  </a:ext>
                </a:extLst>
              </p:cNvPr>
              <p:cNvSpPr/>
              <p:nvPr/>
            </p:nvSpPr>
            <p:spPr>
              <a:xfrm>
                <a:off x="465405" y="4947313"/>
                <a:ext cx="148744" cy="47768"/>
              </a:xfrm>
              <a:prstGeom prst="rect">
                <a:avLst/>
              </a:prstGeom>
              <a:solidFill>
                <a:schemeClr val="accent6">
                  <a:lumMod val="75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43" name="グループ化 1042">
              <a:extLst>
                <a:ext uri="{FF2B5EF4-FFF2-40B4-BE49-F238E27FC236}">
                  <a16:creationId xmlns:a16="http://schemas.microsoft.com/office/drawing/2014/main" id="{F96D410C-430E-AEC5-1D95-0E9A50DEBE23}"/>
                </a:ext>
              </a:extLst>
            </p:cNvPr>
            <p:cNvGrpSpPr/>
            <p:nvPr/>
          </p:nvGrpSpPr>
          <p:grpSpPr>
            <a:xfrm>
              <a:off x="6384444" y="6033358"/>
              <a:ext cx="173306" cy="116761"/>
              <a:chOff x="464025" y="4947313"/>
              <a:chExt cx="293426" cy="213454"/>
            </a:xfrm>
          </p:grpSpPr>
          <p:sp>
            <p:nvSpPr>
              <p:cNvPr id="1050" name="正方形/長方形 1049">
                <a:extLst>
                  <a:ext uri="{FF2B5EF4-FFF2-40B4-BE49-F238E27FC236}">
                    <a16:creationId xmlns:a16="http://schemas.microsoft.com/office/drawing/2014/main" id="{377673B6-FACD-B3F0-0D9C-424C1BFE906D}"/>
                  </a:ext>
                </a:extLst>
              </p:cNvPr>
              <p:cNvSpPr/>
              <p:nvPr/>
            </p:nvSpPr>
            <p:spPr>
              <a:xfrm>
                <a:off x="464025" y="4972523"/>
                <a:ext cx="293426" cy="188244"/>
              </a:xfrm>
              <a:prstGeom prst="rect">
                <a:avLst/>
              </a:prstGeom>
              <a:solidFill>
                <a:srgbClr val="FFC000"/>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1" name="正方形/長方形 1050">
                <a:extLst>
                  <a:ext uri="{FF2B5EF4-FFF2-40B4-BE49-F238E27FC236}">
                    <a16:creationId xmlns:a16="http://schemas.microsoft.com/office/drawing/2014/main" id="{D3224300-4128-641E-BEBC-57B87A77D1D8}"/>
                  </a:ext>
                </a:extLst>
              </p:cNvPr>
              <p:cNvSpPr/>
              <p:nvPr/>
            </p:nvSpPr>
            <p:spPr>
              <a:xfrm>
                <a:off x="465405" y="4947313"/>
                <a:ext cx="148744" cy="47768"/>
              </a:xfrm>
              <a:prstGeom prst="rect">
                <a:avLst/>
              </a:prstGeom>
              <a:solidFill>
                <a:schemeClr val="accent6">
                  <a:lumMod val="75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44" name="グループ化 1043">
              <a:extLst>
                <a:ext uri="{FF2B5EF4-FFF2-40B4-BE49-F238E27FC236}">
                  <a16:creationId xmlns:a16="http://schemas.microsoft.com/office/drawing/2014/main" id="{002DC77D-82C0-56EE-3FBF-F6493F189CF8}"/>
                </a:ext>
              </a:extLst>
            </p:cNvPr>
            <p:cNvGrpSpPr/>
            <p:nvPr/>
          </p:nvGrpSpPr>
          <p:grpSpPr>
            <a:xfrm>
              <a:off x="6386459" y="6210459"/>
              <a:ext cx="173306" cy="116761"/>
              <a:chOff x="464025" y="4947313"/>
              <a:chExt cx="293426" cy="213454"/>
            </a:xfrm>
          </p:grpSpPr>
          <p:sp>
            <p:nvSpPr>
              <p:cNvPr id="1048" name="正方形/長方形 1047">
                <a:extLst>
                  <a:ext uri="{FF2B5EF4-FFF2-40B4-BE49-F238E27FC236}">
                    <a16:creationId xmlns:a16="http://schemas.microsoft.com/office/drawing/2014/main" id="{13B07B0A-F195-2343-1815-80C92F70F7F0}"/>
                  </a:ext>
                </a:extLst>
              </p:cNvPr>
              <p:cNvSpPr/>
              <p:nvPr/>
            </p:nvSpPr>
            <p:spPr>
              <a:xfrm>
                <a:off x="464025" y="4972523"/>
                <a:ext cx="293426" cy="188244"/>
              </a:xfrm>
              <a:prstGeom prst="rect">
                <a:avLst/>
              </a:prstGeom>
              <a:solidFill>
                <a:srgbClr val="FFC000"/>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9" name="正方形/長方形 1048">
                <a:extLst>
                  <a:ext uri="{FF2B5EF4-FFF2-40B4-BE49-F238E27FC236}">
                    <a16:creationId xmlns:a16="http://schemas.microsoft.com/office/drawing/2014/main" id="{CD7FF3F7-1AF2-D32D-BD12-6C8995A0A452}"/>
                  </a:ext>
                </a:extLst>
              </p:cNvPr>
              <p:cNvSpPr/>
              <p:nvPr/>
            </p:nvSpPr>
            <p:spPr>
              <a:xfrm>
                <a:off x="465405" y="4947313"/>
                <a:ext cx="148744" cy="47768"/>
              </a:xfrm>
              <a:prstGeom prst="rect">
                <a:avLst/>
              </a:prstGeom>
              <a:solidFill>
                <a:schemeClr val="accent6">
                  <a:lumMod val="75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45" name="グループ化 1044">
              <a:extLst>
                <a:ext uri="{FF2B5EF4-FFF2-40B4-BE49-F238E27FC236}">
                  <a16:creationId xmlns:a16="http://schemas.microsoft.com/office/drawing/2014/main" id="{40A82238-C2E5-2560-8F40-0F17704C8171}"/>
                </a:ext>
              </a:extLst>
            </p:cNvPr>
            <p:cNvGrpSpPr/>
            <p:nvPr/>
          </p:nvGrpSpPr>
          <p:grpSpPr>
            <a:xfrm>
              <a:off x="6386459" y="6362859"/>
              <a:ext cx="173306" cy="116761"/>
              <a:chOff x="464025" y="4947313"/>
              <a:chExt cx="293426" cy="213454"/>
            </a:xfrm>
          </p:grpSpPr>
          <p:sp>
            <p:nvSpPr>
              <p:cNvPr id="1046" name="正方形/長方形 1045">
                <a:extLst>
                  <a:ext uri="{FF2B5EF4-FFF2-40B4-BE49-F238E27FC236}">
                    <a16:creationId xmlns:a16="http://schemas.microsoft.com/office/drawing/2014/main" id="{AABEF1D3-FD19-7A00-E0D1-71DA1CE9D9B9}"/>
                  </a:ext>
                </a:extLst>
              </p:cNvPr>
              <p:cNvSpPr/>
              <p:nvPr/>
            </p:nvSpPr>
            <p:spPr>
              <a:xfrm>
                <a:off x="464025" y="4972523"/>
                <a:ext cx="293426" cy="188244"/>
              </a:xfrm>
              <a:prstGeom prst="rect">
                <a:avLst/>
              </a:prstGeom>
              <a:solidFill>
                <a:srgbClr val="FFC000"/>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7" name="正方形/長方形 1046">
                <a:extLst>
                  <a:ext uri="{FF2B5EF4-FFF2-40B4-BE49-F238E27FC236}">
                    <a16:creationId xmlns:a16="http://schemas.microsoft.com/office/drawing/2014/main" id="{A7A15D2E-078D-DA99-8AD1-DE83D93E046F}"/>
                  </a:ext>
                </a:extLst>
              </p:cNvPr>
              <p:cNvSpPr/>
              <p:nvPr/>
            </p:nvSpPr>
            <p:spPr>
              <a:xfrm>
                <a:off x="465405" y="4947313"/>
                <a:ext cx="148744" cy="47768"/>
              </a:xfrm>
              <a:prstGeom prst="rect">
                <a:avLst/>
              </a:prstGeom>
              <a:solidFill>
                <a:schemeClr val="accent6">
                  <a:lumMod val="75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nvGrpSpPr>
          <p:cNvPr id="1054" name="グループ化 1053">
            <a:extLst>
              <a:ext uri="{FF2B5EF4-FFF2-40B4-BE49-F238E27FC236}">
                <a16:creationId xmlns:a16="http://schemas.microsoft.com/office/drawing/2014/main" id="{B0D75810-3A36-101E-B8A6-7F17A600DF64}"/>
              </a:ext>
            </a:extLst>
          </p:cNvPr>
          <p:cNvGrpSpPr/>
          <p:nvPr/>
        </p:nvGrpSpPr>
        <p:grpSpPr>
          <a:xfrm>
            <a:off x="6791087" y="5670984"/>
            <a:ext cx="175321" cy="598662"/>
            <a:chOff x="6384444" y="5880958"/>
            <a:chExt cx="175321" cy="598662"/>
          </a:xfrm>
        </p:grpSpPr>
        <p:grpSp>
          <p:nvGrpSpPr>
            <p:cNvPr id="1055" name="グループ化 1054">
              <a:extLst>
                <a:ext uri="{FF2B5EF4-FFF2-40B4-BE49-F238E27FC236}">
                  <a16:creationId xmlns:a16="http://schemas.microsoft.com/office/drawing/2014/main" id="{630B0ADC-9714-75C8-2B75-2D6DCB279A5F}"/>
                </a:ext>
              </a:extLst>
            </p:cNvPr>
            <p:cNvGrpSpPr/>
            <p:nvPr/>
          </p:nvGrpSpPr>
          <p:grpSpPr>
            <a:xfrm>
              <a:off x="6384444" y="5880958"/>
              <a:ext cx="173306" cy="116761"/>
              <a:chOff x="464025" y="4947313"/>
              <a:chExt cx="293426" cy="213454"/>
            </a:xfrm>
          </p:grpSpPr>
          <p:sp>
            <p:nvSpPr>
              <p:cNvPr id="1065" name="正方形/長方形 1064">
                <a:extLst>
                  <a:ext uri="{FF2B5EF4-FFF2-40B4-BE49-F238E27FC236}">
                    <a16:creationId xmlns:a16="http://schemas.microsoft.com/office/drawing/2014/main" id="{DEB479F7-D18B-B64C-0E0F-CDFBE418023A}"/>
                  </a:ext>
                </a:extLst>
              </p:cNvPr>
              <p:cNvSpPr/>
              <p:nvPr/>
            </p:nvSpPr>
            <p:spPr>
              <a:xfrm>
                <a:off x="464025" y="4972523"/>
                <a:ext cx="293426" cy="188244"/>
              </a:xfrm>
              <a:prstGeom prst="rect">
                <a:avLst/>
              </a:prstGeom>
              <a:solidFill>
                <a:srgbClr val="FFC000"/>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6" name="正方形/長方形 1065">
                <a:extLst>
                  <a:ext uri="{FF2B5EF4-FFF2-40B4-BE49-F238E27FC236}">
                    <a16:creationId xmlns:a16="http://schemas.microsoft.com/office/drawing/2014/main" id="{C9C22F56-F0AF-A1AE-972B-852702B3C822}"/>
                  </a:ext>
                </a:extLst>
              </p:cNvPr>
              <p:cNvSpPr/>
              <p:nvPr/>
            </p:nvSpPr>
            <p:spPr>
              <a:xfrm>
                <a:off x="465405" y="4947313"/>
                <a:ext cx="148744" cy="47768"/>
              </a:xfrm>
              <a:prstGeom prst="rect">
                <a:avLst/>
              </a:prstGeom>
              <a:solidFill>
                <a:schemeClr val="accent6">
                  <a:lumMod val="75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56" name="グループ化 1055">
              <a:extLst>
                <a:ext uri="{FF2B5EF4-FFF2-40B4-BE49-F238E27FC236}">
                  <a16:creationId xmlns:a16="http://schemas.microsoft.com/office/drawing/2014/main" id="{9EBD8FF7-6E5E-FBA0-0E9D-8E3547CE1210}"/>
                </a:ext>
              </a:extLst>
            </p:cNvPr>
            <p:cNvGrpSpPr/>
            <p:nvPr/>
          </p:nvGrpSpPr>
          <p:grpSpPr>
            <a:xfrm>
              <a:off x="6384444" y="6033358"/>
              <a:ext cx="173306" cy="116761"/>
              <a:chOff x="464025" y="4947313"/>
              <a:chExt cx="293426" cy="213454"/>
            </a:xfrm>
          </p:grpSpPr>
          <p:sp>
            <p:nvSpPr>
              <p:cNvPr id="1063" name="正方形/長方形 1062">
                <a:extLst>
                  <a:ext uri="{FF2B5EF4-FFF2-40B4-BE49-F238E27FC236}">
                    <a16:creationId xmlns:a16="http://schemas.microsoft.com/office/drawing/2014/main" id="{5A127645-6B2D-6BAA-ABE2-E109CF11B11A}"/>
                  </a:ext>
                </a:extLst>
              </p:cNvPr>
              <p:cNvSpPr/>
              <p:nvPr/>
            </p:nvSpPr>
            <p:spPr>
              <a:xfrm>
                <a:off x="464025" y="4972523"/>
                <a:ext cx="293426" cy="188244"/>
              </a:xfrm>
              <a:prstGeom prst="rect">
                <a:avLst/>
              </a:prstGeom>
              <a:solidFill>
                <a:srgbClr val="FFC000"/>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4" name="正方形/長方形 1063">
                <a:extLst>
                  <a:ext uri="{FF2B5EF4-FFF2-40B4-BE49-F238E27FC236}">
                    <a16:creationId xmlns:a16="http://schemas.microsoft.com/office/drawing/2014/main" id="{42E0636B-097B-672B-0134-B84C77EFC17F}"/>
                  </a:ext>
                </a:extLst>
              </p:cNvPr>
              <p:cNvSpPr/>
              <p:nvPr/>
            </p:nvSpPr>
            <p:spPr>
              <a:xfrm>
                <a:off x="465405" y="4947313"/>
                <a:ext cx="148744" cy="47768"/>
              </a:xfrm>
              <a:prstGeom prst="rect">
                <a:avLst/>
              </a:prstGeom>
              <a:solidFill>
                <a:schemeClr val="accent6">
                  <a:lumMod val="75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57" name="グループ化 1056">
              <a:extLst>
                <a:ext uri="{FF2B5EF4-FFF2-40B4-BE49-F238E27FC236}">
                  <a16:creationId xmlns:a16="http://schemas.microsoft.com/office/drawing/2014/main" id="{9A3E9309-C39D-6BDA-D3C9-F42BB9CFBA5C}"/>
                </a:ext>
              </a:extLst>
            </p:cNvPr>
            <p:cNvGrpSpPr/>
            <p:nvPr/>
          </p:nvGrpSpPr>
          <p:grpSpPr>
            <a:xfrm>
              <a:off x="6386459" y="6210459"/>
              <a:ext cx="173306" cy="116761"/>
              <a:chOff x="464025" y="4947313"/>
              <a:chExt cx="293426" cy="213454"/>
            </a:xfrm>
          </p:grpSpPr>
          <p:sp>
            <p:nvSpPr>
              <p:cNvPr id="1061" name="正方形/長方形 1060">
                <a:extLst>
                  <a:ext uri="{FF2B5EF4-FFF2-40B4-BE49-F238E27FC236}">
                    <a16:creationId xmlns:a16="http://schemas.microsoft.com/office/drawing/2014/main" id="{0068E435-0325-5FE7-EEED-5426F1993FAE}"/>
                  </a:ext>
                </a:extLst>
              </p:cNvPr>
              <p:cNvSpPr/>
              <p:nvPr/>
            </p:nvSpPr>
            <p:spPr>
              <a:xfrm>
                <a:off x="464025" y="4972523"/>
                <a:ext cx="293426" cy="188244"/>
              </a:xfrm>
              <a:prstGeom prst="rect">
                <a:avLst/>
              </a:prstGeom>
              <a:solidFill>
                <a:srgbClr val="FFC000"/>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2" name="正方形/長方形 1061">
                <a:extLst>
                  <a:ext uri="{FF2B5EF4-FFF2-40B4-BE49-F238E27FC236}">
                    <a16:creationId xmlns:a16="http://schemas.microsoft.com/office/drawing/2014/main" id="{8A4D4F8D-3424-8092-A65A-28ADC6463645}"/>
                  </a:ext>
                </a:extLst>
              </p:cNvPr>
              <p:cNvSpPr/>
              <p:nvPr/>
            </p:nvSpPr>
            <p:spPr>
              <a:xfrm>
                <a:off x="465405" y="4947313"/>
                <a:ext cx="148744" cy="47768"/>
              </a:xfrm>
              <a:prstGeom prst="rect">
                <a:avLst/>
              </a:prstGeom>
              <a:solidFill>
                <a:schemeClr val="accent6">
                  <a:lumMod val="75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58" name="グループ化 1057">
              <a:extLst>
                <a:ext uri="{FF2B5EF4-FFF2-40B4-BE49-F238E27FC236}">
                  <a16:creationId xmlns:a16="http://schemas.microsoft.com/office/drawing/2014/main" id="{FE7F7365-6014-D39A-B565-DB44B23A78E8}"/>
                </a:ext>
              </a:extLst>
            </p:cNvPr>
            <p:cNvGrpSpPr/>
            <p:nvPr/>
          </p:nvGrpSpPr>
          <p:grpSpPr>
            <a:xfrm>
              <a:off x="6386459" y="6362859"/>
              <a:ext cx="173306" cy="116761"/>
              <a:chOff x="464025" y="4947313"/>
              <a:chExt cx="293426" cy="213454"/>
            </a:xfrm>
          </p:grpSpPr>
          <p:sp>
            <p:nvSpPr>
              <p:cNvPr id="1059" name="正方形/長方形 1058">
                <a:extLst>
                  <a:ext uri="{FF2B5EF4-FFF2-40B4-BE49-F238E27FC236}">
                    <a16:creationId xmlns:a16="http://schemas.microsoft.com/office/drawing/2014/main" id="{4EADDB1E-206D-1791-4CA8-9C0486F112FD}"/>
                  </a:ext>
                </a:extLst>
              </p:cNvPr>
              <p:cNvSpPr/>
              <p:nvPr/>
            </p:nvSpPr>
            <p:spPr>
              <a:xfrm>
                <a:off x="464025" y="4972523"/>
                <a:ext cx="293426" cy="188244"/>
              </a:xfrm>
              <a:prstGeom prst="rect">
                <a:avLst/>
              </a:prstGeom>
              <a:solidFill>
                <a:srgbClr val="FFC000"/>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0" name="正方形/長方形 1059">
                <a:extLst>
                  <a:ext uri="{FF2B5EF4-FFF2-40B4-BE49-F238E27FC236}">
                    <a16:creationId xmlns:a16="http://schemas.microsoft.com/office/drawing/2014/main" id="{D960257F-306E-E18F-F8D7-A090A18536A7}"/>
                  </a:ext>
                </a:extLst>
              </p:cNvPr>
              <p:cNvSpPr/>
              <p:nvPr/>
            </p:nvSpPr>
            <p:spPr>
              <a:xfrm>
                <a:off x="465405" y="4947313"/>
                <a:ext cx="148744" cy="47768"/>
              </a:xfrm>
              <a:prstGeom prst="rect">
                <a:avLst/>
              </a:prstGeom>
              <a:solidFill>
                <a:schemeClr val="accent6">
                  <a:lumMod val="75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nvGrpSpPr>
          <p:cNvPr id="1067" name="グループ化 1066">
            <a:extLst>
              <a:ext uri="{FF2B5EF4-FFF2-40B4-BE49-F238E27FC236}">
                <a16:creationId xmlns:a16="http://schemas.microsoft.com/office/drawing/2014/main" id="{EA887368-731A-C485-49F0-772CAF0B7975}"/>
              </a:ext>
            </a:extLst>
          </p:cNvPr>
          <p:cNvGrpSpPr/>
          <p:nvPr/>
        </p:nvGrpSpPr>
        <p:grpSpPr>
          <a:xfrm>
            <a:off x="6496914" y="5670984"/>
            <a:ext cx="175321" cy="598662"/>
            <a:chOff x="6384444" y="5880958"/>
            <a:chExt cx="175321" cy="598662"/>
          </a:xfrm>
        </p:grpSpPr>
        <p:grpSp>
          <p:nvGrpSpPr>
            <p:cNvPr id="1068" name="グループ化 1067">
              <a:extLst>
                <a:ext uri="{FF2B5EF4-FFF2-40B4-BE49-F238E27FC236}">
                  <a16:creationId xmlns:a16="http://schemas.microsoft.com/office/drawing/2014/main" id="{F56E7702-2754-C40F-5EDC-13585356DF4C}"/>
                </a:ext>
              </a:extLst>
            </p:cNvPr>
            <p:cNvGrpSpPr/>
            <p:nvPr/>
          </p:nvGrpSpPr>
          <p:grpSpPr>
            <a:xfrm>
              <a:off x="6384444" y="5880958"/>
              <a:ext cx="173306" cy="116761"/>
              <a:chOff x="464025" y="4947313"/>
              <a:chExt cx="293426" cy="213454"/>
            </a:xfrm>
          </p:grpSpPr>
          <p:sp>
            <p:nvSpPr>
              <p:cNvPr id="1078" name="正方形/長方形 1077">
                <a:extLst>
                  <a:ext uri="{FF2B5EF4-FFF2-40B4-BE49-F238E27FC236}">
                    <a16:creationId xmlns:a16="http://schemas.microsoft.com/office/drawing/2014/main" id="{620B7730-8D98-74DC-A9DF-E0E4D0094057}"/>
                  </a:ext>
                </a:extLst>
              </p:cNvPr>
              <p:cNvSpPr/>
              <p:nvPr/>
            </p:nvSpPr>
            <p:spPr>
              <a:xfrm>
                <a:off x="464025" y="4972523"/>
                <a:ext cx="293426" cy="188244"/>
              </a:xfrm>
              <a:prstGeom prst="rect">
                <a:avLst/>
              </a:prstGeom>
              <a:solidFill>
                <a:srgbClr val="FFC000"/>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9" name="正方形/長方形 1078">
                <a:extLst>
                  <a:ext uri="{FF2B5EF4-FFF2-40B4-BE49-F238E27FC236}">
                    <a16:creationId xmlns:a16="http://schemas.microsoft.com/office/drawing/2014/main" id="{B826DFB2-4362-450C-47B5-5B07FDC302E9}"/>
                  </a:ext>
                </a:extLst>
              </p:cNvPr>
              <p:cNvSpPr/>
              <p:nvPr/>
            </p:nvSpPr>
            <p:spPr>
              <a:xfrm>
                <a:off x="465405" y="4947313"/>
                <a:ext cx="148744" cy="47768"/>
              </a:xfrm>
              <a:prstGeom prst="rect">
                <a:avLst/>
              </a:prstGeom>
              <a:solidFill>
                <a:schemeClr val="accent6">
                  <a:lumMod val="75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69" name="グループ化 1068">
              <a:extLst>
                <a:ext uri="{FF2B5EF4-FFF2-40B4-BE49-F238E27FC236}">
                  <a16:creationId xmlns:a16="http://schemas.microsoft.com/office/drawing/2014/main" id="{1746C0B3-05A6-96AA-A886-0170E54BF899}"/>
                </a:ext>
              </a:extLst>
            </p:cNvPr>
            <p:cNvGrpSpPr/>
            <p:nvPr/>
          </p:nvGrpSpPr>
          <p:grpSpPr>
            <a:xfrm>
              <a:off x="6384444" y="6033358"/>
              <a:ext cx="173306" cy="116761"/>
              <a:chOff x="464025" y="4947313"/>
              <a:chExt cx="293426" cy="213454"/>
            </a:xfrm>
          </p:grpSpPr>
          <p:sp>
            <p:nvSpPr>
              <p:cNvPr id="1076" name="正方形/長方形 1075">
                <a:extLst>
                  <a:ext uri="{FF2B5EF4-FFF2-40B4-BE49-F238E27FC236}">
                    <a16:creationId xmlns:a16="http://schemas.microsoft.com/office/drawing/2014/main" id="{FAF48D10-59F5-B1EF-E239-1AC48F6C2B5C}"/>
                  </a:ext>
                </a:extLst>
              </p:cNvPr>
              <p:cNvSpPr/>
              <p:nvPr/>
            </p:nvSpPr>
            <p:spPr>
              <a:xfrm>
                <a:off x="464025" y="4972523"/>
                <a:ext cx="293426" cy="188244"/>
              </a:xfrm>
              <a:prstGeom prst="rect">
                <a:avLst/>
              </a:prstGeom>
              <a:solidFill>
                <a:srgbClr val="FFC000"/>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7" name="正方形/長方形 1076">
                <a:extLst>
                  <a:ext uri="{FF2B5EF4-FFF2-40B4-BE49-F238E27FC236}">
                    <a16:creationId xmlns:a16="http://schemas.microsoft.com/office/drawing/2014/main" id="{F2AC97E8-49C5-8578-616B-CFB9E5AE2C4B}"/>
                  </a:ext>
                </a:extLst>
              </p:cNvPr>
              <p:cNvSpPr/>
              <p:nvPr/>
            </p:nvSpPr>
            <p:spPr>
              <a:xfrm>
                <a:off x="465405" y="4947313"/>
                <a:ext cx="148744" cy="47768"/>
              </a:xfrm>
              <a:prstGeom prst="rect">
                <a:avLst/>
              </a:prstGeom>
              <a:solidFill>
                <a:schemeClr val="accent6">
                  <a:lumMod val="75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70" name="グループ化 1069">
              <a:extLst>
                <a:ext uri="{FF2B5EF4-FFF2-40B4-BE49-F238E27FC236}">
                  <a16:creationId xmlns:a16="http://schemas.microsoft.com/office/drawing/2014/main" id="{68203F96-8C66-C2D9-7AFB-B7E12D2FD07C}"/>
                </a:ext>
              </a:extLst>
            </p:cNvPr>
            <p:cNvGrpSpPr/>
            <p:nvPr/>
          </p:nvGrpSpPr>
          <p:grpSpPr>
            <a:xfrm>
              <a:off x="6386459" y="6210459"/>
              <a:ext cx="173306" cy="116761"/>
              <a:chOff x="464025" y="4947313"/>
              <a:chExt cx="293426" cy="213454"/>
            </a:xfrm>
          </p:grpSpPr>
          <p:sp>
            <p:nvSpPr>
              <p:cNvPr id="1074" name="正方形/長方形 1073">
                <a:extLst>
                  <a:ext uri="{FF2B5EF4-FFF2-40B4-BE49-F238E27FC236}">
                    <a16:creationId xmlns:a16="http://schemas.microsoft.com/office/drawing/2014/main" id="{2DD107DC-A2C4-DCDA-1D0A-29D4FF0825EC}"/>
                  </a:ext>
                </a:extLst>
              </p:cNvPr>
              <p:cNvSpPr/>
              <p:nvPr/>
            </p:nvSpPr>
            <p:spPr>
              <a:xfrm>
                <a:off x="464025" y="4972523"/>
                <a:ext cx="293426" cy="188244"/>
              </a:xfrm>
              <a:prstGeom prst="rect">
                <a:avLst/>
              </a:prstGeom>
              <a:solidFill>
                <a:srgbClr val="FFC000"/>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5" name="正方形/長方形 1074">
                <a:extLst>
                  <a:ext uri="{FF2B5EF4-FFF2-40B4-BE49-F238E27FC236}">
                    <a16:creationId xmlns:a16="http://schemas.microsoft.com/office/drawing/2014/main" id="{7FECA082-51FF-2A2D-397D-5F94C5EF2D22}"/>
                  </a:ext>
                </a:extLst>
              </p:cNvPr>
              <p:cNvSpPr/>
              <p:nvPr/>
            </p:nvSpPr>
            <p:spPr>
              <a:xfrm>
                <a:off x="465405" y="4947313"/>
                <a:ext cx="148744" cy="47768"/>
              </a:xfrm>
              <a:prstGeom prst="rect">
                <a:avLst/>
              </a:prstGeom>
              <a:solidFill>
                <a:schemeClr val="accent6">
                  <a:lumMod val="75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71" name="グループ化 1070">
              <a:extLst>
                <a:ext uri="{FF2B5EF4-FFF2-40B4-BE49-F238E27FC236}">
                  <a16:creationId xmlns:a16="http://schemas.microsoft.com/office/drawing/2014/main" id="{28AD5927-7879-9B93-B10D-3331835418C8}"/>
                </a:ext>
              </a:extLst>
            </p:cNvPr>
            <p:cNvGrpSpPr/>
            <p:nvPr/>
          </p:nvGrpSpPr>
          <p:grpSpPr>
            <a:xfrm>
              <a:off x="6386459" y="6362859"/>
              <a:ext cx="173306" cy="116761"/>
              <a:chOff x="464025" y="4947313"/>
              <a:chExt cx="293426" cy="213454"/>
            </a:xfrm>
          </p:grpSpPr>
          <p:sp>
            <p:nvSpPr>
              <p:cNvPr id="1072" name="正方形/長方形 1071">
                <a:extLst>
                  <a:ext uri="{FF2B5EF4-FFF2-40B4-BE49-F238E27FC236}">
                    <a16:creationId xmlns:a16="http://schemas.microsoft.com/office/drawing/2014/main" id="{1E1551D4-C269-6B19-3F65-7259CEC7CBE6}"/>
                  </a:ext>
                </a:extLst>
              </p:cNvPr>
              <p:cNvSpPr/>
              <p:nvPr/>
            </p:nvSpPr>
            <p:spPr>
              <a:xfrm>
                <a:off x="464025" y="4972523"/>
                <a:ext cx="293426" cy="188244"/>
              </a:xfrm>
              <a:prstGeom prst="rect">
                <a:avLst/>
              </a:prstGeom>
              <a:solidFill>
                <a:srgbClr val="FFC000"/>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3" name="正方形/長方形 1072">
                <a:extLst>
                  <a:ext uri="{FF2B5EF4-FFF2-40B4-BE49-F238E27FC236}">
                    <a16:creationId xmlns:a16="http://schemas.microsoft.com/office/drawing/2014/main" id="{BA656BFC-D04E-AAD7-6955-5EC90B5AAF89}"/>
                  </a:ext>
                </a:extLst>
              </p:cNvPr>
              <p:cNvSpPr/>
              <p:nvPr/>
            </p:nvSpPr>
            <p:spPr>
              <a:xfrm>
                <a:off x="465405" y="4947313"/>
                <a:ext cx="148744" cy="47768"/>
              </a:xfrm>
              <a:prstGeom prst="rect">
                <a:avLst/>
              </a:prstGeom>
              <a:solidFill>
                <a:schemeClr val="accent6">
                  <a:lumMod val="75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nvGrpSpPr>
          <p:cNvPr id="1081" name="グループ化 1080">
            <a:extLst>
              <a:ext uri="{FF2B5EF4-FFF2-40B4-BE49-F238E27FC236}">
                <a16:creationId xmlns:a16="http://schemas.microsoft.com/office/drawing/2014/main" id="{E5D7485E-132D-7BA8-49EE-1557AAB2EAB5}"/>
              </a:ext>
            </a:extLst>
          </p:cNvPr>
          <p:cNvGrpSpPr/>
          <p:nvPr/>
        </p:nvGrpSpPr>
        <p:grpSpPr>
          <a:xfrm>
            <a:off x="7382176" y="5670984"/>
            <a:ext cx="175321" cy="598662"/>
            <a:chOff x="6384444" y="5880958"/>
            <a:chExt cx="175321" cy="598662"/>
          </a:xfrm>
        </p:grpSpPr>
        <p:grpSp>
          <p:nvGrpSpPr>
            <p:cNvPr id="1082" name="グループ化 1081">
              <a:extLst>
                <a:ext uri="{FF2B5EF4-FFF2-40B4-BE49-F238E27FC236}">
                  <a16:creationId xmlns:a16="http://schemas.microsoft.com/office/drawing/2014/main" id="{BAFF584F-9F15-6CDD-5CCF-D84B7902DB77}"/>
                </a:ext>
              </a:extLst>
            </p:cNvPr>
            <p:cNvGrpSpPr/>
            <p:nvPr/>
          </p:nvGrpSpPr>
          <p:grpSpPr>
            <a:xfrm>
              <a:off x="6384444" y="5880958"/>
              <a:ext cx="173306" cy="116761"/>
              <a:chOff x="464025" y="4947313"/>
              <a:chExt cx="293426" cy="213454"/>
            </a:xfrm>
          </p:grpSpPr>
          <p:sp>
            <p:nvSpPr>
              <p:cNvPr id="1092" name="正方形/長方形 1091">
                <a:extLst>
                  <a:ext uri="{FF2B5EF4-FFF2-40B4-BE49-F238E27FC236}">
                    <a16:creationId xmlns:a16="http://schemas.microsoft.com/office/drawing/2014/main" id="{0E98C44A-1465-FAB4-E89E-2C734470A5D1}"/>
                  </a:ext>
                </a:extLst>
              </p:cNvPr>
              <p:cNvSpPr/>
              <p:nvPr/>
            </p:nvSpPr>
            <p:spPr>
              <a:xfrm>
                <a:off x="464025" y="4972523"/>
                <a:ext cx="293426" cy="188244"/>
              </a:xfrm>
              <a:prstGeom prst="rect">
                <a:avLst/>
              </a:prstGeom>
              <a:solidFill>
                <a:srgbClr val="FFC000"/>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3" name="正方形/長方形 1092">
                <a:extLst>
                  <a:ext uri="{FF2B5EF4-FFF2-40B4-BE49-F238E27FC236}">
                    <a16:creationId xmlns:a16="http://schemas.microsoft.com/office/drawing/2014/main" id="{DEDA3C3F-08CF-4DC4-F7E4-53A96B07E6FC}"/>
                  </a:ext>
                </a:extLst>
              </p:cNvPr>
              <p:cNvSpPr/>
              <p:nvPr/>
            </p:nvSpPr>
            <p:spPr>
              <a:xfrm>
                <a:off x="465405" y="4947313"/>
                <a:ext cx="148744" cy="47768"/>
              </a:xfrm>
              <a:prstGeom prst="rect">
                <a:avLst/>
              </a:prstGeom>
              <a:solidFill>
                <a:schemeClr val="accent6">
                  <a:lumMod val="75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83" name="グループ化 1082">
              <a:extLst>
                <a:ext uri="{FF2B5EF4-FFF2-40B4-BE49-F238E27FC236}">
                  <a16:creationId xmlns:a16="http://schemas.microsoft.com/office/drawing/2014/main" id="{12DBC0C2-D6DE-4C06-82CE-64F0713524CE}"/>
                </a:ext>
              </a:extLst>
            </p:cNvPr>
            <p:cNvGrpSpPr/>
            <p:nvPr/>
          </p:nvGrpSpPr>
          <p:grpSpPr>
            <a:xfrm>
              <a:off x="6384444" y="6033358"/>
              <a:ext cx="173306" cy="116761"/>
              <a:chOff x="464025" y="4947313"/>
              <a:chExt cx="293426" cy="213454"/>
            </a:xfrm>
          </p:grpSpPr>
          <p:sp>
            <p:nvSpPr>
              <p:cNvPr id="1090" name="正方形/長方形 1089">
                <a:extLst>
                  <a:ext uri="{FF2B5EF4-FFF2-40B4-BE49-F238E27FC236}">
                    <a16:creationId xmlns:a16="http://schemas.microsoft.com/office/drawing/2014/main" id="{B0FBED4D-C5E1-572C-DC39-3DFBCB0F92B2}"/>
                  </a:ext>
                </a:extLst>
              </p:cNvPr>
              <p:cNvSpPr/>
              <p:nvPr/>
            </p:nvSpPr>
            <p:spPr>
              <a:xfrm>
                <a:off x="464025" y="4972523"/>
                <a:ext cx="293426" cy="188244"/>
              </a:xfrm>
              <a:prstGeom prst="rect">
                <a:avLst/>
              </a:prstGeom>
              <a:solidFill>
                <a:srgbClr val="FFC000"/>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1" name="正方形/長方形 1090">
                <a:extLst>
                  <a:ext uri="{FF2B5EF4-FFF2-40B4-BE49-F238E27FC236}">
                    <a16:creationId xmlns:a16="http://schemas.microsoft.com/office/drawing/2014/main" id="{F199344E-4F2B-62CB-B3D7-F0FB5F01D169}"/>
                  </a:ext>
                </a:extLst>
              </p:cNvPr>
              <p:cNvSpPr/>
              <p:nvPr/>
            </p:nvSpPr>
            <p:spPr>
              <a:xfrm>
                <a:off x="465405" y="4947313"/>
                <a:ext cx="148744" cy="47768"/>
              </a:xfrm>
              <a:prstGeom prst="rect">
                <a:avLst/>
              </a:prstGeom>
              <a:solidFill>
                <a:schemeClr val="accent6">
                  <a:lumMod val="75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84" name="グループ化 1083">
              <a:extLst>
                <a:ext uri="{FF2B5EF4-FFF2-40B4-BE49-F238E27FC236}">
                  <a16:creationId xmlns:a16="http://schemas.microsoft.com/office/drawing/2014/main" id="{D0EF2EAB-0BAA-4F3E-7B57-C2DF53EC44F1}"/>
                </a:ext>
              </a:extLst>
            </p:cNvPr>
            <p:cNvGrpSpPr/>
            <p:nvPr/>
          </p:nvGrpSpPr>
          <p:grpSpPr>
            <a:xfrm>
              <a:off x="6386459" y="6210459"/>
              <a:ext cx="173306" cy="116761"/>
              <a:chOff x="464025" y="4947313"/>
              <a:chExt cx="293426" cy="213454"/>
            </a:xfrm>
          </p:grpSpPr>
          <p:sp>
            <p:nvSpPr>
              <p:cNvPr id="1088" name="正方形/長方形 1087">
                <a:extLst>
                  <a:ext uri="{FF2B5EF4-FFF2-40B4-BE49-F238E27FC236}">
                    <a16:creationId xmlns:a16="http://schemas.microsoft.com/office/drawing/2014/main" id="{3671E461-F665-C6B3-786B-2D842C47F0C6}"/>
                  </a:ext>
                </a:extLst>
              </p:cNvPr>
              <p:cNvSpPr/>
              <p:nvPr/>
            </p:nvSpPr>
            <p:spPr>
              <a:xfrm>
                <a:off x="464025" y="4972523"/>
                <a:ext cx="293426" cy="188244"/>
              </a:xfrm>
              <a:prstGeom prst="rect">
                <a:avLst/>
              </a:prstGeom>
              <a:solidFill>
                <a:srgbClr val="FFC000"/>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9" name="正方形/長方形 1088">
                <a:extLst>
                  <a:ext uri="{FF2B5EF4-FFF2-40B4-BE49-F238E27FC236}">
                    <a16:creationId xmlns:a16="http://schemas.microsoft.com/office/drawing/2014/main" id="{D3B0433C-49A6-B967-F0B0-B015BCCFAD35}"/>
                  </a:ext>
                </a:extLst>
              </p:cNvPr>
              <p:cNvSpPr/>
              <p:nvPr/>
            </p:nvSpPr>
            <p:spPr>
              <a:xfrm>
                <a:off x="465405" y="4947313"/>
                <a:ext cx="148744" cy="47768"/>
              </a:xfrm>
              <a:prstGeom prst="rect">
                <a:avLst/>
              </a:prstGeom>
              <a:solidFill>
                <a:schemeClr val="accent6">
                  <a:lumMod val="75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85" name="グループ化 1084">
              <a:extLst>
                <a:ext uri="{FF2B5EF4-FFF2-40B4-BE49-F238E27FC236}">
                  <a16:creationId xmlns:a16="http://schemas.microsoft.com/office/drawing/2014/main" id="{87FE0EF0-96B0-A1F7-28CF-8E9508672AF1}"/>
                </a:ext>
              </a:extLst>
            </p:cNvPr>
            <p:cNvGrpSpPr/>
            <p:nvPr/>
          </p:nvGrpSpPr>
          <p:grpSpPr>
            <a:xfrm>
              <a:off x="6386459" y="6362859"/>
              <a:ext cx="173306" cy="116761"/>
              <a:chOff x="464025" y="4947313"/>
              <a:chExt cx="293426" cy="213454"/>
            </a:xfrm>
          </p:grpSpPr>
          <p:sp>
            <p:nvSpPr>
              <p:cNvPr id="1086" name="正方形/長方形 1085">
                <a:extLst>
                  <a:ext uri="{FF2B5EF4-FFF2-40B4-BE49-F238E27FC236}">
                    <a16:creationId xmlns:a16="http://schemas.microsoft.com/office/drawing/2014/main" id="{16A12370-413B-54E1-25CC-F838A8DD58F6}"/>
                  </a:ext>
                </a:extLst>
              </p:cNvPr>
              <p:cNvSpPr/>
              <p:nvPr/>
            </p:nvSpPr>
            <p:spPr>
              <a:xfrm>
                <a:off x="464025" y="4972523"/>
                <a:ext cx="293426" cy="188244"/>
              </a:xfrm>
              <a:prstGeom prst="rect">
                <a:avLst/>
              </a:prstGeom>
              <a:solidFill>
                <a:srgbClr val="FFC000"/>
              </a:solidFill>
              <a:ln w="127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7" name="正方形/長方形 1086">
                <a:extLst>
                  <a:ext uri="{FF2B5EF4-FFF2-40B4-BE49-F238E27FC236}">
                    <a16:creationId xmlns:a16="http://schemas.microsoft.com/office/drawing/2014/main" id="{C3B2C0DC-3378-CC30-9C50-D235EEE98CD5}"/>
                  </a:ext>
                </a:extLst>
              </p:cNvPr>
              <p:cNvSpPr/>
              <p:nvPr/>
            </p:nvSpPr>
            <p:spPr>
              <a:xfrm>
                <a:off x="465405" y="4947313"/>
                <a:ext cx="148744" cy="47768"/>
              </a:xfrm>
              <a:prstGeom prst="rect">
                <a:avLst/>
              </a:prstGeom>
              <a:solidFill>
                <a:schemeClr val="accent6">
                  <a:lumMod val="75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Tree>
    <p:extLst>
      <p:ext uri="{BB962C8B-B14F-4D97-AF65-F5344CB8AC3E}">
        <p14:creationId xmlns:p14="http://schemas.microsoft.com/office/powerpoint/2010/main" val="5751501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B0525A-710F-4650-9E6E-FF996B3C7CC0}"/>
            </a:ext>
          </a:extLst>
        </p:cNvPr>
        <p:cNvGrpSpPr/>
        <p:nvPr/>
      </p:nvGrpSpPr>
      <p:grpSpPr>
        <a:xfrm>
          <a:off x="0" y="0"/>
          <a:ext cx="0" cy="0"/>
          <a:chOff x="0" y="0"/>
          <a:chExt cx="0" cy="0"/>
        </a:xfrm>
      </p:grpSpPr>
      <p:sp>
        <p:nvSpPr>
          <p:cNvPr id="6" name="タイトル 1">
            <a:extLst>
              <a:ext uri="{FF2B5EF4-FFF2-40B4-BE49-F238E27FC236}">
                <a16:creationId xmlns:a16="http://schemas.microsoft.com/office/drawing/2014/main" id="{542ABA8A-15E1-3980-80CE-057108E8977A}"/>
              </a:ext>
            </a:extLst>
          </p:cNvPr>
          <p:cNvSpPr>
            <a:spLocks noGrp="1"/>
          </p:cNvSpPr>
          <p:nvPr>
            <p:ph type="title"/>
          </p:nvPr>
        </p:nvSpPr>
        <p:spPr>
          <a:xfrm>
            <a:off x="335360" y="188640"/>
            <a:ext cx="11521280" cy="519112"/>
          </a:xfrm>
        </p:spPr>
        <p:txBody>
          <a:bodyPr/>
          <a:lstStyle/>
          <a:p>
            <a:pPr fontAlgn="ctr"/>
            <a:r>
              <a:rPr kumimoji="1" lang="en-US" altLang="ja-JP" sz="2800" b="0" dirty="0"/>
              <a:t>DI</a:t>
            </a:r>
            <a:r>
              <a:rPr kumimoji="1" lang="ja-JP" altLang="en-US" sz="2800" b="0" dirty="0"/>
              <a:t>対応に必要なこと</a:t>
            </a:r>
          </a:p>
        </p:txBody>
      </p:sp>
      <p:pic>
        <p:nvPicPr>
          <p:cNvPr id="7" name="図 6">
            <a:extLst>
              <a:ext uri="{FF2B5EF4-FFF2-40B4-BE49-F238E27FC236}">
                <a16:creationId xmlns:a16="http://schemas.microsoft.com/office/drawing/2014/main" id="{73B2C8FC-EC9D-B2EB-BF11-8DE1174D51EB}"/>
              </a:ext>
            </a:extLst>
          </p:cNvPr>
          <p:cNvPicPr>
            <a:picLocks noChangeAspect="1"/>
          </p:cNvPicPr>
          <p:nvPr/>
        </p:nvPicPr>
        <p:blipFill>
          <a:blip r:embed="rId3"/>
          <a:stretch>
            <a:fillRect/>
          </a:stretch>
        </p:blipFill>
        <p:spPr>
          <a:xfrm>
            <a:off x="593152" y="4004513"/>
            <a:ext cx="1777756" cy="2415124"/>
          </a:xfrm>
          <a:prstGeom prst="rect">
            <a:avLst/>
          </a:prstGeom>
        </p:spPr>
      </p:pic>
      <p:sp>
        <p:nvSpPr>
          <p:cNvPr id="8" name="四角形: 角を丸くする 7">
            <a:extLst>
              <a:ext uri="{FF2B5EF4-FFF2-40B4-BE49-F238E27FC236}">
                <a16:creationId xmlns:a16="http://schemas.microsoft.com/office/drawing/2014/main" id="{193E7DD2-B41C-E814-4924-031E81867AF1}"/>
              </a:ext>
            </a:extLst>
          </p:cNvPr>
          <p:cNvSpPr/>
          <p:nvPr/>
        </p:nvSpPr>
        <p:spPr>
          <a:xfrm>
            <a:off x="2833352" y="1081825"/>
            <a:ext cx="9223061" cy="5105110"/>
          </a:xfrm>
          <a:prstGeom prst="roundRect">
            <a:avLst/>
          </a:prstGeom>
          <a:solidFill>
            <a:schemeClr val="accent5">
              <a:lumMod val="20000"/>
              <a:lumOff val="80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 name="テキスト ボックス 8">
            <a:extLst>
              <a:ext uri="{FF2B5EF4-FFF2-40B4-BE49-F238E27FC236}">
                <a16:creationId xmlns:a16="http://schemas.microsoft.com/office/drawing/2014/main" id="{F29D653C-4CE0-5586-932A-D5F6448E61BC}"/>
              </a:ext>
            </a:extLst>
          </p:cNvPr>
          <p:cNvSpPr txBox="1"/>
          <p:nvPr/>
        </p:nvSpPr>
        <p:spPr>
          <a:xfrm>
            <a:off x="7675709" y="1656576"/>
            <a:ext cx="4475806" cy="1323439"/>
          </a:xfrm>
          <a:prstGeom prst="rect">
            <a:avLst/>
          </a:prstGeom>
          <a:noFill/>
        </p:spPr>
        <p:txBody>
          <a:bodyPr wrap="square" rtlCol="0">
            <a:spAutoFit/>
          </a:bodyPr>
          <a:lstStyle/>
          <a:p>
            <a:r>
              <a:rPr kumimoji="1" lang="ja-JP" altLang="en-US" dirty="0">
                <a:latin typeface="Meiryo UI" panose="020B0604030504040204" pitchFamily="50" charset="-128"/>
                <a:ea typeface="Meiryo UI" panose="020B0604030504040204" pitchFamily="50" charset="-128"/>
              </a:rPr>
              <a:t>・　コンピュータ化システムが十分可視化できて</a:t>
            </a:r>
            <a:endParaRPr kumimoji="1"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いないので，システムの問題点を見逃す？</a:t>
            </a:r>
            <a:endParaRPr kumimoji="1" lang="en-US" altLang="ja-JP" dirty="0">
              <a:latin typeface="Meiryo UI" panose="020B0604030504040204" pitchFamily="50" charset="-128"/>
              <a:ea typeface="Meiryo UI" panose="020B0604030504040204" pitchFamily="50" charset="-128"/>
            </a:endParaRPr>
          </a:p>
          <a:p>
            <a:endParaRPr kumimoji="1" lang="en-US" altLang="ja-JP" sz="800"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バリデートしていないシステムは，</a:t>
            </a:r>
            <a:r>
              <a:rPr kumimoji="1" lang="en-US" altLang="ja-JP" dirty="0">
                <a:latin typeface="Meiryo UI" panose="020B0604030504040204" pitchFamily="50" charset="-128"/>
                <a:ea typeface="Meiryo UI" panose="020B0604030504040204" pitchFamily="50" charset="-128"/>
              </a:rPr>
              <a:t>DI</a:t>
            </a:r>
            <a:r>
              <a:rPr kumimoji="1" lang="ja-JP" altLang="en-US" dirty="0">
                <a:latin typeface="Meiryo UI" panose="020B0604030504040204" pitchFamily="50" charset="-128"/>
                <a:ea typeface="Meiryo UI" panose="020B0604030504040204" pitchFamily="50" charset="-128"/>
              </a:rPr>
              <a:t>に重大な</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脆弱性がある？</a:t>
            </a:r>
            <a:endParaRPr kumimoji="1" lang="en-US" altLang="ja-JP" dirty="0">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1BBF7DB8-9B8C-F118-572C-C00C0AD09D41}"/>
              </a:ext>
            </a:extLst>
          </p:cNvPr>
          <p:cNvSpPr txBox="1"/>
          <p:nvPr/>
        </p:nvSpPr>
        <p:spPr>
          <a:xfrm>
            <a:off x="7711699" y="4466173"/>
            <a:ext cx="4589291" cy="923330"/>
          </a:xfrm>
          <a:prstGeom prst="rect">
            <a:avLst/>
          </a:prstGeom>
          <a:noFill/>
        </p:spPr>
        <p:txBody>
          <a:bodyPr wrap="square" rtlCol="0">
            <a:spAutoFit/>
          </a:bodyPr>
          <a:lstStyle/>
          <a:p>
            <a:r>
              <a:rPr kumimoji="1" lang="ja-JP" altLang="en-US" dirty="0">
                <a:latin typeface="Meiryo UI" panose="020B0604030504040204" pitchFamily="50" charset="-128"/>
                <a:ea typeface="Meiryo UI" panose="020B0604030504040204" pitchFamily="50" charset="-128"/>
              </a:rPr>
              <a:t>・　システム間のインターフェースに問題があれば，</a:t>
            </a:r>
            <a:endParaRPr kumimoji="1"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転送プロセスの間にデータが誤って失われたり，</a:t>
            </a:r>
            <a:endParaRPr kumimoji="1"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　</a:t>
            </a:r>
            <a:r>
              <a:rPr kumimoji="1" lang="ja-JP" altLang="en-US" dirty="0">
                <a:latin typeface="Meiryo UI" panose="020B0604030504040204" pitchFamily="50" charset="-128"/>
                <a:ea typeface="Meiryo UI" panose="020B0604030504040204" pitchFamily="50" charset="-128"/>
              </a:rPr>
              <a:t>変更されたり，不正に書き換えられる？</a:t>
            </a:r>
            <a:endParaRPr kumimoji="1" lang="ja-JP" altLang="en-US" sz="800" dirty="0">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88AC99A5-7D81-2B14-EDBE-81E7F641DF33}"/>
              </a:ext>
            </a:extLst>
          </p:cNvPr>
          <p:cNvSpPr txBox="1"/>
          <p:nvPr/>
        </p:nvSpPr>
        <p:spPr>
          <a:xfrm>
            <a:off x="3082005" y="1897678"/>
            <a:ext cx="2317581" cy="707886"/>
          </a:xfrm>
          <a:prstGeom prst="rect">
            <a:avLst/>
          </a:prstGeom>
          <a:noFill/>
        </p:spPr>
        <p:txBody>
          <a:bodyPr wrap="square" rtlCol="0">
            <a:spAutoFit/>
          </a:bodyPr>
          <a:lstStyle/>
          <a:p>
            <a:pPr marL="342900" indent="-342900">
              <a:buFont typeface="Wingdings" panose="05000000000000000000" pitchFamily="2" charset="2"/>
              <a:buChar char="ü"/>
            </a:pPr>
            <a:r>
              <a:rPr kumimoji="1" lang="ja-JP" altLang="en-US" sz="2000" dirty="0">
                <a:latin typeface="Meiryo UI" panose="020B0604030504040204" pitchFamily="50" charset="-128"/>
                <a:ea typeface="Meiryo UI" panose="020B0604030504040204" pitchFamily="50" charset="-128"/>
              </a:rPr>
              <a:t>適格性確認と</a:t>
            </a:r>
            <a:endParaRPr kumimoji="1"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　　</a:t>
            </a:r>
            <a:r>
              <a:rPr kumimoji="1" lang="ja-JP" altLang="en-US" sz="2000" dirty="0">
                <a:latin typeface="Meiryo UI" panose="020B0604030504040204" pitchFamily="50" charset="-128"/>
                <a:ea typeface="Meiryo UI" panose="020B0604030504040204" pitchFamily="50" charset="-128"/>
              </a:rPr>
              <a:t>バリデーション</a:t>
            </a:r>
            <a:endParaRPr kumimoji="1" lang="en-US" altLang="ja-JP" sz="800" dirty="0">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9E1C1573-E59B-FF7B-DBB8-A48C60854F3B}"/>
              </a:ext>
            </a:extLst>
          </p:cNvPr>
          <p:cNvSpPr txBox="1"/>
          <p:nvPr/>
        </p:nvSpPr>
        <p:spPr>
          <a:xfrm>
            <a:off x="3134718" y="4637623"/>
            <a:ext cx="2961282" cy="707886"/>
          </a:xfrm>
          <a:prstGeom prst="rect">
            <a:avLst/>
          </a:prstGeom>
          <a:noFill/>
        </p:spPr>
        <p:txBody>
          <a:bodyPr wrap="square" rtlCol="0">
            <a:spAutoFit/>
          </a:bodyPr>
          <a:lstStyle/>
          <a:p>
            <a:pPr marL="342900" indent="-342900">
              <a:buFont typeface="Wingdings" panose="05000000000000000000" pitchFamily="2" charset="2"/>
              <a:buChar char="ü"/>
            </a:pPr>
            <a:r>
              <a:rPr kumimoji="1" lang="ja-JP" altLang="en-US" sz="2000" dirty="0">
                <a:latin typeface="Meiryo UI" panose="020B0604030504040204" pitchFamily="50" charset="-128"/>
                <a:ea typeface="Meiryo UI" panose="020B0604030504040204" pitchFamily="50" charset="-128"/>
              </a:rPr>
              <a:t>システム間のデータ転送に関する評価</a:t>
            </a:r>
            <a:endParaRPr kumimoji="1" lang="en-US" altLang="ja-JP" sz="2000" dirty="0">
              <a:latin typeface="Meiryo UI" panose="020B0604030504040204" pitchFamily="50" charset="-128"/>
              <a:ea typeface="Meiryo UI" panose="020B0604030504040204" pitchFamily="50" charset="-128"/>
            </a:endParaRPr>
          </a:p>
        </p:txBody>
      </p:sp>
      <p:sp>
        <p:nvSpPr>
          <p:cNvPr id="15" name="矢印: 右 14">
            <a:extLst>
              <a:ext uri="{FF2B5EF4-FFF2-40B4-BE49-F238E27FC236}">
                <a16:creationId xmlns:a16="http://schemas.microsoft.com/office/drawing/2014/main" id="{437FBAFE-BC57-E3D5-F05A-EC115446E74A}"/>
              </a:ext>
            </a:extLst>
          </p:cNvPr>
          <p:cNvSpPr/>
          <p:nvPr/>
        </p:nvSpPr>
        <p:spPr>
          <a:xfrm>
            <a:off x="6236158" y="2663223"/>
            <a:ext cx="1332191" cy="2328343"/>
          </a:xfrm>
          <a:prstGeom prst="rightArrow">
            <a:avLst/>
          </a:prstGeom>
          <a:solidFill>
            <a:schemeClr val="accent6">
              <a:lumMod val="20000"/>
              <a:lumOff val="80000"/>
            </a:schemeClr>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rgbClr val="FF0000"/>
                </a:solidFill>
                <a:latin typeface="Meiryo UI" panose="020B0604030504040204" pitchFamily="50" charset="-128"/>
                <a:ea typeface="Meiryo UI" panose="020B0604030504040204" pitchFamily="50" charset="-128"/>
              </a:rPr>
              <a:t>評価</a:t>
            </a:r>
            <a:r>
              <a:rPr kumimoji="1" lang="ja-JP" altLang="en-US" sz="1600" dirty="0">
                <a:solidFill>
                  <a:schemeClr val="tx1"/>
                </a:solidFill>
                <a:latin typeface="Meiryo UI" panose="020B0604030504040204" pitchFamily="50" charset="-128"/>
                <a:ea typeface="Meiryo UI" panose="020B0604030504040204" pitchFamily="50" charset="-128"/>
              </a:rPr>
              <a:t>を</a:t>
            </a:r>
            <a:endParaRPr kumimoji="1" lang="en-US" altLang="ja-JP" sz="1600" dirty="0">
              <a:solidFill>
                <a:schemeClr val="tx1"/>
              </a:solidFill>
              <a:latin typeface="Meiryo UI" panose="020B0604030504040204" pitchFamily="50" charset="-128"/>
              <a:ea typeface="Meiryo UI" panose="020B0604030504040204" pitchFamily="50" charset="-128"/>
            </a:endParaRPr>
          </a:p>
          <a:p>
            <a:r>
              <a:rPr kumimoji="1" lang="ja-JP" altLang="en-US" sz="1600" dirty="0">
                <a:solidFill>
                  <a:schemeClr val="tx1"/>
                </a:solidFill>
                <a:latin typeface="Meiryo UI" panose="020B0604030504040204" pitchFamily="50" charset="-128"/>
                <a:ea typeface="Meiryo UI" panose="020B0604030504040204" pitchFamily="50" charset="-128"/>
              </a:rPr>
              <a:t>実施して</a:t>
            </a:r>
            <a:endParaRPr kumimoji="1" lang="en-US" altLang="ja-JP" sz="1600" dirty="0">
              <a:solidFill>
                <a:schemeClr val="tx1"/>
              </a:solidFill>
              <a:latin typeface="Meiryo UI" panose="020B0604030504040204" pitchFamily="50" charset="-128"/>
              <a:ea typeface="Meiryo UI" panose="020B0604030504040204" pitchFamily="50" charset="-128"/>
            </a:endParaRPr>
          </a:p>
          <a:p>
            <a:r>
              <a:rPr kumimoji="1" lang="ja-JP" altLang="en-US" sz="1600" dirty="0">
                <a:solidFill>
                  <a:schemeClr val="tx1"/>
                </a:solidFill>
                <a:latin typeface="Meiryo UI" panose="020B0604030504040204" pitchFamily="50" charset="-128"/>
                <a:ea typeface="Meiryo UI" panose="020B0604030504040204" pitchFamily="50" charset="-128"/>
              </a:rPr>
              <a:t>いないと</a:t>
            </a:r>
          </a:p>
        </p:txBody>
      </p:sp>
      <p:sp>
        <p:nvSpPr>
          <p:cNvPr id="21" name="テキスト ボックス 20">
            <a:extLst>
              <a:ext uri="{FF2B5EF4-FFF2-40B4-BE49-F238E27FC236}">
                <a16:creationId xmlns:a16="http://schemas.microsoft.com/office/drawing/2014/main" id="{7ED01CF4-9F67-0CA9-B03C-060D5F9159EA}"/>
              </a:ext>
            </a:extLst>
          </p:cNvPr>
          <p:cNvSpPr txBox="1"/>
          <p:nvPr/>
        </p:nvSpPr>
        <p:spPr>
          <a:xfrm>
            <a:off x="3079989" y="3419381"/>
            <a:ext cx="2843730" cy="400110"/>
          </a:xfrm>
          <a:prstGeom prst="rect">
            <a:avLst/>
          </a:prstGeom>
          <a:noFill/>
        </p:spPr>
        <p:txBody>
          <a:bodyPr wrap="square">
            <a:spAutoFit/>
          </a:bodyPr>
          <a:lstStyle/>
          <a:p>
            <a:pPr marL="342900" indent="-342900">
              <a:buFont typeface="Wingdings" panose="05000000000000000000" pitchFamily="2" charset="2"/>
              <a:buChar char="ü"/>
            </a:pPr>
            <a:r>
              <a:rPr kumimoji="1" lang="ja-JP" altLang="en-US" sz="2000" dirty="0">
                <a:latin typeface="Meiryo UI" panose="020B0604030504040204" pitchFamily="50" charset="-128"/>
                <a:ea typeface="Meiryo UI" panose="020B0604030504040204" pitchFamily="50" charset="-128"/>
              </a:rPr>
              <a:t>定期的なシステム評価</a:t>
            </a:r>
            <a:endParaRPr kumimoji="1" lang="en-US" altLang="ja-JP" sz="2000" dirty="0">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1BF2EE2B-5183-5CBF-814D-2F72E4CA2E4C}"/>
              </a:ext>
            </a:extLst>
          </p:cNvPr>
          <p:cNvSpPr txBox="1"/>
          <p:nvPr/>
        </p:nvSpPr>
        <p:spPr>
          <a:xfrm>
            <a:off x="7710103" y="3419381"/>
            <a:ext cx="4401923" cy="646331"/>
          </a:xfrm>
          <a:prstGeom prst="rect">
            <a:avLst/>
          </a:prstGeom>
          <a:noFill/>
        </p:spPr>
        <p:txBody>
          <a:bodyPr wrap="square">
            <a:spAutoFit/>
          </a:bodyPr>
          <a:lstStyle/>
          <a:p>
            <a:r>
              <a:rPr kumimoji="1" lang="ja-JP" altLang="en-US" dirty="0">
                <a:latin typeface="Meiryo UI" panose="020B0604030504040204" pitchFamily="50" charset="-128"/>
                <a:ea typeface="Meiryo UI" panose="020B0604030504040204" pitchFamily="50" charset="-128"/>
              </a:rPr>
              <a:t>・　システムをアップデートしないと</a:t>
            </a:r>
            <a:r>
              <a:rPr kumimoji="1" lang="en-US" altLang="ja-JP" dirty="0">
                <a:latin typeface="Meiryo UI" panose="020B0604030504040204" pitchFamily="50" charset="-128"/>
                <a:ea typeface="Meiryo UI" panose="020B0604030504040204" pitchFamily="50" charset="-128"/>
              </a:rPr>
              <a:t>DI</a:t>
            </a:r>
            <a:r>
              <a:rPr kumimoji="1" lang="ja-JP" altLang="en-US" dirty="0">
                <a:latin typeface="Meiryo UI" panose="020B0604030504040204" pitchFamily="50" charset="-128"/>
                <a:ea typeface="Meiryo UI" panose="020B0604030504040204" pitchFamily="50" charset="-128"/>
              </a:rPr>
              <a:t>に悪影響を</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及ぼす？</a:t>
            </a:r>
            <a:endParaRPr kumimoji="1" lang="en-US" altLang="ja-JP" dirty="0">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6652D030-290F-64EC-3850-6115A16ECD5C}"/>
              </a:ext>
            </a:extLst>
          </p:cNvPr>
          <p:cNvSpPr txBox="1"/>
          <p:nvPr/>
        </p:nvSpPr>
        <p:spPr>
          <a:xfrm>
            <a:off x="238746" y="1239936"/>
            <a:ext cx="2339102" cy="830997"/>
          </a:xfrm>
          <a:prstGeom prst="rect">
            <a:avLst/>
          </a:prstGeom>
          <a:noFill/>
        </p:spPr>
        <p:txBody>
          <a:bodyPr wrap="none" rtlCol="0">
            <a:spAutoFit/>
          </a:bodyPr>
          <a:lstStyle/>
          <a:p>
            <a:r>
              <a:rPr kumimoji="1" lang="ja-JP" altLang="en-US" sz="2400" dirty="0">
                <a:latin typeface="メイリオ" panose="020B0604030504040204" pitchFamily="50" charset="-128"/>
                <a:ea typeface="メイリオ" panose="020B0604030504040204" pitchFamily="50" charset="-128"/>
              </a:rPr>
              <a:t>コンピュータ化</a:t>
            </a:r>
            <a:endParaRPr kumimoji="1" lang="en-US" altLang="ja-JP" sz="2400" dirty="0">
              <a:latin typeface="メイリオ" panose="020B0604030504040204" pitchFamily="50" charset="-128"/>
              <a:ea typeface="メイリオ" panose="020B0604030504040204" pitchFamily="50" charset="-128"/>
            </a:endParaRPr>
          </a:p>
          <a:p>
            <a:r>
              <a:rPr kumimoji="1" lang="ja-JP" altLang="en-US" sz="2400" dirty="0">
                <a:latin typeface="メイリオ" panose="020B0604030504040204" pitchFamily="50" charset="-128"/>
                <a:ea typeface="メイリオ" panose="020B0604030504040204" pitchFamily="50" charset="-128"/>
              </a:rPr>
              <a:t>システムの場合</a:t>
            </a:r>
            <a:endParaRPr kumimoji="1" lang="en-US" altLang="ja-JP" sz="2400" dirty="0">
              <a:latin typeface="メイリオ" panose="020B0604030504040204" pitchFamily="50" charset="-128"/>
              <a:ea typeface="メイリオ" panose="020B0604030504040204" pitchFamily="50" charset="-128"/>
            </a:endParaRPr>
          </a:p>
        </p:txBody>
      </p:sp>
      <p:pic>
        <p:nvPicPr>
          <p:cNvPr id="3" name="図 2">
            <a:extLst>
              <a:ext uri="{FF2B5EF4-FFF2-40B4-BE49-F238E27FC236}">
                <a16:creationId xmlns:a16="http://schemas.microsoft.com/office/drawing/2014/main" id="{E4371A37-FE18-9915-B9D4-CE60AC2EBBEB}"/>
              </a:ext>
            </a:extLst>
          </p:cNvPr>
          <p:cNvPicPr>
            <a:picLocks noChangeAspect="1"/>
          </p:cNvPicPr>
          <p:nvPr/>
        </p:nvPicPr>
        <p:blipFill>
          <a:blip r:embed="rId4"/>
          <a:stretch>
            <a:fillRect/>
          </a:stretch>
        </p:blipFill>
        <p:spPr>
          <a:xfrm>
            <a:off x="335360" y="2255955"/>
            <a:ext cx="2236478" cy="1674563"/>
          </a:xfrm>
          <a:prstGeom prst="rect">
            <a:avLst/>
          </a:prstGeom>
        </p:spPr>
      </p:pic>
      <p:sp>
        <p:nvSpPr>
          <p:cNvPr id="5" name="思考の吹き出し: 雲形 4">
            <a:extLst>
              <a:ext uri="{FF2B5EF4-FFF2-40B4-BE49-F238E27FC236}">
                <a16:creationId xmlns:a16="http://schemas.microsoft.com/office/drawing/2014/main" id="{B3812737-D047-939A-4D79-CB86892DC9E2}"/>
              </a:ext>
            </a:extLst>
          </p:cNvPr>
          <p:cNvSpPr/>
          <p:nvPr/>
        </p:nvSpPr>
        <p:spPr>
          <a:xfrm>
            <a:off x="6071847" y="1764138"/>
            <a:ext cx="1508760" cy="775244"/>
          </a:xfrm>
          <a:prstGeom prst="cloudCallout">
            <a:avLst/>
          </a:prstGeom>
          <a:solidFill>
            <a:schemeClr val="accent6">
              <a:lumMod val="60000"/>
              <a:lumOff val="40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rgbClr val="FF0000"/>
                </a:solidFill>
                <a:latin typeface="HGP創英角ﾎﾟｯﾌﾟ体" panose="040B0A00000000000000" pitchFamily="50" charset="-128"/>
                <a:ea typeface="HGP創英角ﾎﾟｯﾌﾟ体" panose="040B0A00000000000000" pitchFamily="50" charset="-128"/>
              </a:rPr>
              <a:t>もし・・・</a:t>
            </a:r>
          </a:p>
        </p:txBody>
      </p:sp>
    </p:spTree>
    <p:extLst>
      <p:ext uri="{BB962C8B-B14F-4D97-AF65-F5344CB8AC3E}">
        <p14:creationId xmlns:p14="http://schemas.microsoft.com/office/powerpoint/2010/main" val="4776998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E575E-C938-0E97-0DB7-E91C6FB8DFE2}"/>
            </a:ext>
          </a:extLst>
        </p:cNvPr>
        <p:cNvGrpSpPr/>
        <p:nvPr/>
      </p:nvGrpSpPr>
      <p:grpSpPr>
        <a:xfrm>
          <a:off x="0" y="0"/>
          <a:ext cx="0" cy="0"/>
          <a:chOff x="0" y="0"/>
          <a:chExt cx="0" cy="0"/>
        </a:xfrm>
      </p:grpSpPr>
      <p:sp>
        <p:nvSpPr>
          <p:cNvPr id="6" name="タイトル 1">
            <a:extLst>
              <a:ext uri="{FF2B5EF4-FFF2-40B4-BE49-F238E27FC236}">
                <a16:creationId xmlns:a16="http://schemas.microsoft.com/office/drawing/2014/main" id="{66522CB6-BFC0-8F41-0809-9C7F51870E2D}"/>
              </a:ext>
            </a:extLst>
          </p:cNvPr>
          <p:cNvSpPr>
            <a:spLocks noGrp="1"/>
          </p:cNvSpPr>
          <p:nvPr>
            <p:ph type="title"/>
          </p:nvPr>
        </p:nvSpPr>
        <p:spPr>
          <a:xfrm>
            <a:off x="335360" y="188640"/>
            <a:ext cx="11521280" cy="519112"/>
          </a:xfrm>
        </p:spPr>
        <p:txBody>
          <a:bodyPr/>
          <a:lstStyle/>
          <a:p>
            <a:pPr fontAlgn="ctr"/>
            <a:r>
              <a:rPr kumimoji="1" lang="en-US" altLang="ja-JP" sz="2800" b="0" dirty="0"/>
              <a:t>DI</a:t>
            </a:r>
            <a:r>
              <a:rPr kumimoji="1" lang="ja-JP" altLang="en-US" sz="2800" b="0" dirty="0"/>
              <a:t>対応に必要なこと</a:t>
            </a:r>
          </a:p>
        </p:txBody>
      </p:sp>
      <p:pic>
        <p:nvPicPr>
          <p:cNvPr id="7" name="図 6">
            <a:extLst>
              <a:ext uri="{FF2B5EF4-FFF2-40B4-BE49-F238E27FC236}">
                <a16:creationId xmlns:a16="http://schemas.microsoft.com/office/drawing/2014/main" id="{5BFAEC50-B29E-FA20-10F2-EC2E5A09EBAF}"/>
              </a:ext>
            </a:extLst>
          </p:cNvPr>
          <p:cNvPicPr>
            <a:picLocks noChangeAspect="1"/>
          </p:cNvPicPr>
          <p:nvPr/>
        </p:nvPicPr>
        <p:blipFill>
          <a:blip r:embed="rId3"/>
          <a:stretch>
            <a:fillRect/>
          </a:stretch>
        </p:blipFill>
        <p:spPr>
          <a:xfrm>
            <a:off x="441491" y="4004512"/>
            <a:ext cx="1777756" cy="2415124"/>
          </a:xfrm>
          <a:prstGeom prst="rect">
            <a:avLst/>
          </a:prstGeom>
        </p:spPr>
      </p:pic>
      <p:sp>
        <p:nvSpPr>
          <p:cNvPr id="8" name="四角形: 角を丸くする 7">
            <a:extLst>
              <a:ext uri="{FF2B5EF4-FFF2-40B4-BE49-F238E27FC236}">
                <a16:creationId xmlns:a16="http://schemas.microsoft.com/office/drawing/2014/main" id="{30E4FF0B-9D10-78A5-72B8-3F4C370150FA}"/>
              </a:ext>
            </a:extLst>
          </p:cNvPr>
          <p:cNvSpPr/>
          <p:nvPr/>
        </p:nvSpPr>
        <p:spPr>
          <a:xfrm>
            <a:off x="2615522" y="1002066"/>
            <a:ext cx="9119278" cy="5560659"/>
          </a:xfrm>
          <a:prstGeom prst="roundRect">
            <a:avLst/>
          </a:prstGeom>
          <a:solidFill>
            <a:schemeClr val="accent5">
              <a:lumMod val="20000"/>
              <a:lumOff val="80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テキスト ボックス 12">
            <a:extLst>
              <a:ext uri="{FF2B5EF4-FFF2-40B4-BE49-F238E27FC236}">
                <a16:creationId xmlns:a16="http://schemas.microsoft.com/office/drawing/2014/main" id="{D143B2D0-EBAF-4146-6F5F-49C0A8A675E3}"/>
              </a:ext>
            </a:extLst>
          </p:cNvPr>
          <p:cNvSpPr txBox="1"/>
          <p:nvPr/>
        </p:nvSpPr>
        <p:spPr>
          <a:xfrm>
            <a:off x="2704002" y="4598455"/>
            <a:ext cx="2613944" cy="1200329"/>
          </a:xfrm>
          <a:prstGeom prst="rect">
            <a:avLst/>
          </a:prstGeom>
          <a:noFill/>
        </p:spPr>
        <p:txBody>
          <a:bodyPr wrap="square" rtlCol="0">
            <a:spAutoFit/>
          </a:bodyPr>
          <a:lstStyle/>
          <a:p>
            <a:pPr marL="342900" indent="-342900">
              <a:buFont typeface="Wingdings" panose="05000000000000000000" pitchFamily="2" charset="2"/>
              <a:buChar char="ü"/>
            </a:pPr>
            <a:r>
              <a:rPr lang="ja-JP" altLang="en-US" dirty="0">
                <a:latin typeface="Meiryo UI" panose="020B0604030504040204" pitchFamily="50" charset="-128"/>
                <a:ea typeface="Meiryo UI" panose="020B0604030504040204" pitchFamily="50" charset="-128"/>
              </a:rPr>
              <a:t>データ収集・入力，</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　　データレビュー，</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　　電子データの保存・</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　　保管・処分</a:t>
            </a:r>
          </a:p>
        </p:txBody>
      </p:sp>
      <p:sp>
        <p:nvSpPr>
          <p:cNvPr id="14" name="テキスト ボックス 13">
            <a:extLst>
              <a:ext uri="{FF2B5EF4-FFF2-40B4-BE49-F238E27FC236}">
                <a16:creationId xmlns:a16="http://schemas.microsoft.com/office/drawing/2014/main" id="{363C92C7-DE2A-D6E4-8D88-BA3C99C7ED64}"/>
              </a:ext>
            </a:extLst>
          </p:cNvPr>
          <p:cNvSpPr txBox="1"/>
          <p:nvPr/>
        </p:nvSpPr>
        <p:spPr>
          <a:xfrm>
            <a:off x="8051011" y="2698083"/>
            <a:ext cx="3690102" cy="1323439"/>
          </a:xfrm>
          <a:prstGeom prst="rect">
            <a:avLst/>
          </a:prstGeom>
          <a:noFill/>
        </p:spPr>
        <p:txBody>
          <a:bodyPr wrap="square" rtlCol="0">
            <a:spAutoFit/>
          </a:bodyPr>
          <a:lstStyle/>
          <a:p>
            <a:r>
              <a:rPr kumimoji="1" lang="ja-JP" altLang="en-US" sz="1600" dirty="0">
                <a:latin typeface="Meiryo UI" panose="020B0604030504040204" pitchFamily="50" charset="-128"/>
                <a:ea typeface="Meiryo UI" panose="020B0604030504040204" pitchFamily="50" charset="-128"/>
              </a:rPr>
              <a:t>・　変更・削除等の電子的記録が</a:t>
            </a:r>
            <a:endParaRPr kumimoji="1" lang="en-US" altLang="ja-JP"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　残らないので，</a:t>
            </a:r>
            <a:r>
              <a:rPr kumimoji="1" lang="en-US" altLang="ja-JP" sz="1600" dirty="0">
                <a:latin typeface="Meiryo UI" panose="020B0604030504040204" pitchFamily="50" charset="-128"/>
                <a:ea typeface="Meiryo UI" panose="020B0604030504040204" pitchFamily="50" charset="-128"/>
              </a:rPr>
              <a:t>DI</a:t>
            </a:r>
            <a:r>
              <a:rPr kumimoji="1" lang="ja-JP" altLang="en-US" sz="1600" dirty="0">
                <a:latin typeface="Meiryo UI" panose="020B0604030504040204" pitchFamily="50" charset="-128"/>
                <a:ea typeface="Meiryo UI" panose="020B0604030504040204" pitchFamily="50" charset="-128"/>
              </a:rPr>
              <a:t>を保証できない？</a:t>
            </a:r>
            <a:endParaRPr kumimoji="1"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（ハイブリッドシステムで電子データを保存</a:t>
            </a:r>
            <a:endParaRPr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　 できない機器では，手順を規定し紙に</a:t>
            </a:r>
            <a:endParaRPr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　 記録することで現在対応している。）</a:t>
            </a:r>
            <a:endParaRPr kumimoji="1" lang="ja-JP" altLang="en-US" sz="1600" dirty="0">
              <a:latin typeface="Meiryo UI" panose="020B0604030504040204" pitchFamily="50" charset="-128"/>
              <a:ea typeface="Meiryo UI" panose="020B0604030504040204" pitchFamily="50" charset="-128"/>
            </a:endParaRPr>
          </a:p>
        </p:txBody>
      </p:sp>
      <p:sp>
        <p:nvSpPr>
          <p:cNvPr id="15" name="矢印: 右 14">
            <a:extLst>
              <a:ext uri="{FF2B5EF4-FFF2-40B4-BE49-F238E27FC236}">
                <a16:creationId xmlns:a16="http://schemas.microsoft.com/office/drawing/2014/main" id="{C2A72A9C-1EA0-1FAA-46D4-74DD1B30B77F}"/>
              </a:ext>
            </a:extLst>
          </p:cNvPr>
          <p:cNvSpPr/>
          <p:nvPr/>
        </p:nvSpPr>
        <p:spPr>
          <a:xfrm>
            <a:off x="4994530" y="1258902"/>
            <a:ext cx="2990910" cy="1147405"/>
          </a:xfrm>
          <a:prstGeom prst="rightArrow">
            <a:avLst>
              <a:gd name="adj1" fmla="val 74904"/>
              <a:gd name="adj2" fmla="val 69093"/>
            </a:avLst>
          </a:prstGeom>
          <a:solidFill>
            <a:schemeClr val="accent6">
              <a:lumMod val="20000"/>
              <a:lumOff val="80000"/>
            </a:schemeClr>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latin typeface="Meiryo UI" panose="020B0604030504040204" pitchFamily="50" charset="-128"/>
                <a:ea typeface="Meiryo UI" panose="020B0604030504040204" pitchFamily="50" charset="-128"/>
              </a:rPr>
              <a:t>ログイン</a:t>
            </a:r>
            <a:r>
              <a:rPr lang="en-US" altLang="ja-JP" sz="1600" dirty="0">
                <a:solidFill>
                  <a:schemeClr val="tx1"/>
                </a:solidFill>
                <a:latin typeface="Meiryo UI" panose="020B0604030504040204" pitchFamily="50" charset="-128"/>
                <a:ea typeface="Meiryo UI" panose="020B0604030504040204" pitchFamily="50" charset="-128"/>
              </a:rPr>
              <a:t>ID</a:t>
            </a:r>
            <a:r>
              <a:rPr lang="ja-JP" altLang="en-US" sz="1600" dirty="0">
                <a:solidFill>
                  <a:schemeClr val="tx1"/>
                </a:solidFill>
                <a:latin typeface="Meiryo UI" panose="020B0604030504040204" pitchFamily="50" charset="-128"/>
                <a:ea typeface="Meiryo UI" panose="020B0604030504040204" pitchFamily="50" charset="-128"/>
              </a:rPr>
              <a:t>・</a:t>
            </a:r>
            <a:r>
              <a:rPr lang="en-US" altLang="ja-JP" sz="1600" dirty="0">
                <a:solidFill>
                  <a:schemeClr val="tx1"/>
                </a:solidFill>
                <a:latin typeface="Meiryo UI" panose="020B0604030504040204" pitchFamily="50" charset="-128"/>
                <a:ea typeface="Meiryo UI" panose="020B0604030504040204" pitchFamily="50" charset="-128"/>
              </a:rPr>
              <a:t>PW</a:t>
            </a:r>
            <a:r>
              <a:rPr lang="ja-JP" altLang="en-US" sz="1600" dirty="0">
                <a:solidFill>
                  <a:schemeClr val="tx1"/>
                </a:solidFill>
                <a:latin typeface="Meiryo UI" panose="020B0604030504040204" pitchFamily="50" charset="-128"/>
                <a:ea typeface="Meiryo UI" panose="020B0604030504040204" pitchFamily="50" charset="-128"/>
              </a:rPr>
              <a:t>を担当者間で</a:t>
            </a:r>
            <a:r>
              <a:rPr lang="ja-JP" altLang="en-US" sz="1600" dirty="0">
                <a:solidFill>
                  <a:srgbClr val="FF0000"/>
                </a:solidFill>
                <a:latin typeface="Meiryo UI" panose="020B0604030504040204" pitchFamily="50" charset="-128"/>
                <a:ea typeface="Meiryo UI" panose="020B0604030504040204" pitchFamily="50" charset="-128"/>
              </a:rPr>
              <a:t>共有</a:t>
            </a:r>
            <a:r>
              <a:rPr lang="ja-JP" altLang="en-US" sz="1600" dirty="0">
                <a:solidFill>
                  <a:schemeClr val="tx1"/>
                </a:solidFill>
                <a:latin typeface="Meiryo UI" panose="020B0604030504040204" pitchFamily="50" charset="-128"/>
                <a:ea typeface="Meiryo UI" panose="020B0604030504040204" pitchFamily="50" charset="-128"/>
              </a:rPr>
              <a:t>していると</a:t>
            </a:r>
            <a:endParaRPr lang="en-US" altLang="ja-JP" sz="1600" dirty="0">
              <a:solidFill>
                <a:schemeClr val="tx1"/>
              </a:solidFill>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4092236F-8CC5-8AFB-B332-2CCA82F22251}"/>
              </a:ext>
            </a:extLst>
          </p:cNvPr>
          <p:cNvSpPr txBox="1"/>
          <p:nvPr/>
        </p:nvSpPr>
        <p:spPr>
          <a:xfrm>
            <a:off x="2704002" y="1510916"/>
            <a:ext cx="2089919" cy="646331"/>
          </a:xfrm>
          <a:prstGeom prst="rect">
            <a:avLst/>
          </a:prstGeom>
          <a:noFill/>
        </p:spPr>
        <p:txBody>
          <a:bodyPr wrap="square" rtlCol="0">
            <a:spAutoFit/>
          </a:bodyPr>
          <a:lstStyle/>
          <a:p>
            <a:pPr marL="342900" indent="-342900">
              <a:buFont typeface="Wingdings" panose="05000000000000000000" pitchFamily="2" charset="2"/>
              <a:buChar char="ü"/>
            </a:pPr>
            <a:r>
              <a:rPr lang="ja-JP" altLang="en-US" dirty="0">
                <a:latin typeface="Meiryo UI" panose="020B0604030504040204" pitchFamily="50" charset="-128"/>
                <a:ea typeface="Meiryo UI" panose="020B0604030504040204" pitchFamily="50" charset="-128"/>
              </a:rPr>
              <a:t>システム</a:t>
            </a:r>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　　セキュリティ</a:t>
            </a:r>
            <a:endParaRPr lang="en-US" altLang="ja-JP" dirty="0">
              <a:latin typeface="Meiryo UI" panose="020B0604030504040204" pitchFamily="50" charset="-128"/>
              <a:ea typeface="Meiryo UI" panose="020B0604030504040204" pitchFamily="50" charset="-128"/>
            </a:endParaRPr>
          </a:p>
        </p:txBody>
      </p:sp>
      <p:sp>
        <p:nvSpPr>
          <p:cNvPr id="17" name="テキスト ボックス 16">
            <a:extLst>
              <a:ext uri="{FF2B5EF4-FFF2-40B4-BE49-F238E27FC236}">
                <a16:creationId xmlns:a16="http://schemas.microsoft.com/office/drawing/2014/main" id="{5DF16D5C-F7F2-F172-DEF4-47EAD83314B2}"/>
              </a:ext>
            </a:extLst>
          </p:cNvPr>
          <p:cNvSpPr txBox="1"/>
          <p:nvPr/>
        </p:nvSpPr>
        <p:spPr>
          <a:xfrm>
            <a:off x="8051011" y="1540216"/>
            <a:ext cx="3690102" cy="584775"/>
          </a:xfrm>
          <a:prstGeom prst="rect">
            <a:avLst/>
          </a:prstGeom>
          <a:noFill/>
        </p:spPr>
        <p:txBody>
          <a:bodyPr wrap="square" rtlCol="0">
            <a:spAutoFit/>
          </a:bodyPr>
          <a:lstStyle/>
          <a:p>
            <a:r>
              <a:rPr kumimoji="1" lang="ja-JP" altLang="en-US" sz="1600" dirty="0">
                <a:latin typeface="Meiryo UI" panose="020B0604030504040204" pitchFamily="50" charset="-128"/>
                <a:ea typeface="Meiryo UI" panose="020B0604030504040204" pitchFamily="50" charset="-128"/>
              </a:rPr>
              <a:t>・　誰でもデータを修正・削除</a:t>
            </a:r>
            <a:r>
              <a:rPr lang="ja-JP" altLang="en-US" sz="1600" dirty="0">
                <a:latin typeface="Meiryo UI" panose="020B0604030504040204" pitchFamily="50" charset="-128"/>
                <a:ea typeface="Meiryo UI" panose="020B0604030504040204" pitchFamily="50" charset="-128"/>
              </a:rPr>
              <a:t>できる？</a:t>
            </a:r>
            <a:endParaRPr kumimoji="1" lang="en-US" altLang="ja-JP"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　誰が業務を行ったのか分からない！</a:t>
            </a:r>
          </a:p>
        </p:txBody>
      </p:sp>
      <p:sp>
        <p:nvSpPr>
          <p:cNvPr id="18" name="テキスト ボックス 17">
            <a:extLst>
              <a:ext uri="{FF2B5EF4-FFF2-40B4-BE49-F238E27FC236}">
                <a16:creationId xmlns:a16="http://schemas.microsoft.com/office/drawing/2014/main" id="{5BD31217-809D-5210-6A06-BD4ECF779AF1}"/>
              </a:ext>
            </a:extLst>
          </p:cNvPr>
          <p:cNvSpPr txBox="1"/>
          <p:nvPr/>
        </p:nvSpPr>
        <p:spPr>
          <a:xfrm>
            <a:off x="2704002" y="3175137"/>
            <a:ext cx="1633958" cy="369332"/>
          </a:xfrm>
          <a:prstGeom prst="rect">
            <a:avLst/>
          </a:prstGeom>
          <a:noFill/>
        </p:spPr>
        <p:txBody>
          <a:bodyPr wrap="square" rtlCol="0">
            <a:spAutoFit/>
          </a:bodyPr>
          <a:lstStyle/>
          <a:p>
            <a:pPr marL="342900" indent="-342900">
              <a:buFont typeface="Wingdings" panose="05000000000000000000" pitchFamily="2" charset="2"/>
              <a:buChar char="ü"/>
            </a:pPr>
            <a:r>
              <a:rPr lang="ja-JP" altLang="en-US" dirty="0">
                <a:latin typeface="Meiryo UI" panose="020B0604030504040204" pitchFamily="50" charset="-128"/>
                <a:ea typeface="Meiryo UI" panose="020B0604030504040204" pitchFamily="50" charset="-128"/>
              </a:rPr>
              <a:t>監査証跡</a:t>
            </a:r>
          </a:p>
        </p:txBody>
      </p:sp>
      <p:sp>
        <p:nvSpPr>
          <p:cNvPr id="19" name="テキスト ボックス 18">
            <a:extLst>
              <a:ext uri="{FF2B5EF4-FFF2-40B4-BE49-F238E27FC236}">
                <a16:creationId xmlns:a16="http://schemas.microsoft.com/office/drawing/2014/main" id="{E3A4C9D5-08D0-774A-60BE-DAE68265EA9B}"/>
              </a:ext>
            </a:extLst>
          </p:cNvPr>
          <p:cNvSpPr txBox="1"/>
          <p:nvPr/>
        </p:nvSpPr>
        <p:spPr>
          <a:xfrm>
            <a:off x="8057323" y="4285439"/>
            <a:ext cx="3579266" cy="2062103"/>
          </a:xfrm>
          <a:prstGeom prst="rect">
            <a:avLst/>
          </a:prstGeom>
          <a:noFill/>
        </p:spPr>
        <p:txBody>
          <a:bodyPr wrap="square" rtlCol="0">
            <a:spAutoFit/>
          </a:bodyPr>
          <a:lstStyle/>
          <a:p>
            <a:r>
              <a:rPr kumimoji="1" lang="ja-JP" altLang="en-US" sz="1600" dirty="0">
                <a:latin typeface="Meiryo UI" panose="020B0604030504040204" pitchFamily="50" charset="-128"/>
                <a:ea typeface="Meiryo UI" panose="020B0604030504040204" pitchFamily="50" charset="-128"/>
              </a:rPr>
              <a:t>・　検査結果が</a:t>
            </a:r>
            <a:r>
              <a:rPr lang="ja-JP" altLang="en-US" sz="1600" dirty="0">
                <a:latin typeface="Meiryo UI" panose="020B0604030504040204" pitchFamily="50" charset="-128"/>
                <a:ea typeface="Meiryo UI" panose="020B0604030504040204" pitchFamily="50" charset="-128"/>
              </a:rPr>
              <a:t>，</a:t>
            </a:r>
            <a:r>
              <a:rPr kumimoji="1" lang="ja-JP" altLang="en-US" sz="1600" dirty="0">
                <a:latin typeface="Meiryo UI" panose="020B0604030504040204" pitchFamily="50" charset="-128"/>
                <a:ea typeface="Meiryo UI" panose="020B0604030504040204" pitchFamily="50" charset="-128"/>
              </a:rPr>
              <a:t>正しい方法で処理</a:t>
            </a:r>
            <a:endParaRPr kumimoji="1"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されているか保証できないので，</a:t>
            </a:r>
            <a:endParaRPr kumimoji="1" lang="en-US" altLang="ja-JP"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　取得したデータは信用できない？</a:t>
            </a:r>
            <a:endParaRPr kumimoji="1"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（ソフトウェアを更新する場合，</a:t>
            </a:r>
            <a:endParaRPr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　① アーカイブしたデータが新しいソフトウェ</a:t>
            </a:r>
            <a:endParaRPr lang="en-US" altLang="ja-JP" sz="1600" dirty="0">
              <a:latin typeface="Meiryo UI" panose="020B0604030504040204" pitchFamily="50" charset="-128"/>
              <a:ea typeface="Meiryo UI" panose="020B0604030504040204" pitchFamily="50" charset="-128"/>
            </a:endParaRPr>
          </a:p>
          <a:p>
            <a:r>
              <a:rPr lang="en-US" altLang="ja-JP" sz="1600" dirty="0">
                <a:latin typeface="Meiryo UI" panose="020B0604030504040204" pitchFamily="50" charset="-128"/>
                <a:ea typeface="Meiryo UI" panose="020B0604030504040204" pitchFamily="50" charset="-128"/>
              </a:rPr>
              <a:t>    </a:t>
            </a:r>
            <a:r>
              <a:rPr lang="ja-JP" altLang="en-US" sz="1600" dirty="0">
                <a:latin typeface="Meiryo UI" panose="020B0604030504040204" pitchFamily="50" charset="-128"/>
                <a:ea typeface="Meiryo UI" panose="020B0604030504040204" pitchFamily="50" charset="-128"/>
              </a:rPr>
              <a:t> アで読めることを保証。</a:t>
            </a:r>
            <a:endParaRPr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　② 手順書に従って定期的に保存。</a:t>
            </a:r>
            <a:endParaRPr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　③ 復元する手順が必要。）</a:t>
            </a:r>
            <a:endParaRPr kumimoji="1" lang="ja-JP" altLang="en-US" sz="1600" dirty="0">
              <a:latin typeface="Meiryo UI" panose="020B0604030504040204" pitchFamily="50" charset="-128"/>
              <a:ea typeface="Meiryo UI" panose="020B0604030504040204" pitchFamily="50" charset="-128"/>
            </a:endParaRPr>
          </a:p>
        </p:txBody>
      </p:sp>
      <p:sp>
        <p:nvSpPr>
          <p:cNvPr id="2" name="矢印: 右 1">
            <a:extLst>
              <a:ext uri="{FF2B5EF4-FFF2-40B4-BE49-F238E27FC236}">
                <a16:creationId xmlns:a16="http://schemas.microsoft.com/office/drawing/2014/main" id="{4D5932B7-EAEC-11A0-D04C-A642E0D4F807}"/>
              </a:ext>
            </a:extLst>
          </p:cNvPr>
          <p:cNvSpPr/>
          <p:nvPr/>
        </p:nvSpPr>
        <p:spPr>
          <a:xfrm>
            <a:off x="5002772" y="2579113"/>
            <a:ext cx="2990910" cy="1561378"/>
          </a:xfrm>
          <a:prstGeom prst="rightArrow">
            <a:avLst>
              <a:gd name="adj1" fmla="val 68301"/>
              <a:gd name="adj2" fmla="val 43636"/>
            </a:avLst>
          </a:prstGeom>
          <a:solidFill>
            <a:schemeClr val="accent6">
              <a:lumMod val="20000"/>
              <a:lumOff val="80000"/>
            </a:schemeClr>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600" dirty="0">
                <a:solidFill>
                  <a:srgbClr val="FF0000"/>
                </a:solidFill>
                <a:latin typeface="Meiryo UI" panose="020B0604030504040204" pitchFamily="50" charset="-128"/>
                <a:ea typeface="Meiryo UI" panose="020B0604030504040204" pitchFamily="50" charset="-128"/>
              </a:rPr>
              <a:t>電子監査証跡機能がない</a:t>
            </a:r>
            <a:r>
              <a:rPr lang="ja-JP" altLang="en-US" sz="1600" dirty="0">
                <a:solidFill>
                  <a:schemeClr val="tx1"/>
                </a:solidFill>
                <a:latin typeface="Meiryo UI" panose="020B0604030504040204" pitchFamily="50" charset="-128"/>
                <a:ea typeface="Meiryo UI" panose="020B0604030504040204" pitchFamily="50" charset="-128"/>
              </a:rPr>
              <a:t>古いコンピュータ化システムを継続使用していると</a:t>
            </a:r>
            <a:endParaRPr lang="en-US" altLang="ja-JP" sz="1600" dirty="0">
              <a:solidFill>
                <a:schemeClr val="tx1"/>
              </a:solidFill>
              <a:latin typeface="Meiryo UI" panose="020B0604030504040204" pitchFamily="50" charset="-128"/>
              <a:ea typeface="Meiryo UI" panose="020B0604030504040204" pitchFamily="50" charset="-128"/>
            </a:endParaRPr>
          </a:p>
        </p:txBody>
      </p:sp>
      <p:sp>
        <p:nvSpPr>
          <p:cNvPr id="3" name="矢印: 右 2">
            <a:extLst>
              <a:ext uri="{FF2B5EF4-FFF2-40B4-BE49-F238E27FC236}">
                <a16:creationId xmlns:a16="http://schemas.microsoft.com/office/drawing/2014/main" id="{5FECD8C1-B16C-9EF1-B75C-C522ACB38181}"/>
              </a:ext>
            </a:extLst>
          </p:cNvPr>
          <p:cNvSpPr/>
          <p:nvPr/>
        </p:nvSpPr>
        <p:spPr>
          <a:xfrm>
            <a:off x="5002772" y="4486102"/>
            <a:ext cx="2990910" cy="1660776"/>
          </a:xfrm>
          <a:prstGeom prst="rightArrow">
            <a:avLst>
              <a:gd name="adj1" fmla="val 71186"/>
              <a:gd name="adj2" fmla="val 41416"/>
            </a:avLst>
          </a:prstGeom>
          <a:solidFill>
            <a:schemeClr val="accent6">
              <a:lumMod val="20000"/>
              <a:lumOff val="80000"/>
            </a:schemeClr>
          </a:solidFill>
          <a:ln w="12700"/>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kumimoji="1" lang="ja-JP" altLang="en-US" sz="1600" dirty="0">
                <a:solidFill>
                  <a:schemeClr val="tx1"/>
                </a:solidFill>
                <a:latin typeface="Meiryo UI"/>
                <a:ea typeface="Meiryo UI"/>
              </a:rPr>
              <a:t>検査結果の手動解析と</a:t>
            </a:r>
            <a:endParaRPr lang="en-US" altLang="ja-JP" sz="1600" dirty="0">
              <a:solidFill>
                <a:schemeClr val="tx1"/>
              </a:solidFill>
              <a:latin typeface="Meiryo UI"/>
              <a:ea typeface="Meiryo UI"/>
            </a:endParaRPr>
          </a:p>
          <a:p>
            <a:r>
              <a:rPr kumimoji="1" lang="ja-JP" altLang="en-US" sz="1600" dirty="0">
                <a:solidFill>
                  <a:schemeClr val="tx1"/>
                </a:solidFill>
                <a:latin typeface="Meiryo UI"/>
                <a:ea typeface="Meiryo UI"/>
              </a:rPr>
              <a:t>再解析を</a:t>
            </a:r>
            <a:r>
              <a:rPr lang="ja-JP" altLang="en-US" sz="1600" dirty="0">
                <a:solidFill>
                  <a:schemeClr val="tx1"/>
                </a:solidFill>
                <a:latin typeface="Meiryo UI"/>
                <a:ea typeface="Meiryo UI"/>
              </a:rPr>
              <a:t>，</a:t>
            </a:r>
            <a:r>
              <a:rPr kumimoji="1" lang="ja-JP" altLang="en-US" sz="1600" dirty="0">
                <a:solidFill>
                  <a:schemeClr val="tx1"/>
                </a:solidFill>
                <a:latin typeface="Meiryo UI"/>
                <a:ea typeface="Meiryo UI"/>
              </a:rPr>
              <a:t>承認および</a:t>
            </a:r>
            <a:endParaRPr lang="en-US" altLang="ja-JP" sz="1600" dirty="0">
              <a:solidFill>
                <a:schemeClr val="tx1"/>
              </a:solidFill>
              <a:latin typeface="Meiryo UI"/>
              <a:ea typeface="Meiryo UI"/>
            </a:endParaRPr>
          </a:p>
          <a:p>
            <a:r>
              <a:rPr kumimoji="1" lang="ja-JP" altLang="en-US" sz="1600" dirty="0">
                <a:solidFill>
                  <a:schemeClr val="tx1"/>
                </a:solidFill>
                <a:latin typeface="Meiryo UI"/>
                <a:ea typeface="Meiryo UI"/>
              </a:rPr>
              <a:t>管理された</a:t>
            </a:r>
            <a:r>
              <a:rPr kumimoji="1" lang="ja-JP" altLang="en-US" sz="1600" dirty="0">
                <a:solidFill>
                  <a:srgbClr val="FF0000"/>
                </a:solidFill>
                <a:latin typeface="Meiryo UI"/>
                <a:ea typeface="Meiryo UI"/>
              </a:rPr>
              <a:t>手順</a:t>
            </a:r>
            <a:r>
              <a:rPr kumimoji="1" lang="ja-JP" altLang="en-US" sz="1600" dirty="0">
                <a:solidFill>
                  <a:schemeClr val="tx1"/>
                </a:solidFill>
                <a:latin typeface="Meiryo UI"/>
                <a:ea typeface="Meiryo UI"/>
              </a:rPr>
              <a:t>で行って</a:t>
            </a:r>
            <a:endParaRPr kumimoji="1" lang="en-US" altLang="ja-JP" sz="1600" dirty="0">
              <a:solidFill>
                <a:schemeClr val="tx1"/>
              </a:solidFill>
              <a:latin typeface="Meiryo UI"/>
              <a:ea typeface="Meiryo UI"/>
            </a:endParaRPr>
          </a:p>
          <a:p>
            <a:r>
              <a:rPr kumimoji="1" lang="ja-JP" altLang="en-US" sz="1600" dirty="0">
                <a:solidFill>
                  <a:schemeClr val="tx1"/>
                </a:solidFill>
                <a:latin typeface="Meiryo UI"/>
                <a:ea typeface="Meiryo UI"/>
              </a:rPr>
              <a:t>いないと</a:t>
            </a:r>
            <a:endParaRPr lang="en-US" altLang="ja-JP" sz="1600" dirty="0">
              <a:solidFill>
                <a:schemeClr val="tx1"/>
              </a:solidFill>
              <a:latin typeface="Meiryo UI"/>
              <a:ea typeface="Meiryo UI"/>
            </a:endParaRPr>
          </a:p>
        </p:txBody>
      </p:sp>
      <p:sp>
        <p:nvSpPr>
          <p:cNvPr id="9" name="テキスト ボックス 8">
            <a:extLst>
              <a:ext uri="{FF2B5EF4-FFF2-40B4-BE49-F238E27FC236}">
                <a16:creationId xmlns:a16="http://schemas.microsoft.com/office/drawing/2014/main" id="{7399F2C3-0878-4902-BFD7-B014BFAA99BA}"/>
              </a:ext>
            </a:extLst>
          </p:cNvPr>
          <p:cNvSpPr txBox="1"/>
          <p:nvPr/>
        </p:nvSpPr>
        <p:spPr>
          <a:xfrm>
            <a:off x="238746" y="1239936"/>
            <a:ext cx="2339102" cy="830997"/>
          </a:xfrm>
          <a:prstGeom prst="rect">
            <a:avLst/>
          </a:prstGeom>
          <a:noFill/>
        </p:spPr>
        <p:txBody>
          <a:bodyPr wrap="none" rtlCol="0">
            <a:spAutoFit/>
          </a:bodyPr>
          <a:lstStyle/>
          <a:p>
            <a:r>
              <a:rPr kumimoji="1" lang="ja-JP" altLang="en-US" sz="2400" dirty="0">
                <a:latin typeface="メイリオ" panose="020B0604030504040204" pitchFamily="50" charset="-128"/>
                <a:ea typeface="メイリオ" panose="020B0604030504040204" pitchFamily="50" charset="-128"/>
              </a:rPr>
              <a:t>コンピュータ化</a:t>
            </a:r>
            <a:endParaRPr kumimoji="1" lang="en-US" altLang="ja-JP" sz="2400" dirty="0">
              <a:latin typeface="メイリオ" panose="020B0604030504040204" pitchFamily="50" charset="-128"/>
              <a:ea typeface="メイリオ" panose="020B0604030504040204" pitchFamily="50" charset="-128"/>
            </a:endParaRPr>
          </a:p>
          <a:p>
            <a:r>
              <a:rPr kumimoji="1" lang="ja-JP" altLang="en-US" sz="2400" dirty="0">
                <a:latin typeface="メイリオ" panose="020B0604030504040204" pitchFamily="50" charset="-128"/>
                <a:ea typeface="メイリオ" panose="020B0604030504040204" pitchFamily="50" charset="-128"/>
              </a:rPr>
              <a:t>システムの場合</a:t>
            </a:r>
            <a:endParaRPr kumimoji="1" lang="en-US" altLang="ja-JP" sz="2400" dirty="0">
              <a:latin typeface="メイリオ" panose="020B0604030504040204" pitchFamily="50" charset="-128"/>
              <a:ea typeface="メイリオ" panose="020B0604030504040204" pitchFamily="50" charset="-128"/>
            </a:endParaRPr>
          </a:p>
        </p:txBody>
      </p:sp>
      <p:pic>
        <p:nvPicPr>
          <p:cNvPr id="10" name="図 9">
            <a:extLst>
              <a:ext uri="{FF2B5EF4-FFF2-40B4-BE49-F238E27FC236}">
                <a16:creationId xmlns:a16="http://schemas.microsoft.com/office/drawing/2014/main" id="{4DF9315C-EB52-A65F-873C-4A8C8440D9CD}"/>
              </a:ext>
            </a:extLst>
          </p:cNvPr>
          <p:cNvPicPr>
            <a:picLocks noChangeAspect="1"/>
          </p:cNvPicPr>
          <p:nvPr/>
        </p:nvPicPr>
        <p:blipFill>
          <a:blip r:embed="rId4"/>
          <a:stretch>
            <a:fillRect/>
          </a:stretch>
        </p:blipFill>
        <p:spPr>
          <a:xfrm>
            <a:off x="212130" y="2200441"/>
            <a:ext cx="2236478" cy="1674563"/>
          </a:xfrm>
          <a:prstGeom prst="rect">
            <a:avLst/>
          </a:prstGeom>
        </p:spPr>
      </p:pic>
      <p:sp>
        <p:nvSpPr>
          <p:cNvPr id="4" name="思考の吹き出し: 雲形 3">
            <a:extLst>
              <a:ext uri="{FF2B5EF4-FFF2-40B4-BE49-F238E27FC236}">
                <a16:creationId xmlns:a16="http://schemas.microsoft.com/office/drawing/2014/main" id="{9EDFB361-DAF8-8D67-EEE4-8D79B3FACC28}"/>
              </a:ext>
            </a:extLst>
          </p:cNvPr>
          <p:cNvSpPr/>
          <p:nvPr/>
        </p:nvSpPr>
        <p:spPr>
          <a:xfrm>
            <a:off x="5002772" y="642298"/>
            <a:ext cx="1508760" cy="775244"/>
          </a:xfrm>
          <a:prstGeom prst="cloudCallout">
            <a:avLst/>
          </a:prstGeom>
          <a:solidFill>
            <a:schemeClr val="accent6">
              <a:lumMod val="60000"/>
              <a:lumOff val="40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rgbClr val="FF0000"/>
                </a:solidFill>
                <a:latin typeface="HGP創英角ﾎﾟｯﾌﾟ体" panose="040B0A00000000000000" pitchFamily="50" charset="-128"/>
                <a:ea typeface="HGP創英角ﾎﾟｯﾌﾟ体" panose="040B0A00000000000000" pitchFamily="50" charset="-128"/>
              </a:rPr>
              <a:t>もし・・・</a:t>
            </a:r>
          </a:p>
        </p:txBody>
      </p:sp>
    </p:spTree>
    <p:extLst>
      <p:ext uri="{BB962C8B-B14F-4D97-AF65-F5344CB8AC3E}">
        <p14:creationId xmlns:p14="http://schemas.microsoft.com/office/powerpoint/2010/main" val="7060262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C5119F-BD29-6567-06C1-28DE6FFD47EB}"/>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C0A57FB6-D5BC-1DAC-EE9C-0A89D2CEB261}"/>
              </a:ext>
            </a:extLst>
          </p:cNvPr>
          <p:cNvSpPr>
            <a:spLocks noGrp="1"/>
          </p:cNvSpPr>
          <p:nvPr>
            <p:ph type="title"/>
          </p:nvPr>
        </p:nvSpPr>
        <p:spPr/>
        <p:txBody>
          <a:bodyPr/>
          <a:lstStyle/>
          <a:p>
            <a:pPr fontAlgn="ctr"/>
            <a:r>
              <a:rPr kumimoji="1" lang="en-US" altLang="ja-JP" sz="2800" b="0" dirty="0"/>
              <a:t>DI</a:t>
            </a:r>
            <a:r>
              <a:rPr kumimoji="1" lang="ja-JP" altLang="en-US" sz="2800" b="0" dirty="0"/>
              <a:t>対応に必要なこと</a:t>
            </a:r>
          </a:p>
        </p:txBody>
      </p:sp>
      <p:sp>
        <p:nvSpPr>
          <p:cNvPr id="3" name="テキスト ボックス 2">
            <a:extLst>
              <a:ext uri="{FF2B5EF4-FFF2-40B4-BE49-F238E27FC236}">
                <a16:creationId xmlns:a16="http://schemas.microsoft.com/office/drawing/2014/main" id="{0CE54FE4-A4CC-771E-904B-F11CF75407F8}"/>
              </a:ext>
            </a:extLst>
          </p:cNvPr>
          <p:cNvSpPr txBox="1"/>
          <p:nvPr/>
        </p:nvSpPr>
        <p:spPr>
          <a:xfrm>
            <a:off x="238746" y="1252998"/>
            <a:ext cx="1620957" cy="523220"/>
          </a:xfrm>
          <a:prstGeom prst="rect">
            <a:avLst/>
          </a:prstGeom>
          <a:noFill/>
        </p:spPr>
        <p:txBody>
          <a:bodyPr wrap="none" rtlCol="0">
            <a:spAutoFit/>
          </a:bodyPr>
          <a:lstStyle/>
          <a:p>
            <a:r>
              <a:rPr kumimoji="1" lang="ja-JP" altLang="en-US" sz="2800" dirty="0">
                <a:latin typeface="メイリオ" panose="020B0604030504040204" pitchFamily="50" charset="-128"/>
                <a:ea typeface="メイリオ" panose="020B0604030504040204" pitchFamily="50" charset="-128"/>
              </a:rPr>
              <a:t>共通して</a:t>
            </a:r>
            <a:endParaRPr kumimoji="1" lang="en-US" altLang="ja-JP" sz="2800" dirty="0">
              <a:latin typeface="メイリオ" panose="020B0604030504040204" pitchFamily="50" charset="-128"/>
              <a:ea typeface="メイリオ" panose="020B0604030504040204" pitchFamily="50" charset="-128"/>
            </a:endParaRPr>
          </a:p>
        </p:txBody>
      </p:sp>
      <p:pic>
        <p:nvPicPr>
          <p:cNvPr id="7" name="図 6">
            <a:extLst>
              <a:ext uri="{FF2B5EF4-FFF2-40B4-BE49-F238E27FC236}">
                <a16:creationId xmlns:a16="http://schemas.microsoft.com/office/drawing/2014/main" id="{333828FA-5B15-AE3D-4FD0-1515B9A495E7}"/>
              </a:ext>
            </a:extLst>
          </p:cNvPr>
          <p:cNvPicPr>
            <a:picLocks noChangeAspect="1"/>
          </p:cNvPicPr>
          <p:nvPr/>
        </p:nvPicPr>
        <p:blipFill>
          <a:blip r:embed="rId2"/>
          <a:stretch>
            <a:fillRect/>
          </a:stretch>
        </p:blipFill>
        <p:spPr>
          <a:xfrm>
            <a:off x="110835" y="1847051"/>
            <a:ext cx="810665" cy="810665"/>
          </a:xfrm>
          <a:prstGeom prst="rect">
            <a:avLst/>
          </a:prstGeom>
        </p:spPr>
      </p:pic>
      <p:pic>
        <p:nvPicPr>
          <p:cNvPr id="9" name="図 8">
            <a:extLst>
              <a:ext uri="{FF2B5EF4-FFF2-40B4-BE49-F238E27FC236}">
                <a16:creationId xmlns:a16="http://schemas.microsoft.com/office/drawing/2014/main" id="{909F035A-24D5-1CC0-A231-ED947121C65A}"/>
              </a:ext>
            </a:extLst>
          </p:cNvPr>
          <p:cNvPicPr>
            <a:picLocks noChangeAspect="1"/>
          </p:cNvPicPr>
          <p:nvPr/>
        </p:nvPicPr>
        <p:blipFill>
          <a:blip r:embed="rId3"/>
          <a:stretch>
            <a:fillRect/>
          </a:stretch>
        </p:blipFill>
        <p:spPr>
          <a:xfrm>
            <a:off x="873448" y="2361397"/>
            <a:ext cx="1556677" cy="1165562"/>
          </a:xfrm>
          <a:prstGeom prst="rect">
            <a:avLst/>
          </a:prstGeom>
        </p:spPr>
      </p:pic>
      <p:sp>
        <p:nvSpPr>
          <p:cNvPr id="10" name="四角形: 角を丸くする 9">
            <a:extLst>
              <a:ext uri="{FF2B5EF4-FFF2-40B4-BE49-F238E27FC236}">
                <a16:creationId xmlns:a16="http://schemas.microsoft.com/office/drawing/2014/main" id="{67CD1E60-06BA-3E3F-660C-BE09ED1893F1}"/>
              </a:ext>
            </a:extLst>
          </p:cNvPr>
          <p:cNvSpPr/>
          <p:nvPr/>
        </p:nvSpPr>
        <p:spPr>
          <a:xfrm>
            <a:off x="2730500" y="1128909"/>
            <a:ext cx="9065260" cy="5348091"/>
          </a:xfrm>
          <a:prstGeom prst="roundRect">
            <a:avLst/>
          </a:prstGeom>
          <a:solidFill>
            <a:schemeClr val="accent5">
              <a:lumMod val="20000"/>
              <a:lumOff val="80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コンテンツ プレースホルダー 2">
            <a:extLst>
              <a:ext uri="{FF2B5EF4-FFF2-40B4-BE49-F238E27FC236}">
                <a16:creationId xmlns:a16="http://schemas.microsoft.com/office/drawing/2014/main" id="{D185FA3D-2AB4-08E8-AD4C-A9EF44DC1EA5}"/>
              </a:ext>
            </a:extLst>
          </p:cNvPr>
          <p:cNvSpPr>
            <a:spLocks noGrp="1"/>
          </p:cNvSpPr>
          <p:nvPr>
            <p:ph idx="1"/>
          </p:nvPr>
        </p:nvSpPr>
        <p:spPr>
          <a:xfrm>
            <a:off x="2890561" y="1692149"/>
            <a:ext cx="8745138" cy="4341345"/>
          </a:xfrm>
        </p:spPr>
        <p:txBody>
          <a:bodyPr>
            <a:noAutofit/>
          </a:bodyPr>
          <a:lstStyle/>
          <a:p>
            <a:pPr marL="342900" indent="-342900">
              <a:buFont typeface="Wingdings" panose="05000000000000000000" pitchFamily="2" charset="2"/>
              <a:buChar char="ü"/>
            </a:pPr>
            <a:r>
              <a:rPr kumimoji="1" lang="en-US" altLang="ja-JP" dirty="0"/>
              <a:t>DI</a:t>
            </a:r>
            <a:r>
              <a:rPr kumimoji="1" lang="ja-JP" altLang="en-US" dirty="0"/>
              <a:t>を照査できるように</a:t>
            </a:r>
            <a:r>
              <a:rPr kumimoji="1" lang="ja-JP" altLang="en-US" dirty="0">
                <a:solidFill>
                  <a:srgbClr val="FF0000"/>
                </a:solidFill>
              </a:rPr>
              <a:t>レビュー担当者には教育を実施</a:t>
            </a:r>
            <a:endParaRPr kumimoji="1" lang="en-US" altLang="ja-JP" dirty="0">
              <a:solidFill>
                <a:srgbClr val="FF0000"/>
              </a:solidFill>
            </a:endParaRPr>
          </a:p>
          <a:p>
            <a:pPr marL="342900" indent="-342900">
              <a:buFont typeface="Wingdings" panose="05000000000000000000" pitchFamily="2" charset="2"/>
              <a:buChar char="ü"/>
            </a:pPr>
            <a:endParaRPr lang="en-US" altLang="ja-JP" dirty="0">
              <a:solidFill>
                <a:srgbClr val="FF0000"/>
              </a:solidFill>
            </a:endParaRPr>
          </a:p>
          <a:p>
            <a:endParaRPr kumimoji="1" lang="en-US" altLang="ja-JP" dirty="0">
              <a:solidFill>
                <a:srgbClr val="FF0000"/>
              </a:solidFill>
            </a:endParaRPr>
          </a:p>
          <a:p>
            <a:pPr marL="342900" indent="-342900">
              <a:buFont typeface="Wingdings" panose="05000000000000000000" pitchFamily="2" charset="2"/>
              <a:buChar char="ü"/>
            </a:pPr>
            <a:r>
              <a:rPr kumimoji="1" lang="ja-JP" altLang="en-US" dirty="0"/>
              <a:t>データの記録と報告の誤りの範囲を</a:t>
            </a:r>
            <a:r>
              <a:rPr kumimoji="1" lang="ja-JP" altLang="en-US" dirty="0">
                <a:solidFill>
                  <a:srgbClr val="FF0000"/>
                </a:solidFill>
              </a:rPr>
              <a:t>包括的に調査</a:t>
            </a:r>
            <a:endParaRPr kumimoji="1" lang="en-US" altLang="ja-JP" dirty="0"/>
          </a:p>
          <a:p>
            <a:pPr marL="342900" indent="-342900">
              <a:buFont typeface="Wingdings" panose="05000000000000000000" pitchFamily="2" charset="2"/>
              <a:buChar char="ü"/>
            </a:pPr>
            <a:endParaRPr kumimoji="1" lang="en-US" altLang="ja-JP" dirty="0"/>
          </a:p>
          <a:p>
            <a:endParaRPr kumimoji="1" lang="en-US" altLang="ja-JP" dirty="0"/>
          </a:p>
          <a:p>
            <a:pPr marL="342900" indent="-342900">
              <a:buFont typeface="Wingdings" panose="05000000000000000000" pitchFamily="2" charset="2"/>
              <a:buChar char="ü"/>
            </a:pPr>
            <a:r>
              <a:rPr kumimoji="1" lang="ja-JP" altLang="en-US" dirty="0"/>
              <a:t>データの変更について</a:t>
            </a:r>
            <a:endParaRPr kumimoji="1" lang="en-US" altLang="ja-JP" dirty="0"/>
          </a:p>
          <a:p>
            <a:endParaRPr kumimoji="1" lang="ja-JP" altLang="en-US" sz="800" dirty="0"/>
          </a:p>
          <a:p>
            <a:r>
              <a:rPr kumimoji="1" lang="ja-JP" altLang="en-US" dirty="0"/>
              <a:t>　　・　</a:t>
            </a:r>
            <a:r>
              <a:rPr kumimoji="1" lang="ja-JP" altLang="en-US" dirty="0">
                <a:solidFill>
                  <a:srgbClr val="FF0000"/>
                </a:solidFill>
              </a:rPr>
              <a:t>承認された手順</a:t>
            </a:r>
            <a:r>
              <a:rPr kumimoji="1" lang="ja-JP" altLang="en-US" dirty="0"/>
              <a:t>に従って</a:t>
            </a:r>
            <a:r>
              <a:rPr kumimoji="1" lang="ja-JP" altLang="en-US" dirty="0">
                <a:solidFill>
                  <a:srgbClr val="FF0000"/>
                </a:solidFill>
              </a:rPr>
              <a:t>許可，管理</a:t>
            </a:r>
            <a:endParaRPr kumimoji="1" lang="en-US" altLang="ja-JP" dirty="0">
              <a:solidFill>
                <a:srgbClr val="FF0000"/>
              </a:solidFill>
            </a:endParaRPr>
          </a:p>
          <a:p>
            <a:endParaRPr kumimoji="1" lang="ja-JP" altLang="en-US" sz="800" dirty="0"/>
          </a:p>
          <a:p>
            <a:r>
              <a:rPr kumimoji="1" lang="ja-JP" altLang="en-US" dirty="0"/>
              <a:t>　　・　オリジナルのデータを，</a:t>
            </a:r>
            <a:r>
              <a:rPr kumimoji="1" lang="ja-JP" altLang="en-US" dirty="0">
                <a:solidFill>
                  <a:srgbClr val="FF0000"/>
                </a:solidFill>
              </a:rPr>
              <a:t>オリジナルの形式で保持</a:t>
            </a:r>
            <a:endParaRPr kumimoji="1" lang="en-US" altLang="ja-JP" dirty="0">
              <a:solidFill>
                <a:srgbClr val="FF0000"/>
              </a:solidFill>
            </a:endParaRPr>
          </a:p>
          <a:p>
            <a:endParaRPr kumimoji="1" lang="ja-JP" altLang="en-US" sz="800" dirty="0"/>
          </a:p>
          <a:p>
            <a:r>
              <a:rPr kumimoji="1" lang="ja-JP" altLang="en-US" dirty="0"/>
              <a:t>　　・　オリジナルデータの</a:t>
            </a:r>
            <a:r>
              <a:rPr kumimoji="1" lang="ja-JP" altLang="en-US" dirty="0">
                <a:solidFill>
                  <a:srgbClr val="FF0000"/>
                </a:solidFill>
              </a:rPr>
              <a:t>変更や修正をすべて文書化</a:t>
            </a:r>
            <a:r>
              <a:rPr kumimoji="1" lang="ja-JP" altLang="en-US" dirty="0"/>
              <a:t>し，適切な訓練を</a:t>
            </a:r>
            <a:endParaRPr kumimoji="1" lang="en-US" altLang="ja-JP" dirty="0"/>
          </a:p>
          <a:p>
            <a:r>
              <a:rPr lang="ja-JP" altLang="en-US" dirty="0"/>
              <a:t>　　　　</a:t>
            </a:r>
            <a:r>
              <a:rPr kumimoji="1" lang="ja-JP" altLang="en-US" dirty="0"/>
              <a:t>受けた</a:t>
            </a:r>
            <a:r>
              <a:rPr kumimoji="1" lang="ja-JP" altLang="en-US" dirty="0">
                <a:solidFill>
                  <a:srgbClr val="FF0000"/>
                </a:solidFill>
              </a:rPr>
              <a:t>有資格者がレビュー，承認</a:t>
            </a:r>
            <a:endParaRPr lang="en-US" altLang="ja-JP" dirty="0">
              <a:solidFill>
                <a:srgbClr val="FF0000"/>
              </a:solidFill>
            </a:endParaRPr>
          </a:p>
          <a:p>
            <a:pPr algn="r"/>
            <a:endParaRPr lang="en-US" altLang="ja-JP" dirty="0"/>
          </a:p>
          <a:p>
            <a:endParaRPr kumimoji="1" lang="ja-JP" altLang="en-US" sz="2400" dirty="0"/>
          </a:p>
        </p:txBody>
      </p:sp>
    </p:spTree>
    <p:extLst>
      <p:ext uri="{BB962C8B-B14F-4D97-AF65-F5344CB8AC3E}">
        <p14:creationId xmlns:p14="http://schemas.microsoft.com/office/powerpoint/2010/main" val="42319513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11ABFC-F8F4-F9B4-A609-ECF0B82AC43E}"/>
            </a:ext>
          </a:extLst>
        </p:cNvPr>
        <p:cNvGrpSpPr/>
        <p:nvPr/>
      </p:nvGrpSpPr>
      <p:grpSpPr>
        <a:xfrm>
          <a:off x="0" y="0"/>
          <a:ext cx="0" cy="0"/>
          <a:chOff x="0" y="0"/>
          <a:chExt cx="0" cy="0"/>
        </a:xfrm>
      </p:grpSpPr>
      <p:sp>
        <p:nvSpPr>
          <p:cNvPr id="6" name="タイトル 1">
            <a:extLst>
              <a:ext uri="{FF2B5EF4-FFF2-40B4-BE49-F238E27FC236}">
                <a16:creationId xmlns:a16="http://schemas.microsoft.com/office/drawing/2014/main" id="{AB8AAD94-A729-75C9-7413-A6FE044A0D1C}"/>
              </a:ext>
            </a:extLst>
          </p:cNvPr>
          <p:cNvSpPr>
            <a:spLocks noGrp="1"/>
          </p:cNvSpPr>
          <p:nvPr>
            <p:ph type="title"/>
          </p:nvPr>
        </p:nvSpPr>
        <p:spPr>
          <a:xfrm>
            <a:off x="335360" y="188640"/>
            <a:ext cx="11521280" cy="519112"/>
          </a:xfrm>
        </p:spPr>
        <p:txBody>
          <a:bodyPr/>
          <a:lstStyle/>
          <a:p>
            <a:pPr fontAlgn="ctr"/>
            <a:r>
              <a:rPr kumimoji="1" lang="en-US" altLang="ja-JP" sz="2800" b="0" dirty="0"/>
              <a:t>DI</a:t>
            </a:r>
            <a:r>
              <a:rPr kumimoji="1" lang="ja-JP" altLang="en-US" sz="2800" b="0" dirty="0"/>
              <a:t>対応に必要なこと</a:t>
            </a:r>
          </a:p>
        </p:txBody>
      </p:sp>
      <p:sp>
        <p:nvSpPr>
          <p:cNvPr id="8" name="四角形: 角を丸くする 7">
            <a:extLst>
              <a:ext uri="{FF2B5EF4-FFF2-40B4-BE49-F238E27FC236}">
                <a16:creationId xmlns:a16="http://schemas.microsoft.com/office/drawing/2014/main" id="{162DC086-9FD5-2E44-EF0D-6E86573E5C6A}"/>
              </a:ext>
            </a:extLst>
          </p:cNvPr>
          <p:cNvSpPr/>
          <p:nvPr/>
        </p:nvSpPr>
        <p:spPr>
          <a:xfrm>
            <a:off x="2264571" y="933995"/>
            <a:ext cx="9211150" cy="5735365"/>
          </a:xfrm>
          <a:prstGeom prst="roundRect">
            <a:avLst/>
          </a:prstGeom>
          <a:solidFill>
            <a:schemeClr val="accent5">
              <a:lumMod val="20000"/>
              <a:lumOff val="80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テキスト ボックス 12">
            <a:extLst>
              <a:ext uri="{FF2B5EF4-FFF2-40B4-BE49-F238E27FC236}">
                <a16:creationId xmlns:a16="http://schemas.microsoft.com/office/drawing/2014/main" id="{998B2A04-9FEB-6530-EAA3-3B227FB68318}"/>
              </a:ext>
            </a:extLst>
          </p:cNvPr>
          <p:cNvSpPr txBox="1"/>
          <p:nvPr/>
        </p:nvSpPr>
        <p:spPr>
          <a:xfrm>
            <a:off x="2303950" y="4442501"/>
            <a:ext cx="2723616" cy="1969770"/>
          </a:xfrm>
          <a:prstGeom prst="rect">
            <a:avLst/>
          </a:prstGeom>
          <a:noFill/>
        </p:spPr>
        <p:txBody>
          <a:bodyPr wrap="square" lIns="91440" tIns="45720" rIns="91440" bIns="45720" rtlCol="0" anchor="t">
            <a:spAutoFit/>
          </a:bodyPr>
          <a:lstStyle/>
          <a:p>
            <a:pPr marL="342900" indent="-342900">
              <a:buFont typeface="Wingdings" panose="05000000000000000000" pitchFamily="2" charset="2"/>
              <a:buChar char="ü"/>
            </a:pPr>
            <a:r>
              <a:rPr kumimoji="1" lang="ja-JP" altLang="en-US" sz="1600" dirty="0">
                <a:latin typeface="Meiryo UI" panose="020B0604030504040204" pitchFamily="50" charset="-128"/>
                <a:ea typeface="Meiryo UI" panose="020B0604030504040204" pitchFamily="50" charset="-128"/>
              </a:rPr>
              <a:t>データの変更について</a:t>
            </a:r>
            <a:endParaRPr kumimoji="1" lang="en-US" altLang="ja-JP" sz="1600" dirty="0">
              <a:latin typeface="Meiryo UI" panose="020B0604030504040204" pitchFamily="50" charset="-128"/>
              <a:ea typeface="Meiryo UI" panose="020B0604030504040204" pitchFamily="50" charset="-128"/>
            </a:endParaRPr>
          </a:p>
          <a:p>
            <a:endParaRPr kumimoji="1" lang="ja-JP" altLang="en-US" sz="8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 </a:t>
            </a:r>
            <a:r>
              <a:rPr kumimoji="1" lang="ja-JP" altLang="en-US" sz="1400" dirty="0">
                <a:solidFill>
                  <a:srgbClr val="FF0000"/>
                </a:solidFill>
                <a:latin typeface="Meiryo UI" panose="020B0604030504040204" pitchFamily="50" charset="-128"/>
                <a:ea typeface="Meiryo UI" panose="020B0604030504040204" pitchFamily="50" charset="-128"/>
              </a:rPr>
              <a:t>承認された手順</a:t>
            </a:r>
            <a:r>
              <a:rPr kumimoji="1" lang="ja-JP" altLang="en-US" sz="1400" dirty="0">
                <a:latin typeface="Meiryo UI" panose="020B0604030504040204" pitchFamily="50" charset="-128"/>
                <a:ea typeface="Meiryo UI" panose="020B0604030504040204" pitchFamily="50" charset="-128"/>
              </a:rPr>
              <a:t>に従って</a:t>
            </a:r>
            <a:r>
              <a:rPr kumimoji="1" lang="ja-JP" altLang="en-US" sz="1400" dirty="0">
                <a:solidFill>
                  <a:srgbClr val="FF0000"/>
                </a:solidFill>
                <a:latin typeface="Meiryo UI" panose="020B0604030504040204" pitchFamily="50" charset="-128"/>
                <a:ea typeface="Meiryo UI" panose="020B0604030504040204" pitchFamily="50" charset="-128"/>
              </a:rPr>
              <a:t>許可，</a:t>
            </a:r>
            <a:endParaRPr kumimoji="1"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rgbClr val="FF0000"/>
                </a:solidFill>
                <a:latin typeface="Meiryo UI" panose="020B0604030504040204" pitchFamily="50" charset="-128"/>
                <a:ea typeface="Meiryo UI" panose="020B0604030504040204" pitchFamily="50" charset="-128"/>
              </a:rPr>
              <a:t>　管理</a:t>
            </a:r>
            <a:endParaRPr kumimoji="1" lang="ja-JP" altLang="en-US" sz="1400" dirty="0">
              <a:latin typeface="Meiryo UI" panose="020B0604030504040204" pitchFamily="50" charset="-128"/>
              <a:ea typeface="Meiryo UI" panose="020B0604030504040204" pitchFamily="50" charset="-128"/>
            </a:endParaRPr>
          </a:p>
          <a:p>
            <a:r>
              <a:rPr kumimoji="1" lang="ja-JP" altLang="en-US" sz="1400" dirty="0">
                <a:latin typeface="Meiryo UI"/>
                <a:ea typeface="Meiryo UI"/>
              </a:rPr>
              <a:t>・ オリジナルのデータを</a:t>
            </a:r>
            <a:r>
              <a:rPr lang="ja-JP" altLang="en-US" sz="1400" dirty="0">
                <a:latin typeface="Meiryo UI"/>
                <a:ea typeface="Meiryo UI"/>
              </a:rPr>
              <a:t>，</a:t>
            </a:r>
            <a:r>
              <a:rPr kumimoji="1" lang="ja-JP" altLang="en-US" sz="1400" dirty="0">
                <a:solidFill>
                  <a:srgbClr val="FF0000"/>
                </a:solidFill>
                <a:latin typeface="Meiryo UI"/>
                <a:ea typeface="Meiryo UI"/>
              </a:rPr>
              <a:t>オリジナルの</a:t>
            </a:r>
            <a:endParaRPr kumimoji="1" lang="en-US" altLang="ja-JP" sz="1400" dirty="0">
              <a:solidFill>
                <a:srgbClr val="FF0000"/>
              </a:solidFill>
              <a:latin typeface="Meiryo UI"/>
              <a:ea typeface="Meiryo UI"/>
            </a:endParaRPr>
          </a:p>
          <a:p>
            <a:r>
              <a:rPr lang="ja-JP" altLang="en-US" sz="1400" dirty="0">
                <a:solidFill>
                  <a:srgbClr val="FF0000"/>
                </a:solidFill>
                <a:latin typeface="Meiryo UI" panose="020B0604030504040204" pitchFamily="50" charset="-128"/>
                <a:ea typeface="Meiryo UI" panose="020B0604030504040204" pitchFamily="50" charset="-128"/>
              </a:rPr>
              <a:t>　</a:t>
            </a:r>
            <a:r>
              <a:rPr kumimoji="1" lang="ja-JP" altLang="en-US" sz="1400" dirty="0">
                <a:solidFill>
                  <a:srgbClr val="FF0000"/>
                </a:solidFill>
                <a:latin typeface="Meiryo UI" panose="020B0604030504040204" pitchFamily="50" charset="-128"/>
                <a:ea typeface="Meiryo UI" panose="020B0604030504040204" pitchFamily="50" charset="-128"/>
              </a:rPr>
              <a:t>形式で保持</a:t>
            </a:r>
            <a:endParaRPr kumimoji="1" lang="ja-JP" altLang="en-US" sz="1400" dirty="0">
              <a:latin typeface="Meiryo UI" panose="020B0604030504040204" pitchFamily="50" charset="-128"/>
              <a:ea typeface="Meiryo UI" panose="020B0604030504040204" pitchFamily="50" charset="-128"/>
            </a:endParaRPr>
          </a:p>
          <a:p>
            <a:r>
              <a:rPr kumimoji="1" lang="ja-JP" altLang="en-US" sz="1400" dirty="0">
                <a:latin typeface="Meiryo UI" panose="020B0604030504040204" pitchFamily="50" charset="-128"/>
                <a:ea typeface="Meiryo UI" panose="020B0604030504040204" pitchFamily="50" charset="-128"/>
              </a:rPr>
              <a:t>・ オリジナルデータの</a:t>
            </a:r>
            <a:r>
              <a:rPr kumimoji="1" lang="ja-JP" altLang="en-US" sz="1400" dirty="0">
                <a:solidFill>
                  <a:srgbClr val="FF0000"/>
                </a:solidFill>
                <a:latin typeface="Meiryo UI" panose="020B0604030504040204" pitchFamily="50" charset="-128"/>
                <a:ea typeface="Meiryo UI" panose="020B0604030504040204" pitchFamily="50" charset="-128"/>
              </a:rPr>
              <a:t>変更や修正を</a:t>
            </a:r>
            <a:endParaRPr kumimoji="1" lang="en-US" altLang="ja-JP" sz="1400" dirty="0">
              <a:solidFill>
                <a:srgbClr val="FF0000"/>
              </a:solidFill>
              <a:latin typeface="Meiryo UI" panose="020B0604030504040204" pitchFamily="50" charset="-128"/>
              <a:ea typeface="Meiryo UI" panose="020B0604030504040204" pitchFamily="50" charset="-128"/>
            </a:endParaRPr>
          </a:p>
          <a:p>
            <a:r>
              <a:rPr lang="ja-JP" altLang="en-US" sz="1400" dirty="0">
                <a:solidFill>
                  <a:srgbClr val="FF0000"/>
                </a:solidFill>
                <a:latin typeface="Meiryo UI" panose="020B0604030504040204" pitchFamily="50" charset="-128"/>
                <a:ea typeface="Meiryo UI" panose="020B0604030504040204" pitchFamily="50" charset="-128"/>
              </a:rPr>
              <a:t>　</a:t>
            </a:r>
            <a:r>
              <a:rPr kumimoji="1" lang="ja-JP" altLang="en-US" sz="1400" dirty="0">
                <a:solidFill>
                  <a:srgbClr val="FF0000"/>
                </a:solidFill>
                <a:latin typeface="Meiryo UI" panose="020B0604030504040204" pitchFamily="50" charset="-128"/>
                <a:ea typeface="Meiryo UI" panose="020B0604030504040204" pitchFamily="50" charset="-128"/>
              </a:rPr>
              <a:t>すべて文書化</a:t>
            </a:r>
            <a:r>
              <a:rPr kumimoji="1" lang="ja-JP" altLang="en-US" sz="1400" dirty="0">
                <a:latin typeface="Meiryo UI" panose="020B0604030504040204" pitchFamily="50" charset="-128"/>
                <a:ea typeface="Meiryo UI" panose="020B0604030504040204" pitchFamily="50" charset="-128"/>
              </a:rPr>
              <a:t>し，適切な訓練を</a:t>
            </a:r>
            <a:endParaRPr kumimoji="1"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　</a:t>
            </a:r>
            <a:r>
              <a:rPr kumimoji="1" lang="ja-JP" altLang="en-US" sz="1400" dirty="0">
                <a:latin typeface="Meiryo UI" panose="020B0604030504040204" pitchFamily="50" charset="-128"/>
                <a:ea typeface="Meiryo UI" panose="020B0604030504040204" pitchFamily="50" charset="-128"/>
              </a:rPr>
              <a:t>受けた</a:t>
            </a:r>
            <a:r>
              <a:rPr kumimoji="1" lang="ja-JP" altLang="en-US" sz="1400" dirty="0">
                <a:solidFill>
                  <a:srgbClr val="FF0000"/>
                </a:solidFill>
                <a:latin typeface="Meiryo UI" panose="020B0604030504040204" pitchFamily="50" charset="-128"/>
                <a:ea typeface="Meiryo UI" panose="020B0604030504040204" pitchFamily="50" charset="-128"/>
              </a:rPr>
              <a:t>有資格者がレビュー・承認</a:t>
            </a:r>
            <a:endParaRPr lang="en-US" altLang="ja-JP" sz="1400" dirty="0">
              <a:solidFill>
                <a:srgbClr val="FF0000"/>
              </a:solidFill>
              <a:latin typeface="Meiryo UI" panose="020B0604030504040204" pitchFamily="50" charset="-128"/>
              <a:ea typeface="Meiryo UI" panose="020B0604030504040204" pitchFamily="50" charset="-128"/>
            </a:endParaRPr>
          </a:p>
        </p:txBody>
      </p:sp>
      <p:sp>
        <p:nvSpPr>
          <p:cNvPr id="14" name="テキスト ボックス 13">
            <a:extLst>
              <a:ext uri="{FF2B5EF4-FFF2-40B4-BE49-F238E27FC236}">
                <a16:creationId xmlns:a16="http://schemas.microsoft.com/office/drawing/2014/main" id="{24EFF3A3-57FB-52DE-52EB-7218E721268C}"/>
              </a:ext>
            </a:extLst>
          </p:cNvPr>
          <p:cNvSpPr txBox="1"/>
          <p:nvPr/>
        </p:nvSpPr>
        <p:spPr>
          <a:xfrm>
            <a:off x="8181318" y="3016933"/>
            <a:ext cx="3437553" cy="1077218"/>
          </a:xfrm>
          <a:prstGeom prst="rect">
            <a:avLst/>
          </a:prstGeom>
          <a:noFill/>
        </p:spPr>
        <p:txBody>
          <a:bodyPr wrap="square" rtlCol="0">
            <a:spAutoFit/>
          </a:bodyPr>
          <a:lstStyle/>
          <a:p>
            <a:r>
              <a:rPr kumimoji="1" lang="ja-JP" altLang="en-US" sz="1600" dirty="0">
                <a:latin typeface="Meiryo UI" panose="020B0604030504040204" pitchFamily="50" charset="-128"/>
                <a:ea typeface="Meiryo UI" panose="020B0604030504040204" pitchFamily="50" charset="-128"/>
              </a:rPr>
              <a:t>・　当事者だけでは，</a:t>
            </a:r>
            <a:r>
              <a:rPr kumimoji="1" lang="en-US" altLang="ja-JP" sz="1600" dirty="0">
                <a:latin typeface="Meiryo UI" panose="020B0604030504040204" pitchFamily="50" charset="-128"/>
                <a:ea typeface="Meiryo UI" panose="020B0604030504040204" pitchFamily="50" charset="-128"/>
              </a:rPr>
              <a:t>DI</a:t>
            </a:r>
            <a:r>
              <a:rPr kumimoji="1" lang="ja-JP" altLang="en-US" sz="1600" dirty="0">
                <a:latin typeface="Meiryo UI" panose="020B0604030504040204" pitchFamily="50" charset="-128"/>
                <a:ea typeface="Meiryo UI" panose="020B0604030504040204" pitchFamily="50" charset="-128"/>
              </a:rPr>
              <a:t>の欠陥の</a:t>
            </a:r>
            <a:endParaRPr kumimoji="1"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性質</a:t>
            </a:r>
            <a:r>
              <a:rPr lang="ja-JP" altLang="en-US" sz="1600" dirty="0">
                <a:latin typeface="Meiryo UI" panose="020B0604030504040204" pitchFamily="50" charset="-128"/>
                <a:ea typeface="Meiryo UI" panose="020B0604030504040204" pitchFamily="50" charset="-128"/>
              </a:rPr>
              <a:t>，</a:t>
            </a:r>
            <a:r>
              <a:rPr kumimoji="1" lang="ja-JP" altLang="en-US" sz="1600" dirty="0">
                <a:latin typeface="Meiryo UI" panose="020B0604030504040204" pitchFamily="50" charset="-128"/>
                <a:ea typeface="Meiryo UI" panose="020B0604030504040204" pitchFamily="50" charset="-128"/>
              </a:rPr>
              <a:t>根本原因のすべてを抽出</a:t>
            </a:r>
            <a:endParaRPr kumimoji="1"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しきれないので，適切な改善策を</a:t>
            </a:r>
            <a:endParaRPr kumimoji="1"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計画する事は難しい？</a:t>
            </a:r>
          </a:p>
        </p:txBody>
      </p:sp>
      <p:sp>
        <p:nvSpPr>
          <p:cNvPr id="15" name="矢印: 右 14">
            <a:extLst>
              <a:ext uri="{FF2B5EF4-FFF2-40B4-BE49-F238E27FC236}">
                <a16:creationId xmlns:a16="http://schemas.microsoft.com/office/drawing/2014/main" id="{28AC018D-9E74-B123-A339-FA48E6F88589}"/>
              </a:ext>
            </a:extLst>
          </p:cNvPr>
          <p:cNvSpPr/>
          <p:nvPr/>
        </p:nvSpPr>
        <p:spPr>
          <a:xfrm>
            <a:off x="4961716" y="1073859"/>
            <a:ext cx="3104861" cy="1404718"/>
          </a:xfrm>
          <a:prstGeom prst="rightArrow">
            <a:avLst>
              <a:gd name="adj1" fmla="val 63262"/>
              <a:gd name="adj2" fmla="val 47348"/>
            </a:avLst>
          </a:prstGeom>
          <a:solidFill>
            <a:schemeClr val="accent6">
              <a:lumMod val="20000"/>
              <a:lumOff val="80000"/>
            </a:schemeClr>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rgbClr val="FF0000"/>
                </a:solidFill>
                <a:latin typeface="Meiryo UI" panose="020B0604030504040204" pitchFamily="50" charset="-128"/>
                <a:ea typeface="Meiryo UI" panose="020B0604030504040204" pitchFamily="50" charset="-128"/>
              </a:rPr>
              <a:t>監査証跡に関する教育訓練</a:t>
            </a:r>
            <a:endParaRPr lang="en-US" altLang="ja-JP" sz="1400" dirty="0">
              <a:solidFill>
                <a:srgbClr val="FF0000"/>
              </a:solidFill>
              <a:latin typeface="Meiryo UI" panose="020B0604030504040204" pitchFamily="50" charset="-128"/>
              <a:ea typeface="Meiryo UI" panose="020B0604030504040204" pitchFamily="50" charset="-128"/>
            </a:endParaRPr>
          </a:p>
          <a:p>
            <a:r>
              <a:rPr lang="ja-JP" altLang="en-US" sz="1400" dirty="0">
                <a:solidFill>
                  <a:srgbClr val="FF0000"/>
                </a:solidFill>
                <a:latin typeface="Meiryo UI" panose="020B0604030504040204" pitchFamily="50" charset="-128"/>
                <a:ea typeface="Meiryo UI" panose="020B0604030504040204" pitchFamily="50" charset="-128"/>
              </a:rPr>
              <a:t>および経験が十分でない担当者</a:t>
            </a:r>
            <a:r>
              <a:rPr lang="ja-JP" altLang="en-US" sz="1400" dirty="0">
                <a:solidFill>
                  <a:schemeClr val="tx1"/>
                </a:solidFill>
                <a:latin typeface="Meiryo UI" panose="020B0604030504040204" pitchFamily="50" charset="-128"/>
                <a:ea typeface="Meiryo UI" panose="020B0604030504040204" pitchFamily="50" charset="-128"/>
              </a:rPr>
              <a:t>が，データのレビューを実施していると</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3415523D-8563-A20A-7672-040D3B9D5B19}"/>
              </a:ext>
            </a:extLst>
          </p:cNvPr>
          <p:cNvSpPr txBox="1"/>
          <p:nvPr/>
        </p:nvSpPr>
        <p:spPr>
          <a:xfrm>
            <a:off x="2357534" y="1416164"/>
            <a:ext cx="2483248" cy="861774"/>
          </a:xfrm>
          <a:prstGeom prst="rect">
            <a:avLst/>
          </a:prstGeom>
          <a:noFill/>
        </p:spPr>
        <p:txBody>
          <a:bodyPr wrap="square" rtlCol="0">
            <a:spAutoFit/>
          </a:bodyPr>
          <a:lstStyle/>
          <a:p>
            <a:pPr marL="342900" indent="-342900">
              <a:buFont typeface="Wingdings" panose="05000000000000000000" pitchFamily="2" charset="2"/>
              <a:buChar char="ü"/>
            </a:pPr>
            <a:r>
              <a:rPr kumimoji="1" lang="en-US" altLang="ja-JP" sz="1600" dirty="0">
                <a:latin typeface="Meiryo UI" panose="020B0604030504040204" pitchFamily="50" charset="-128"/>
                <a:ea typeface="Meiryo UI" panose="020B0604030504040204" pitchFamily="50" charset="-128"/>
              </a:rPr>
              <a:t>DI</a:t>
            </a:r>
            <a:r>
              <a:rPr kumimoji="1" lang="ja-JP" altLang="en-US" sz="1600" dirty="0">
                <a:latin typeface="Meiryo UI" panose="020B0604030504040204" pitchFamily="50" charset="-128"/>
                <a:ea typeface="Meiryo UI" panose="020B0604030504040204" pitchFamily="50" charset="-128"/>
              </a:rPr>
              <a:t>を照査できるように</a:t>
            </a:r>
            <a:endParaRPr kumimoji="1" lang="en-US" altLang="ja-JP" sz="1600" dirty="0">
              <a:latin typeface="Meiryo UI" panose="020B0604030504040204" pitchFamily="50" charset="-128"/>
              <a:ea typeface="Meiryo UI" panose="020B0604030504040204" pitchFamily="50" charset="-128"/>
            </a:endParaRPr>
          </a:p>
          <a:p>
            <a:r>
              <a:rPr kumimoji="1" lang="ja-JP" altLang="en-US" sz="1600" dirty="0">
                <a:solidFill>
                  <a:srgbClr val="FF0000"/>
                </a:solidFill>
                <a:latin typeface="Meiryo UI" panose="020B0604030504040204" pitchFamily="50" charset="-128"/>
                <a:ea typeface="Meiryo UI" panose="020B0604030504040204" pitchFamily="50" charset="-128"/>
              </a:rPr>
              <a:t>　　レビュー担当者には</a:t>
            </a:r>
            <a:endParaRPr kumimoji="1" lang="en-US" altLang="ja-JP" sz="1600" dirty="0">
              <a:solidFill>
                <a:srgbClr val="FF0000"/>
              </a:solidFill>
              <a:latin typeface="Meiryo UI" panose="020B0604030504040204" pitchFamily="50" charset="-128"/>
              <a:ea typeface="Meiryo UI" panose="020B0604030504040204" pitchFamily="50" charset="-128"/>
            </a:endParaRPr>
          </a:p>
          <a:p>
            <a:r>
              <a:rPr lang="ja-JP" altLang="en-US" sz="1600" dirty="0">
                <a:solidFill>
                  <a:srgbClr val="FF0000"/>
                </a:solidFill>
                <a:latin typeface="Meiryo UI" panose="020B0604030504040204" pitchFamily="50" charset="-128"/>
                <a:ea typeface="Meiryo UI" panose="020B0604030504040204" pitchFamily="50" charset="-128"/>
              </a:rPr>
              <a:t>　　</a:t>
            </a:r>
            <a:r>
              <a:rPr kumimoji="1" lang="ja-JP" altLang="en-US" sz="1600" dirty="0">
                <a:solidFill>
                  <a:srgbClr val="FF0000"/>
                </a:solidFill>
                <a:latin typeface="Meiryo UI" panose="020B0604030504040204" pitchFamily="50" charset="-128"/>
                <a:ea typeface="Meiryo UI" panose="020B0604030504040204" pitchFamily="50" charset="-128"/>
              </a:rPr>
              <a:t>教育を実施</a:t>
            </a:r>
            <a:endParaRPr lang="en-US" altLang="ja-JP" sz="1600" dirty="0">
              <a:latin typeface="Meiryo UI" panose="020B0604030504040204" pitchFamily="50" charset="-128"/>
              <a:ea typeface="Meiryo UI" panose="020B0604030504040204" pitchFamily="50" charset="-128"/>
            </a:endParaRPr>
          </a:p>
        </p:txBody>
      </p:sp>
      <p:sp>
        <p:nvSpPr>
          <p:cNvPr id="17" name="テキスト ボックス 16">
            <a:extLst>
              <a:ext uri="{FF2B5EF4-FFF2-40B4-BE49-F238E27FC236}">
                <a16:creationId xmlns:a16="http://schemas.microsoft.com/office/drawing/2014/main" id="{7C6A42A0-E393-5556-2699-2C1DE1A2E447}"/>
              </a:ext>
            </a:extLst>
          </p:cNvPr>
          <p:cNvSpPr txBox="1"/>
          <p:nvPr/>
        </p:nvSpPr>
        <p:spPr>
          <a:xfrm>
            <a:off x="8158693" y="1453052"/>
            <a:ext cx="3690102" cy="584775"/>
          </a:xfrm>
          <a:prstGeom prst="rect">
            <a:avLst/>
          </a:prstGeom>
          <a:noFill/>
        </p:spPr>
        <p:txBody>
          <a:bodyPr wrap="square" rtlCol="0">
            <a:spAutoFit/>
          </a:bodyPr>
          <a:lstStyle/>
          <a:p>
            <a:r>
              <a:rPr kumimoji="1" lang="ja-JP" altLang="en-US" sz="1600" dirty="0">
                <a:latin typeface="Meiryo UI" panose="020B0604030504040204" pitchFamily="50" charset="-128"/>
                <a:ea typeface="Meiryo UI" panose="020B0604030504040204" pitchFamily="50" charset="-128"/>
              </a:rPr>
              <a:t>・　レビューしたデータを</a:t>
            </a:r>
            <a:r>
              <a:rPr kumimoji="1" lang="en-US" altLang="ja-JP" sz="1600" dirty="0">
                <a:latin typeface="Meiryo UI" panose="020B0604030504040204" pitchFamily="50" charset="-128"/>
                <a:ea typeface="Meiryo UI" panose="020B0604030504040204" pitchFamily="50" charset="-128"/>
              </a:rPr>
              <a:t>DI</a:t>
            </a:r>
            <a:r>
              <a:rPr kumimoji="1" lang="ja-JP" altLang="en-US" sz="1600" dirty="0">
                <a:latin typeface="Meiryo UI" panose="020B0604030504040204" pitchFamily="50" charset="-128"/>
                <a:ea typeface="Meiryo UI" panose="020B0604030504040204" pitchFamily="50" charset="-128"/>
              </a:rPr>
              <a:t>の面から</a:t>
            </a:r>
            <a:endParaRPr kumimoji="1" lang="en-US" altLang="ja-JP"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　保証できない</a:t>
            </a:r>
            <a:r>
              <a:rPr lang="ja-JP" altLang="en-US" sz="1600" dirty="0">
                <a:latin typeface="Meiryo UI" panose="020B0604030504040204" pitchFamily="50" charset="-128"/>
                <a:ea typeface="Meiryo UI" panose="020B0604030504040204" pitchFamily="50" charset="-128"/>
              </a:rPr>
              <a:t>？</a:t>
            </a:r>
            <a:endParaRPr kumimoji="1" lang="en-US" altLang="ja-JP" sz="1600" dirty="0">
              <a:latin typeface="Meiryo UI" panose="020B0604030504040204" pitchFamily="50" charset="-128"/>
              <a:ea typeface="Meiryo UI" panose="020B0604030504040204" pitchFamily="50" charset="-128"/>
            </a:endParaRPr>
          </a:p>
        </p:txBody>
      </p:sp>
      <p:sp>
        <p:nvSpPr>
          <p:cNvPr id="18" name="テキスト ボックス 17">
            <a:extLst>
              <a:ext uri="{FF2B5EF4-FFF2-40B4-BE49-F238E27FC236}">
                <a16:creationId xmlns:a16="http://schemas.microsoft.com/office/drawing/2014/main" id="{D12E4FCB-FD60-95D6-67AD-80D3677F0FD7}"/>
              </a:ext>
            </a:extLst>
          </p:cNvPr>
          <p:cNvSpPr txBox="1"/>
          <p:nvPr/>
        </p:nvSpPr>
        <p:spPr>
          <a:xfrm>
            <a:off x="2331613" y="3171426"/>
            <a:ext cx="2509169" cy="830997"/>
          </a:xfrm>
          <a:prstGeom prst="rect">
            <a:avLst/>
          </a:prstGeom>
          <a:noFill/>
        </p:spPr>
        <p:txBody>
          <a:bodyPr wrap="square" rtlCol="0">
            <a:spAutoFit/>
          </a:bodyPr>
          <a:lstStyle/>
          <a:p>
            <a:pPr marL="342900" indent="-342900">
              <a:buFont typeface="Wingdings" panose="05000000000000000000" pitchFamily="2" charset="2"/>
              <a:buChar char="ü"/>
            </a:pPr>
            <a:r>
              <a:rPr kumimoji="1" lang="ja-JP" altLang="en-US" sz="1600" dirty="0">
                <a:latin typeface="Meiryo UI" panose="020B0604030504040204" pitchFamily="50" charset="-128"/>
                <a:ea typeface="Meiryo UI" panose="020B0604030504040204" pitchFamily="50" charset="-128"/>
              </a:rPr>
              <a:t>データの記録と報告の誤りの範囲を</a:t>
            </a:r>
            <a:r>
              <a:rPr kumimoji="1" lang="ja-JP" altLang="en-US" sz="1600" dirty="0">
                <a:solidFill>
                  <a:srgbClr val="FF0000"/>
                </a:solidFill>
                <a:latin typeface="Meiryo UI" panose="020B0604030504040204" pitchFamily="50" charset="-128"/>
                <a:ea typeface="Meiryo UI" panose="020B0604030504040204" pitchFamily="50" charset="-128"/>
              </a:rPr>
              <a:t>包括的に調査</a:t>
            </a:r>
            <a:endParaRPr kumimoji="1" lang="en-US" altLang="ja-JP" sz="1600" dirty="0">
              <a:latin typeface="Meiryo UI" panose="020B0604030504040204" pitchFamily="50" charset="-128"/>
              <a:ea typeface="Meiryo UI" panose="020B0604030504040204" pitchFamily="50" charset="-128"/>
            </a:endParaRPr>
          </a:p>
        </p:txBody>
      </p:sp>
      <p:sp>
        <p:nvSpPr>
          <p:cNvPr id="19" name="テキスト ボックス 18">
            <a:extLst>
              <a:ext uri="{FF2B5EF4-FFF2-40B4-BE49-F238E27FC236}">
                <a16:creationId xmlns:a16="http://schemas.microsoft.com/office/drawing/2014/main" id="{43944FF2-0D3D-C4B5-8F7D-A0516B2B2F12}"/>
              </a:ext>
            </a:extLst>
          </p:cNvPr>
          <p:cNvSpPr txBox="1"/>
          <p:nvPr/>
        </p:nvSpPr>
        <p:spPr>
          <a:xfrm>
            <a:off x="8240661" y="4442501"/>
            <a:ext cx="3579266" cy="2308324"/>
          </a:xfrm>
          <a:prstGeom prst="rect">
            <a:avLst/>
          </a:prstGeom>
          <a:noFill/>
        </p:spPr>
        <p:txBody>
          <a:bodyPr wrap="square" rtlCol="0">
            <a:spAutoFit/>
          </a:bodyPr>
          <a:lstStyle/>
          <a:p>
            <a:r>
              <a:rPr kumimoji="1" lang="ja-JP" altLang="en-US" sz="1600" dirty="0">
                <a:latin typeface="Meiryo UI" panose="020B0604030504040204" pitchFamily="50" charset="-128"/>
                <a:ea typeface="Meiryo UI" panose="020B0604030504040204" pitchFamily="50" charset="-128"/>
              </a:rPr>
              <a:t>・　誰が，いつ，何を入力したか分か</a:t>
            </a:r>
            <a:endParaRPr kumimoji="1"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らず（⇒ 帰属性）</a:t>
            </a:r>
            <a:r>
              <a:rPr lang="ja-JP" altLang="en-US" sz="1600" dirty="0">
                <a:latin typeface="Meiryo UI" panose="020B0604030504040204" pitchFamily="50" charset="-128"/>
                <a:ea typeface="Meiryo UI" panose="020B0604030504040204" pitchFamily="50" charset="-128"/>
              </a:rPr>
              <a:t>，</a:t>
            </a:r>
            <a:r>
              <a:rPr kumimoji="1" lang="ja-JP" altLang="en-US" sz="1600" dirty="0">
                <a:latin typeface="Meiryo UI" panose="020B0604030504040204" pitchFamily="50" charset="-128"/>
                <a:ea typeface="Meiryo UI" panose="020B0604030504040204" pitchFamily="50" charset="-128"/>
              </a:rPr>
              <a:t>正式なデータ</a:t>
            </a:r>
            <a:endParaRPr kumimoji="1"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　なのか</a:t>
            </a:r>
            <a:r>
              <a:rPr kumimoji="1" lang="ja-JP" altLang="en-US" sz="1600" dirty="0">
                <a:latin typeface="Meiryo UI" panose="020B0604030504040204" pitchFamily="50" charset="-128"/>
                <a:ea typeface="Meiryo UI" panose="020B0604030504040204" pitchFamily="50" charset="-128"/>
              </a:rPr>
              <a:t>保証できない？</a:t>
            </a:r>
            <a:endParaRPr kumimoji="1" lang="en-US" altLang="ja-JP" sz="1600" dirty="0">
              <a:latin typeface="Meiryo UI" panose="020B0604030504040204" pitchFamily="50" charset="-128"/>
              <a:ea typeface="Meiryo UI" panose="020B0604030504040204" pitchFamily="50" charset="-128"/>
            </a:endParaRPr>
          </a:p>
          <a:p>
            <a:endParaRPr kumimoji="1" lang="ja-JP" altLang="en-US"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　入力したデータが誤ったまま承認</a:t>
            </a:r>
            <a:endParaRPr kumimoji="1"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　</a:t>
            </a:r>
            <a:r>
              <a:rPr kumimoji="1" lang="ja-JP" altLang="en-US" sz="1600" dirty="0">
                <a:latin typeface="Meiryo UI" panose="020B0604030504040204" pitchFamily="50" charset="-128"/>
                <a:ea typeface="Meiryo UI" panose="020B0604030504040204" pitchFamily="50" charset="-128"/>
              </a:rPr>
              <a:t>されてしまう？</a:t>
            </a:r>
            <a:endParaRPr kumimoji="1" lang="en-US" altLang="ja-JP" sz="1600" dirty="0">
              <a:latin typeface="Meiryo UI" panose="020B0604030504040204" pitchFamily="50" charset="-128"/>
              <a:ea typeface="Meiryo UI" panose="020B0604030504040204" pitchFamily="50" charset="-128"/>
            </a:endParaRPr>
          </a:p>
          <a:p>
            <a:endParaRPr kumimoji="1" lang="ja-JP" altLang="en-US"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　不正にデータが変更される？</a:t>
            </a:r>
          </a:p>
          <a:p>
            <a:r>
              <a:rPr kumimoji="1" lang="ja-JP" altLang="en-US" sz="1600" dirty="0">
                <a:latin typeface="Meiryo UI" panose="020B0604030504040204" pitchFamily="50" charset="-128"/>
                <a:ea typeface="Meiryo UI" panose="020B0604030504040204" pitchFamily="50" charset="-128"/>
              </a:rPr>
              <a:t>　　⇒ データの偽造！</a:t>
            </a:r>
          </a:p>
        </p:txBody>
      </p:sp>
      <p:sp>
        <p:nvSpPr>
          <p:cNvPr id="2" name="矢印: 右 1">
            <a:extLst>
              <a:ext uri="{FF2B5EF4-FFF2-40B4-BE49-F238E27FC236}">
                <a16:creationId xmlns:a16="http://schemas.microsoft.com/office/drawing/2014/main" id="{AF64C967-330E-A247-72B1-D14C77ED41BF}"/>
              </a:ext>
            </a:extLst>
          </p:cNvPr>
          <p:cNvSpPr/>
          <p:nvPr/>
        </p:nvSpPr>
        <p:spPr>
          <a:xfrm>
            <a:off x="4958016" y="2602886"/>
            <a:ext cx="3108561" cy="2048440"/>
          </a:xfrm>
          <a:prstGeom prst="rightArrow">
            <a:avLst>
              <a:gd name="adj1" fmla="val 60416"/>
              <a:gd name="adj2" fmla="val 31746"/>
            </a:avLst>
          </a:prstGeom>
          <a:solidFill>
            <a:schemeClr val="accent6">
              <a:lumMod val="20000"/>
              <a:lumOff val="80000"/>
            </a:schemeClr>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tx1"/>
                </a:solidFill>
                <a:latin typeface="Meiryo UI" panose="020B0604030504040204" pitchFamily="50" charset="-128"/>
                <a:ea typeface="Meiryo UI" panose="020B0604030504040204" pitchFamily="50" charset="-128"/>
              </a:rPr>
              <a:t>規制当局の査察において指摘</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された</a:t>
            </a:r>
            <a:r>
              <a:rPr lang="en-US" altLang="ja-JP" sz="1400" dirty="0">
                <a:solidFill>
                  <a:schemeClr val="tx1"/>
                </a:solidFill>
                <a:latin typeface="Meiryo UI" panose="020B0604030504040204" pitchFamily="50" charset="-128"/>
                <a:ea typeface="Meiryo UI" panose="020B0604030504040204" pitchFamily="50" charset="-128"/>
              </a:rPr>
              <a:t>DI</a:t>
            </a:r>
            <a:r>
              <a:rPr lang="ja-JP" altLang="en-US" sz="1400" dirty="0">
                <a:solidFill>
                  <a:schemeClr val="tx1"/>
                </a:solidFill>
                <a:latin typeface="Meiryo UI" panose="020B0604030504040204" pitchFamily="50" charset="-128"/>
                <a:ea typeface="Meiryo UI" panose="020B0604030504040204" pitchFamily="50" charset="-128"/>
              </a:rPr>
              <a:t>を含む</a:t>
            </a:r>
            <a:r>
              <a:rPr lang="en-US" altLang="ja-JP" sz="1400" dirty="0">
                <a:solidFill>
                  <a:schemeClr val="tx1"/>
                </a:solidFill>
                <a:latin typeface="Meiryo UI" panose="020B0604030504040204" pitchFamily="50" charset="-128"/>
                <a:ea typeface="Meiryo UI" panose="020B0604030504040204" pitchFamily="50" charset="-128"/>
              </a:rPr>
              <a:t>GLP</a:t>
            </a:r>
            <a:r>
              <a:rPr lang="ja-JP" altLang="en-US" sz="1400" dirty="0">
                <a:solidFill>
                  <a:schemeClr val="tx1"/>
                </a:solidFill>
                <a:latin typeface="Meiryo UI" panose="020B0604030504040204" pitchFamily="50" charset="-128"/>
                <a:ea typeface="Meiryo UI" panose="020B0604030504040204" pitchFamily="50" charset="-128"/>
              </a:rPr>
              <a:t>違反に</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ついて，指摘事項のみを</a:t>
            </a:r>
            <a:r>
              <a:rPr lang="en-US" altLang="ja-JP" sz="1400" dirty="0">
                <a:solidFill>
                  <a:srgbClr val="FF0000"/>
                </a:solidFill>
                <a:latin typeface="Meiryo UI" panose="020B0604030504040204" pitchFamily="50" charset="-128"/>
                <a:ea typeface="Meiryo UI" panose="020B0604030504040204" pitchFamily="50" charset="-128"/>
              </a:rPr>
              <a:t>DI</a:t>
            </a:r>
            <a:r>
              <a:rPr lang="ja-JP" altLang="en-US" sz="1400" dirty="0">
                <a:solidFill>
                  <a:srgbClr val="FF0000"/>
                </a:solidFill>
                <a:latin typeface="Meiryo UI" panose="020B0604030504040204" pitchFamily="50" charset="-128"/>
                <a:ea typeface="Meiryo UI" panose="020B0604030504040204" pitchFamily="50" charset="-128"/>
              </a:rPr>
              <a:t>に</a:t>
            </a:r>
            <a:endParaRPr lang="en-US" altLang="ja-JP" sz="1400" dirty="0">
              <a:solidFill>
                <a:srgbClr val="FF0000"/>
              </a:solidFill>
              <a:latin typeface="Meiryo UI" panose="020B0604030504040204" pitchFamily="50" charset="-128"/>
              <a:ea typeface="Meiryo UI" panose="020B0604030504040204" pitchFamily="50" charset="-128"/>
            </a:endParaRPr>
          </a:p>
          <a:p>
            <a:r>
              <a:rPr lang="ja-JP" altLang="en-US" sz="1400" dirty="0">
                <a:solidFill>
                  <a:srgbClr val="FF0000"/>
                </a:solidFill>
                <a:latin typeface="Meiryo UI" panose="020B0604030504040204" pitchFamily="50" charset="-128"/>
                <a:ea typeface="Meiryo UI" panose="020B0604030504040204" pitchFamily="50" charset="-128"/>
              </a:rPr>
              <a:t>関する知識の乏しい当事者</a:t>
            </a:r>
            <a:r>
              <a:rPr lang="ja-JP" altLang="en-US" sz="1400" dirty="0">
                <a:solidFill>
                  <a:schemeClr val="tx1"/>
                </a:solidFill>
                <a:latin typeface="Meiryo UI" panose="020B0604030504040204" pitchFamily="50" charset="-128"/>
                <a:ea typeface="Meiryo UI" panose="020B0604030504040204" pitchFamily="50" charset="-128"/>
              </a:rPr>
              <a:t>で</a:t>
            </a:r>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対応していると</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3" name="矢印: 右 2">
            <a:extLst>
              <a:ext uri="{FF2B5EF4-FFF2-40B4-BE49-F238E27FC236}">
                <a16:creationId xmlns:a16="http://schemas.microsoft.com/office/drawing/2014/main" id="{3EC233B0-10DB-FD7D-71B3-7E09E76C8556}"/>
              </a:ext>
            </a:extLst>
          </p:cNvPr>
          <p:cNvSpPr/>
          <p:nvPr/>
        </p:nvSpPr>
        <p:spPr>
          <a:xfrm>
            <a:off x="4958016" y="4782177"/>
            <a:ext cx="3206296" cy="1702316"/>
          </a:xfrm>
          <a:prstGeom prst="rightArrow">
            <a:avLst>
              <a:gd name="adj1" fmla="val 60743"/>
              <a:gd name="adj2" fmla="val 43733"/>
            </a:avLst>
          </a:prstGeom>
          <a:solidFill>
            <a:schemeClr val="accent6">
              <a:lumMod val="20000"/>
              <a:lumOff val="80000"/>
            </a:schemeClr>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重要なデータの入力・変更・修正・</a:t>
            </a: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レビューを行うための</a:t>
            </a:r>
            <a:r>
              <a:rPr kumimoji="1" lang="ja-JP" altLang="en-US" sz="1400" dirty="0">
                <a:solidFill>
                  <a:srgbClr val="FF0000"/>
                </a:solidFill>
                <a:latin typeface="Meiryo UI" panose="020B0604030504040204" pitchFamily="50" charset="-128"/>
                <a:ea typeface="Meiryo UI" panose="020B0604030504040204" pitchFamily="50" charset="-128"/>
              </a:rPr>
              <a:t>手順</a:t>
            </a:r>
            <a:r>
              <a:rPr kumimoji="1" lang="ja-JP" altLang="en-US" sz="1400" dirty="0">
                <a:solidFill>
                  <a:schemeClr val="tx1"/>
                </a:solidFill>
                <a:latin typeface="Meiryo UI" panose="020B0604030504040204" pitchFamily="50" charset="-128"/>
                <a:ea typeface="Meiryo UI" panose="020B0604030504040204" pitchFamily="50" charset="-128"/>
              </a:rPr>
              <a:t>が規定</a:t>
            </a: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されてないと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5B76AD5E-5C7D-5307-47AB-F86F70839CA7}"/>
              </a:ext>
            </a:extLst>
          </p:cNvPr>
          <p:cNvSpPr txBox="1"/>
          <p:nvPr/>
        </p:nvSpPr>
        <p:spPr>
          <a:xfrm>
            <a:off x="238746" y="1252998"/>
            <a:ext cx="1620957" cy="523220"/>
          </a:xfrm>
          <a:prstGeom prst="rect">
            <a:avLst/>
          </a:prstGeom>
          <a:noFill/>
        </p:spPr>
        <p:txBody>
          <a:bodyPr wrap="none" rtlCol="0">
            <a:spAutoFit/>
          </a:bodyPr>
          <a:lstStyle/>
          <a:p>
            <a:r>
              <a:rPr kumimoji="1" lang="ja-JP" altLang="en-US" sz="2800" dirty="0">
                <a:latin typeface="メイリオ" panose="020B0604030504040204" pitchFamily="50" charset="-128"/>
                <a:ea typeface="メイリオ" panose="020B0604030504040204" pitchFamily="50" charset="-128"/>
              </a:rPr>
              <a:t>共通して</a:t>
            </a:r>
            <a:endParaRPr kumimoji="1" lang="en-US" altLang="ja-JP" sz="2800" dirty="0">
              <a:latin typeface="メイリオ" panose="020B0604030504040204" pitchFamily="50" charset="-128"/>
              <a:ea typeface="メイリオ" panose="020B0604030504040204" pitchFamily="50" charset="-128"/>
            </a:endParaRPr>
          </a:p>
        </p:txBody>
      </p:sp>
      <p:pic>
        <p:nvPicPr>
          <p:cNvPr id="12" name="図 11">
            <a:extLst>
              <a:ext uri="{FF2B5EF4-FFF2-40B4-BE49-F238E27FC236}">
                <a16:creationId xmlns:a16="http://schemas.microsoft.com/office/drawing/2014/main" id="{997D9B16-8A10-088B-268D-8E124589C6BB}"/>
              </a:ext>
            </a:extLst>
          </p:cNvPr>
          <p:cNvPicPr>
            <a:picLocks noChangeAspect="1"/>
          </p:cNvPicPr>
          <p:nvPr/>
        </p:nvPicPr>
        <p:blipFill>
          <a:blip r:embed="rId2"/>
          <a:stretch>
            <a:fillRect/>
          </a:stretch>
        </p:blipFill>
        <p:spPr>
          <a:xfrm>
            <a:off x="110835" y="1847051"/>
            <a:ext cx="810665" cy="810665"/>
          </a:xfrm>
          <a:prstGeom prst="rect">
            <a:avLst/>
          </a:prstGeom>
        </p:spPr>
      </p:pic>
      <p:pic>
        <p:nvPicPr>
          <p:cNvPr id="20" name="図 19">
            <a:extLst>
              <a:ext uri="{FF2B5EF4-FFF2-40B4-BE49-F238E27FC236}">
                <a16:creationId xmlns:a16="http://schemas.microsoft.com/office/drawing/2014/main" id="{6E3BCB77-8763-E4FA-AAA1-95168017FAB4}"/>
              </a:ext>
            </a:extLst>
          </p:cNvPr>
          <p:cNvPicPr>
            <a:picLocks noChangeAspect="1"/>
          </p:cNvPicPr>
          <p:nvPr/>
        </p:nvPicPr>
        <p:blipFill>
          <a:blip r:embed="rId3"/>
          <a:stretch>
            <a:fillRect/>
          </a:stretch>
        </p:blipFill>
        <p:spPr>
          <a:xfrm>
            <a:off x="593152" y="2572652"/>
            <a:ext cx="1556677" cy="1165562"/>
          </a:xfrm>
          <a:prstGeom prst="rect">
            <a:avLst/>
          </a:prstGeom>
        </p:spPr>
      </p:pic>
      <p:sp>
        <p:nvSpPr>
          <p:cNvPr id="4" name="思考の吹き出し: 雲形 3">
            <a:extLst>
              <a:ext uri="{FF2B5EF4-FFF2-40B4-BE49-F238E27FC236}">
                <a16:creationId xmlns:a16="http://schemas.microsoft.com/office/drawing/2014/main" id="{7C3EF437-6E8E-F345-0115-C59E8C8D0A4B}"/>
              </a:ext>
            </a:extLst>
          </p:cNvPr>
          <p:cNvSpPr/>
          <p:nvPr/>
        </p:nvSpPr>
        <p:spPr>
          <a:xfrm>
            <a:off x="4869600" y="573116"/>
            <a:ext cx="1508760" cy="775244"/>
          </a:xfrm>
          <a:prstGeom prst="cloudCallout">
            <a:avLst/>
          </a:prstGeom>
          <a:solidFill>
            <a:schemeClr val="accent6">
              <a:lumMod val="60000"/>
              <a:lumOff val="40000"/>
            </a:schemeClr>
          </a:solidFill>
          <a:ln w="127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rgbClr val="FF0000"/>
                </a:solidFill>
                <a:latin typeface="HGP創英角ﾎﾟｯﾌﾟ体" panose="040B0A00000000000000" pitchFamily="50" charset="-128"/>
                <a:ea typeface="HGP創英角ﾎﾟｯﾌﾟ体" panose="040B0A00000000000000" pitchFamily="50" charset="-128"/>
              </a:rPr>
              <a:t>もし・・・</a:t>
            </a:r>
          </a:p>
        </p:txBody>
      </p:sp>
      <p:pic>
        <p:nvPicPr>
          <p:cNvPr id="5" name="図 4">
            <a:extLst>
              <a:ext uri="{FF2B5EF4-FFF2-40B4-BE49-F238E27FC236}">
                <a16:creationId xmlns:a16="http://schemas.microsoft.com/office/drawing/2014/main" id="{20F9AB47-D6D8-91DE-29C5-A59A0EFAAE91}"/>
              </a:ext>
            </a:extLst>
          </p:cNvPr>
          <p:cNvPicPr>
            <a:picLocks noChangeAspect="1"/>
          </p:cNvPicPr>
          <p:nvPr/>
        </p:nvPicPr>
        <p:blipFill>
          <a:blip r:embed="rId4"/>
          <a:stretch>
            <a:fillRect/>
          </a:stretch>
        </p:blipFill>
        <p:spPr>
          <a:xfrm>
            <a:off x="372073" y="4004513"/>
            <a:ext cx="1777756" cy="2415124"/>
          </a:xfrm>
          <a:prstGeom prst="rect">
            <a:avLst/>
          </a:prstGeom>
        </p:spPr>
      </p:pic>
    </p:spTree>
    <p:extLst>
      <p:ext uri="{BB962C8B-B14F-4D97-AF65-F5344CB8AC3E}">
        <p14:creationId xmlns:p14="http://schemas.microsoft.com/office/powerpoint/2010/main" val="17923308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56F562-7EB0-D972-F163-A9988B6C6A41}"/>
            </a:ext>
          </a:extLst>
        </p:cNvPr>
        <p:cNvGrpSpPr/>
        <p:nvPr/>
      </p:nvGrpSpPr>
      <p:grpSpPr>
        <a:xfrm>
          <a:off x="0" y="0"/>
          <a:ext cx="0" cy="0"/>
          <a:chOff x="0" y="0"/>
          <a:chExt cx="0" cy="0"/>
        </a:xfrm>
      </p:grpSpPr>
      <p:sp>
        <p:nvSpPr>
          <p:cNvPr id="14" name="四角形: 角を丸くする 13">
            <a:extLst>
              <a:ext uri="{FF2B5EF4-FFF2-40B4-BE49-F238E27FC236}">
                <a16:creationId xmlns:a16="http://schemas.microsoft.com/office/drawing/2014/main" id="{92A986D4-EB71-9ABC-3987-FB3CD7570BC4}"/>
              </a:ext>
            </a:extLst>
          </p:cNvPr>
          <p:cNvSpPr/>
          <p:nvPr/>
        </p:nvSpPr>
        <p:spPr>
          <a:xfrm>
            <a:off x="141149" y="1156447"/>
            <a:ext cx="11902804" cy="5219806"/>
          </a:xfrm>
          <a:prstGeom prst="roundRect">
            <a:avLst/>
          </a:prstGeom>
          <a:solidFill>
            <a:schemeClr val="accent5">
              <a:lumMod val="20000"/>
              <a:lumOff val="80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コンテンツ プレースホルダー 2">
            <a:extLst>
              <a:ext uri="{FF2B5EF4-FFF2-40B4-BE49-F238E27FC236}">
                <a16:creationId xmlns:a16="http://schemas.microsoft.com/office/drawing/2014/main" id="{ECA8051A-C21C-CFCD-2357-C99B9609CA7E}"/>
              </a:ext>
            </a:extLst>
          </p:cNvPr>
          <p:cNvSpPr>
            <a:spLocks noGrp="1"/>
          </p:cNvSpPr>
          <p:nvPr>
            <p:ph idx="1"/>
          </p:nvPr>
        </p:nvSpPr>
        <p:spPr>
          <a:xfrm>
            <a:off x="435469" y="1396461"/>
            <a:ext cx="9619723" cy="4918937"/>
          </a:xfrm>
        </p:spPr>
        <p:txBody>
          <a:bodyPr>
            <a:normAutofit fontScale="85000" lnSpcReduction="20000"/>
          </a:bodyPr>
          <a:lstStyle/>
          <a:p>
            <a:r>
              <a:rPr lang="ja-JP" altLang="en-US" sz="2400" dirty="0">
                <a:effectLst/>
              </a:rPr>
              <a:t>「リソースの削減や過度なノルマにより，</a:t>
            </a:r>
            <a:r>
              <a:rPr lang="ja-JP" altLang="en-US" sz="2400" dirty="0">
                <a:solidFill>
                  <a:srgbClr val="FF0000"/>
                </a:solidFill>
                <a:effectLst/>
              </a:rPr>
              <a:t>品質が犠牲になる</a:t>
            </a:r>
            <a:r>
              <a:rPr lang="ja-JP" altLang="en-US" sz="2400" dirty="0">
                <a:effectLst/>
              </a:rPr>
              <a:t>」事態が発生した場合，</a:t>
            </a:r>
            <a:endParaRPr lang="en-US" altLang="ja-JP" sz="2400" dirty="0">
              <a:effectLst/>
            </a:endParaRPr>
          </a:p>
          <a:p>
            <a:pPr algn="ctr"/>
            <a:endParaRPr lang="ja-JP" altLang="en-US" sz="1900" dirty="0">
              <a:effectLst/>
            </a:endParaRPr>
          </a:p>
          <a:p>
            <a:pPr marL="342900" indent="-342900">
              <a:buFont typeface="Wingdings" panose="05000000000000000000" pitchFamily="2" charset="2"/>
              <a:buChar char="ü"/>
            </a:pPr>
            <a:r>
              <a:rPr lang="ja-JP" altLang="en-US" sz="2100" dirty="0">
                <a:effectLst/>
              </a:rPr>
              <a:t>回収及び賠償にかかる費用（経済的損失），</a:t>
            </a:r>
          </a:p>
          <a:p>
            <a:pPr marL="342900" indent="-342900">
              <a:buFont typeface="Wingdings" panose="05000000000000000000" pitchFamily="2" charset="2"/>
              <a:buChar char="ü"/>
            </a:pPr>
            <a:r>
              <a:rPr lang="ja-JP" altLang="en-US" sz="2100" dirty="0">
                <a:effectLst/>
              </a:rPr>
              <a:t>企業の信頼（社会的信用の失墜，株価の下落），</a:t>
            </a:r>
          </a:p>
          <a:p>
            <a:pPr marL="342900" indent="-342900">
              <a:buFont typeface="Wingdings" panose="05000000000000000000" pitchFamily="2" charset="2"/>
              <a:buChar char="ü"/>
            </a:pPr>
            <a:r>
              <a:rPr lang="ja-JP" altLang="en-US" sz="2100" dirty="0">
                <a:effectLst/>
              </a:rPr>
              <a:t>製品（同社の他製品を含む）の販路（シェア縮小･消失）等々</a:t>
            </a:r>
            <a:endParaRPr lang="en-US" altLang="ja-JP" sz="2100" dirty="0">
              <a:effectLst/>
            </a:endParaRPr>
          </a:p>
          <a:p>
            <a:endParaRPr lang="ja-JP" altLang="en-US" sz="500" dirty="0">
              <a:effectLst/>
            </a:endParaRPr>
          </a:p>
          <a:p>
            <a:pPr algn="ctr"/>
            <a:r>
              <a:rPr lang="ja-JP" altLang="en-US" sz="2100" dirty="0">
                <a:effectLst/>
              </a:rPr>
              <a:t>全てを失うと共に，</a:t>
            </a:r>
            <a:endParaRPr lang="en-US" altLang="ja-JP" sz="2100" dirty="0">
              <a:effectLst/>
            </a:endParaRPr>
          </a:p>
          <a:p>
            <a:pPr algn="ctr"/>
            <a:endParaRPr lang="ja-JP" altLang="en-US" sz="1200" dirty="0">
              <a:effectLst/>
            </a:endParaRPr>
          </a:p>
          <a:p>
            <a:pPr marL="342900" indent="-342900">
              <a:buFont typeface="Wingdings" panose="05000000000000000000" pitchFamily="2" charset="2"/>
              <a:buChar char="ü"/>
            </a:pPr>
            <a:r>
              <a:rPr lang="ja-JP" altLang="en-US" sz="2100" dirty="0">
                <a:effectLst/>
              </a:rPr>
              <a:t>原因によっては </a:t>
            </a:r>
            <a:r>
              <a:rPr lang="ja-JP" altLang="en-US" sz="2600" dirty="0">
                <a:solidFill>
                  <a:srgbClr val="FF0000"/>
                </a:solidFill>
                <a:effectLst/>
              </a:rPr>
              <a:t>患者さんの命を危険にさらす</a:t>
            </a:r>
            <a:r>
              <a:rPr lang="ja-JP" altLang="en-US" sz="2100" dirty="0">
                <a:solidFill>
                  <a:srgbClr val="FF0000"/>
                </a:solidFill>
                <a:effectLst/>
              </a:rPr>
              <a:t> </a:t>
            </a:r>
            <a:r>
              <a:rPr lang="ja-JP" altLang="en-US" sz="2100" dirty="0">
                <a:effectLst/>
              </a:rPr>
              <a:t>ことになるかも知れない。</a:t>
            </a:r>
            <a:endParaRPr lang="en-US" altLang="ja-JP" sz="2100" dirty="0">
              <a:effectLst/>
            </a:endParaRPr>
          </a:p>
          <a:p>
            <a:endParaRPr lang="en-US" altLang="ja-JP" sz="900" dirty="0"/>
          </a:p>
          <a:p>
            <a:r>
              <a:rPr lang="ja-JP" altLang="en-US" sz="2400" dirty="0"/>
              <a:t>しかし，</a:t>
            </a:r>
            <a:r>
              <a:rPr lang="ja-JP" altLang="en-US" sz="2400" dirty="0">
                <a:solidFill>
                  <a:srgbClr val="FF0000"/>
                </a:solidFill>
              </a:rPr>
              <a:t>日頃から</a:t>
            </a:r>
            <a:r>
              <a:rPr lang="en-US" altLang="ja-JP" sz="2400" dirty="0">
                <a:solidFill>
                  <a:srgbClr val="FF0000"/>
                </a:solidFill>
              </a:rPr>
              <a:t>DI</a:t>
            </a:r>
            <a:r>
              <a:rPr lang="ja-JP" altLang="en-US" sz="2400" dirty="0">
                <a:solidFill>
                  <a:srgbClr val="FF0000"/>
                </a:solidFill>
              </a:rPr>
              <a:t>に対応していれば，踏み留まることが出来る</a:t>
            </a:r>
            <a:r>
              <a:rPr lang="ja-JP" altLang="en-US" sz="2400" dirty="0"/>
              <a:t>。</a:t>
            </a:r>
            <a:endParaRPr lang="ja-JP" altLang="en-US" sz="2400" dirty="0">
              <a:effectLst/>
            </a:endParaRPr>
          </a:p>
          <a:p>
            <a:pPr algn="ctr"/>
            <a:endParaRPr lang="ja-JP" altLang="en-US" sz="7100" dirty="0">
              <a:effectLst/>
            </a:endParaRPr>
          </a:p>
          <a:p>
            <a:r>
              <a:rPr lang="ja-JP" altLang="en-US" sz="2400" dirty="0">
                <a:effectLst/>
              </a:rPr>
              <a:t>このように，品質を犠牲にすることを阻止するために，</a:t>
            </a:r>
            <a:endParaRPr lang="en-US" altLang="ja-JP" sz="2400" dirty="0">
              <a:effectLst/>
            </a:endParaRPr>
          </a:p>
          <a:p>
            <a:pPr algn="ctr"/>
            <a:endParaRPr lang="ja-JP" altLang="en-US" sz="1200" dirty="0">
              <a:effectLst/>
            </a:endParaRPr>
          </a:p>
          <a:p>
            <a:r>
              <a:rPr lang="ja-JP" altLang="en-US" sz="3000" dirty="0">
                <a:solidFill>
                  <a:srgbClr val="FF0000"/>
                </a:solidFill>
                <a:effectLst/>
              </a:rPr>
              <a:t>　“構築した</a:t>
            </a:r>
            <a:r>
              <a:rPr lang="en-US" altLang="ja-JP" sz="3000" dirty="0">
                <a:solidFill>
                  <a:srgbClr val="FF0000"/>
                </a:solidFill>
                <a:effectLst/>
              </a:rPr>
              <a:t>DI</a:t>
            </a:r>
            <a:r>
              <a:rPr lang="ja-JP" altLang="en-US" sz="3000" dirty="0">
                <a:solidFill>
                  <a:srgbClr val="FF0000"/>
                </a:solidFill>
                <a:effectLst/>
              </a:rPr>
              <a:t>管理体制の維持・継続</a:t>
            </a:r>
            <a:r>
              <a:rPr lang="en-US" altLang="ja-JP" sz="3000" dirty="0">
                <a:solidFill>
                  <a:srgbClr val="FF0000"/>
                </a:solidFill>
                <a:effectLst/>
              </a:rPr>
              <a:t>“ </a:t>
            </a:r>
            <a:endParaRPr lang="en-US" altLang="ja-JP" sz="2800" dirty="0">
              <a:solidFill>
                <a:srgbClr val="FF0000"/>
              </a:solidFill>
              <a:effectLst/>
            </a:endParaRPr>
          </a:p>
          <a:p>
            <a:pPr algn="ctr"/>
            <a:endParaRPr lang="en-US" altLang="ja-JP" sz="1200" dirty="0">
              <a:solidFill>
                <a:srgbClr val="FF0000"/>
              </a:solidFill>
              <a:effectLst/>
            </a:endParaRPr>
          </a:p>
          <a:p>
            <a:r>
              <a:rPr lang="ja-JP" altLang="en-US" sz="2400" dirty="0">
                <a:effectLst/>
              </a:rPr>
              <a:t>が極めて重要となる。</a:t>
            </a:r>
          </a:p>
        </p:txBody>
      </p:sp>
      <p:sp>
        <p:nvSpPr>
          <p:cNvPr id="4" name="タイトル 1">
            <a:extLst>
              <a:ext uri="{FF2B5EF4-FFF2-40B4-BE49-F238E27FC236}">
                <a16:creationId xmlns:a16="http://schemas.microsoft.com/office/drawing/2014/main" id="{CA020BB7-19AF-7F40-8C6A-F1B301313E04}"/>
              </a:ext>
            </a:extLst>
          </p:cNvPr>
          <p:cNvSpPr>
            <a:spLocks noGrp="1"/>
          </p:cNvSpPr>
          <p:nvPr>
            <p:ph type="title"/>
          </p:nvPr>
        </p:nvSpPr>
        <p:spPr>
          <a:xfrm>
            <a:off x="335360" y="188640"/>
            <a:ext cx="11521280" cy="519112"/>
          </a:xfrm>
        </p:spPr>
        <p:txBody>
          <a:bodyPr/>
          <a:lstStyle/>
          <a:p>
            <a:r>
              <a:rPr lang="en-US" altLang="ja-JP" sz="2800" b="0" dirty="0">
                <a:effectLst/>
                <a:latin typeface="Meiryo UI" panose="020B0604030504040204" pitchFamily="50" charset="-128"/>
                <a:ea typeface="Meiryo UI" panose="020B0604030504040204" pitchFamily="50" charset="-128"/>
              </a:rPr>
              <a:t>DI</a:t>
            </a:r>
            <a:r>
              <a:rPr lang="ja-JP" altLang="en-US" sz="2800" b="0" dirty="0">
                <a:effectLst/>
                <a:latin typeface="Meiryo UI" panose="020B0604030504040204" pitchFamily="50" charset="-128"/>
                <a:ea typeface="Meiryo UI" panose="020B0604030504040204" pitchFamily="50" charset="-128"/>
              </a:rPr>
              <a:t>管理体制の構築　⇒　</a:t>
            </a:r>
            <a:r>
              <a:rPr lang="en-US" altLang="ja-JP" sz="2800" b="0" dirty="0">
                <a:effectLst/>
                <a:latin typeface="Meiryo UI" panose="020B0604030504040204" pitchFamily="50" charset="-128"/>
                <a:ea typeface="Meiryo UI" panose="020B0604030504040204" pitchFamily="50" charset="-128"/>
              </a:rPr>
              <a:t>“</a:t>
            </a:r>
            <a:r>
              <a:rPr lang="ja-JP" altLang="en-US" sz="2800" b="0" dirty="0">
                <a:effectLst/>
                <a:latin typeface="Meiryo UI" panose="020B0604030504040204" pitchFamily="50" charset="-128"/>
                <a:ea typeface="Meiryo UI" panose="020B0604030504040204" pitchFamily="50" charset="-128"/>
              </a:rPr>
              <a:t>維持・継続</a:t>
            </a:r>
            <a:r>
              <a:rPr lang="en-US" altLang="ja-JP" sz="2800" b="0" dirty="0">
                <a:effectLst/>
                <a:latin typeface="Meiryo UI" panose="020B0604030504040204" pitchFamily="50" charset="-128"/>
                <a:ea typeface="Meiryo UI" panose="020B0604030504040204" pitchFamily="50" charset="-128"/>
              </a:rPr>
              <a:t>”</a:t>
            </a:r>
            <a:r>
              <a:rPr lang="ja-JP" altLang="en-US" sz="2800" b="0" dirty="0">
                <a:effectLst/>
                <a:latin typeface="Meiryo UI" panose="020B0604030504040204" pitchFamily="50" charset="-128"/>
                <a:ea typeface="Meiryo UI" panose="020B0604030504040204" pitchFamily="50" charset="-128"/>
              </a:rPr>
              <a:t>へ</a:t>
            </a:r>
          </a:p>
        </p:txBody>
      </p:sp>
      <p:sp>
        <p:nvSpPr>
          <p:cNvPr id="8" name="矢印: 下 7">
            <a:extLst>
              <a:ext uri="{FF2B5EF4-FFF2-40B4-BE49-F238E27FC236}">
                <a16:creationId xmlns:a16="http://schemas.microsoft.com/office/drawing/2014/main" id="{E6C332BE-D4A0-CBEE-7D15-C9C0B69F0774}"/>
              </a:ext>
            </a:extLst>
          </p:cNvPr>
          <p:cNvSpPr/>
          <p:nvPr/>
        </p:nvSpPr>
        <p:spPr>
          <a:xfrm>
            <a:off x="3707539" y="4018480"/>
            <a:ext cx="1023077" cy="552255"/>
          </a:xfrm>
          <a:prstGeom prst="downArrow">
            <a:avLst/>
          </a:prstGeom>
          <a:solidFill>
            <a:srgbClr val="0070C0"/>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図 10">
            <a:extLst>
              <a:ext uri="{FF2B5EF4-FFF2-40B4-BE49-F238E27FC236}">
                <a16:creationId xmlns:a16="http://schemas.microsoft.com/office/drawing/2014/main" id="{56C5FE64-4918-2FD2-693D-17AD9164F25C}"/>
              </a:ext>
            </a:extLst>
          </p:cNvPr>
          <p:cNvPicPr>
            <a:picLocks noChangeAspect="1"/>
          </p:cNvPicPr>
          <p:nvPr/>
        </p:nvPicPr>
        <p:blipFill>
          <a:blip r:embed="rId3"/>
          <a:stretch>
            <a:fillRect/>
          </a:stretch>
        </p:blipFill>
        <p:spPr>
          <a:xfrm>
            <a:off x="10801378" y="1780815"/>
            <a:ext cx="942142" cy="1143724"/>
          </a:xfrm>
          <a:prstGeom prst="rect">
            <a:avLst/>
          </a:prstGeom>
        </p:spPr>
      </p:pic>
      <p:sp>
        <p:nvSpPr>
          <p:cNvPr id="7" name="テキスト ボックス 6">
            <a:extLst>
              <a:ext uri="{FF2B5EF4-FFF2-40B4-BE49-F238E27FC236}">
                <a16:creationId xmlns:a16="http://schemas.microsoft.com/office/drawing/2014/main" id="{B938E810-39E9-7546-3032-0ABA400F88A6}"/>
              </a:ext>
            </a:extLst>
          </p:cNvPr>
          <p:cNvSpPr txBox="1"/>
          <p:nvPr/>
        </p:nvSpPr>
        <p:spPr>
          <a:xfrm>
            <a:off x="8832193" y="1867544"/>
            <a:ext cx="1542334" cy="707886"/>
          </a:xfrm>
          <a:prstGeom prst="rect">
            <a:avLst/>
          </a:prstGeom>
          <a:noFill/>
        </p:spPr>
        <p:txBody>
          <a:bodyPr wrap="square">
            <a:spAutoFit/>
          </a:bodyPr>
          <a:lstStyle/>
          <a:p>
            <a:r>
              <a:rPr kumimoji="1" lang="en-US" altLang="ja-JP" sz="40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COST</a:t>
            </a:r>
            <a:endParaRPr lang="ja-JP" altLang="en-US" sz="4000" dirty="0"/>
          </a:p>
        </p:txBody>
      </p:sp>
      <p:sp>
        <p:nvSpPr>
          <p:cNvPr id="15" name="二等辺三角形 14">
            <a:extLst>
              <a:ext uri="{FF2B5EF4-FFF2-40B4-BE49-F238E27FC236}">
                <a16:creationId xmlns:a16="http://schemas.microsoft.com/office/drawing/2014/main" id="{BBA32A91-84CB-80A6-C8F3-ABB7BF636761}"/>
              </a:ext>
            </a:extLst>
          </p:cNvPr>
          <p:cNvSpPr/>
          <p:nvPr/>
        </p:nvSpPr>
        <p:spPr>
          <a:xfrm rot="4020000" flipH="1">
            <a:off x="9698924" y="1358980"/>
            <a:ext cx="150263" cy="1611747"/>
          </a:xfrm>
          <a:prstGeom prst="triangle">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9" name="直線コネクタ 18">
            <a:extLst>
              <a:ext uri="{FF2B5EF4-FFF2-40B4-BE49-F238E27FC236}">
                <a16:creationId xmlns:a16="http://schemas.microsoft.com/office/drawing/2014/main" id="{683A665D-A2B3-C303-12A4-5461300E1EAE}"/>
              </a:ext>
            </a:extLst>
          </p:cNvPr>
          <p:cNvCxnSpPr>
            <a:cxnSpLocks/>
          </p:cNvCxnSpPr>
          <p:nvPr/>
        </p:nvCxnSpPr>
        <p:spPr>
          <a:xfrm flipV="1">
            <a:off x="8911015" y="1910301"/>
            <a:ext cx="1444487" cy="602974"/>
          </a:xfrm>
          <a:prstGeom prst="line">
            <a:avLst/>
          </a:prstGeom>
          <a:ln>
            <a:prstDash val="dash"/>
          </a:ln>
        </p:spPr>
        <p:style>
          <a:lnRef idx="1">
            <a:schemeClr val="accent1"/>
          </a:lnRef>
          <a:fillRef idx="0">
            <a:schemeClr val="accent1"/>
          </a:fillRef>
          <a:effectRef idx="0">
            <a:schemeClr val="accent1"/>
          </a:effectRef>
          <a:fontRef idx="minor">
            <a:schemeClr val="tx1"/>
          </a:fontRef>
        </p:style>
      </p:cxnSp>
      <p:pic>
        <p:nvPicPr>
          <p:cNvPr id="6" name="図 5">
            <a:extLst>
              <a:ext uri="{FF2B5EF4-FFF2-40B4-BE49-F238E27FC236}">
                <a16:creationId xmlns:a16="http://schemas.microsoft.com/office/drawing/2014/main" id="{F368708A-187B-FAA6-73AA-30A18DD9A896}"/>
              </a:ext>
            </a:extLst>
          </p:cNvPr>
          <p:cNvPicPr>
            <a:picLocks noChangeAspect="1"/>
          </p:cNvPicPr>
          <p:nvPr/>
        </p:nvPicPr>
        <p:blipFill>
          <a:blip r:embed="rId4"/>
          <a:stretch>
            <a:fillRect/>
          </a:stretch>
        </p:blipFill>
        <p:spPr>
          <a:xfrm>
            <a:off x="8943670" y="3360621"/>
            <a:ext cx="2894768" cy="2894768"/>
          </a:xfrm>
          <a:prstGeom prst="rect">
            <a:avLst/>
          </a:prstGeom>
        </p:spPr>
      </p:pic>
      <p:sp>
        <p:nvSpPr>
          <p:cNvPr id="9" name="テキスト ボックス 8">
            <a:extLst>
              <a:ext uri="{FF2B5EF4-FFF2-40B4-BE49-F238E27FC236}">
                <a16:creationId xmlns:a16="http://schemas.microsoft.com/office/drawing/2014/main" id="{FDD49AA6-B95E-F079-49CA-6A1249C54DA5}"/>
              </a:ext>
            </a:extLst>
          </p:cNvPr>
          <p:cNvSpPr txBox="1"/>
          <p:nvPr/>
        </p:nvSpPr>
        <p:spPr>
          <a:xfrm>
            <a:off x="9603360" y="4108672"/>
            <a:ext cx="1644859" cy="1138773"/>
          </a:xfrm>
          <a:prstGeom prst="rect">
            <a:avLst/>
          </a:prstGeom>
          <a:noFill/>
        </p:spPr>
        <p:txBody>
          <a:bodyPr wrap="square" rtlCol="0">
            <a:spAutoFit/>
          </a:bodyPr>
          <a:lstStyle/>
          <a:p>
            <a:pPr algn="ctr"/>
            <a:r>
              <a:rPr kumimoji="1" lang="en-US" altLang="ja-JP" sz="40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DI</a:t>
            </a:r>
          </a:p>
          <a:p>
            <a:pPr algn="ctr"/>
            <a:r>
              <a:rPr kumimoji="1" lang="ja-JP" altLang="en-US" sz="2800" dirty="0">
                <a:solidFill>
                  <a:srgbClr val="FF0000"/>
                </a:solidFill>
                <a:latin typeface="ADLaM Display" panose="02010000000000000000" pitchFamily="2" charset="0"/>
                <a:ea typeface="HGP創英角ﾎﾟｯﾌﾟ体" panose="040B0A00000000000000" pitchFamily="50" charset="-128"/>
                <a:cs typeface="ADLaM Display" panose="02010000000000000000" pitchFamily="2" charset="0"/>
              </a:rPr>
              <a:t>管理体制</a:t>
            </a:r>
          </a:p>
        </p:txBody>
      </p:sp>
      <p:grpSp>
        <p:nvGrpSpPr>
          <p:cNvPr id="18" name="グループ化 17">
            <a:extLst>
              <a:ext uri="{FF2B5EF4-FFF2-40B4-BE49-F238E27FC236}">
                <a16:creationId xmlns:a16="http://schemas.microsoft.com/office/drawing/2014/main" id="{4D24A36E-9EE7-D7E9-1A0F-FCF18AC1FB11}"/>
              </a:ext>
            </a:extLst>
          </p:cNvPr>
          <p:cNvGrpSpPr/>
          <p:nvPr/>
        </p:nvGrpSpPr>
        <p:grpSpPr>
          <a:xfrm rot="3900000">
            <a:off x="8517154" y="2326141"/>
            <a:ext cx="473278" cy="534198"/>
            <a:chOff x="8147570" y="-37955"/>
            <a:chExt cx="1081604" cy="813662"/>
          </a:xfrm>
        </p:grpSpPr>
        <p:sp>
          <p:nvSpPr>
            <p:cNvPr id="2" name="月 1">
              <a:extLst>
                <a:ext uri="{FF2B5EF4-FFF2-40B4-BE49-F238E27FC236}">
                  <a16:creationId xmlns:a16="http://schemas.microsoft.com/office/drawing/2014/main" id="{A695509B-DC84-EFE5-51F4-A79C841509CD}"/>
                </a:ext>
              </a:extLst>
            </p:cNvPr>
            <p:cNvSpPr/>
            <p:nvPr/>
          </p:nvSpPr>
          <p:spPr>
            <a:xfrm rot="-600000">
              <a:off x="8433072" y="-37955"/>
              <a:ext cx="207343" cy="490551"/>
            </a:xfrm>
            <a:prstGeom prst="moon">
              <a:avLst/>
            </a:prstGeom>
            <a:solidFill>
              <a:schemeClr val="bg1">
                <a:lumMod val="75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月 4">
              <a:extLst>
                <a:ext uri="{FF2B5EF4-FFF2-40B4-BE49-F238E27FC236}">
                  <a16:creationId xmlns:a16="http://schemas.microsoft.com/office/drawing/2014/main" id="{E5C2568C-FE31-2247-3F9C-16B7D9E0B866}"/>
                </a:ext>
              </a:extLst>
            </p:cNvPr>
            <p:cNvSpPr/>
            <p:nvPr/>
          </p:nvSpPr>
          <p:spPr>
            <a:xfrm rot="600000" flipH="1">
              <a:off x="8736327" y="-37955"/>
              <a:ext cx="207343" cy="490551"/>
            </a:xfrm>
            <a:prstGeom prst="moon">
              <a:avLst/>
            </a:prstGeom>
            <a:solidFill>
              <a:schemeClr val="bg1">
                <a:lumMod val="75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弦 15">
              <a:extLst>
                <a:ext uri="{FF2B5EF4-FFF2-40B4-BE49-F238E27FC236}">
                  <a16:creationId xmlns:a16="http://schemas.microsoft.com/office/drawing/2014/main" id="{DA7F2252-054F-4401-EB27-0EF76181484C}"/>
                </a:ext>
              </a:extLst>
            </p:cNvPr>
            <p:cNvSpPr/>
            <p:nvPr/>
          </p:nvSpPr>
          <p:spPr>
            <a:xfrm rot="3180000">
              <a:off x="8226648" y="305556"/>
              <a:ext cx="391073" cy="549230"/>
            </a:xfrm>
            <a:prstGeom prst="chord">
              <a:avLst>
                <a:gd name="adj1" fmla="val 2700000"/>
                <a:gd name="adj2" fmla="val 17205746"/>
              </a:avLst>
            </a:prstGeom>
            <a:noFill/>
            <a:ln w="76200">
              <a:solidFill>
                <a:schemeClr val="tx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弦 16">
              <a:extLst>
                <a:ext uri="{FF2B5EF4-FFF2-40B4-BE49-F238E27FC236}">
                  <a16:creationId xmlns:a16="http://schemas.microsoft.com/office/drawing/2014/main" id="{31C399E8-63ED-8C60-BDED-3570914161CC}"/>
                </a:ext>
              </a:extLst>
            </p:cNvPr>
            <p:cNvSpPr/>
            <p:nvPr/>
          </p:nvSpPr>
          <p:spPr>
            <a:xfrm rot="18420000" flipH="1">
              <a:off x="8759022" y="281290"/>
              <a:ext cx="391073" cy="549230"/>
            </a:xfrm>
            <a:prstGeom prst="chord">
              <a:avLst>
                <a:gd name="adj1" fmla="val 2700000"/>
                <a:gd name="adj2" fmla="val 17205746"/>
              </a:avLst>
            </a:prstGeom>
            <a:noFill/>
            <a:ln w="76200">
              <a:solidFill>
                <a:schemeClr val="tx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ローチャート: 結合子 12">
              <a:extLst>
                <a:ext uri="{FF2B5EF4-FFF2-40B4-BE49-F238E27FC236}">
                  <a16:creationId xmlns:a16="http://schemas.microsoft.com/office/drawing/2014/main" id="{CE8A3C72-89A3-53CC-ADFA-39ED9B598491}"/>
                </a:ext>
              </a:extLst>
            </p:cNvPr>
            <p:cNvSpPr/>
            <p:nvPr/>
          </p:nvSpPr>
          <p:spPr>
            <a:xfrm>
              <a:off x="8617564" y="349156"/>
              <a:ext cx="141615" cy="150866"/>
            </a:xfrm>
            <a:prstGeom prst="flowChartConnector">
              <a:avLst/>
            </a:prstGeom>
            <a:solidFill>
              <a:schemeClr val="bg1"/>
            </a:solidFill>
            <a:ln w="31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12408050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四角形: 角を丸くする 3">
            <a:extLst>
              <a:ext uri="{FF2B5EF4-FFF2-40B4-BE49-F238E27FC236}">
                <a16:creationId xmlns:a16="http://schemas.microsoft.com/office/drawing/2014/main" id="{FAA37191-4436-6CD9-0BD1-8DE956478318}"/>
              </a:ext>
            </a:extLst>
          </p:cNvPr>
          <p:cNvSpPr/>
          <p:nvPr/>
        </p:nvSpPr>
        <p:spPr>
          <a:xfrm>
            <a:off x="193121" y="970523"/>
            <a:ext cx="11805760" cy="5473236"/>
          </a:xfrm>
          <a:prstGeom prst="roundRect">
            <a:avLst/>
          </a:prstGeom>
          <a:solidFill>
            <a:schemeClr val="accent5">
              <a:lumMod val="20000"/>
              <a:lumOff val="80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タイトル 1">
            <a:extLst>
              <a:ext uri="{FF2B5EF4-FFF2-40B4-BE49-F238E27FC236}">
                <a16:creationId xmlns:a16="http://schemas.microsoft.com/office/drawing/2014/main" id="{DEAB10FE-1626-DC64-1002-85D2052F4827}"/>
              </a:ext>
            </a:extLst>
          </p:cNvPr>
          <p:cNvSpPr>
            <a:spLocks noGrp="1"/>
          </p:cNvSpPr>
          <p:nvPr>
            <p:ph type="title"/>
          </p:nvPr>
        </p:nvSpPr>
        <p:spPr/>
        <p:txBody>
          <a:bodyPr/>
          <a:lstStyle/>
          <a:p>
            <a:pPr fontAlgn="ctr"/>
            <a:r>
              <a:rPr kumimoji="1" lang="ja-JP" altLang="en-US" sz="2800" b="0" dirty="0">
                <a:latin typeface="Meiryo UI" panose="020B0604030504040204" pitchFamily="50" charset="-128"/>
                <a:ea typeface="Meiryo UI" panose="020B0604030504040204" pitchFamily="50" charset="-128"/>
              </a:rPr>
              <a:t>最後に</a:t>
            </a:r>
          </a:p>
        </p:txBody>
      </p:sp>
      <p:sp>
        <p:nvSpPr>
          <p:cNvPr id="3" name="コンテンツ プレースホルダー 2">
            <a:extLst>
              <a:ext uri="{FF2B5EF4-FFF2-40B4-BE49-F238E27FC236}">
                <a16:creationId xmlns:a16="http://schemas.microsoft.com/office/drawing/2014/main" id="{1C12EECF-7776-1AD3-0C44-C62B3638EB69}"/>
              </a:ext>
            </a:extLst>
          </p:cNvPr>
          <p:cNvSpPr>
            <a:spLocks noGrp="1"/>
          </p:cNvSpPr>
          <p:nvPr>
            <p:ph idx="1"/>
          </p:nvPr>
        </p:nvSpPr>
        <p:spPr>
          <a:xfrm>
            <a:off x="460586" y="1244450"/>
            <a:ext cx="11396054" cy="1563464"/>
          </a:xfrm>
        </p:spPr>
        <p:txBody>
          <a:bodyPr>
            <a:normAutofit/>
          </a:bodyPr>
          <a:lstStyle/>
          <a:p>
            <a:pPr algn="ctr"/>
            <a:r>
              <a:rPr kumimoji="1" lang="ja-JP" altLang="en-US" sz="2800" dirty="0"/>
              <a:t>正しいデータが，正しい判断を導く。</a:t>
            </a:r>
            <a:endParaRPr kumimoji="1" lang="en-US" altLang="ja-JP" sz="2800" dirty="0"/>
          </a:p>
          <a:p>
            <a:pPr algn="ctr"/>
            <a:r>
              <a:rPr kumimoji="1" lang="en-US" altLang="ja-JP" sz="2800" dirty="0">
                <a:solidFill>
                  <a:srgbClr val="FF0000"/>
                </a:solidFill>
              </a:rPr>
              <a:t>GLP</a:t>
            </a:r>
            <a:r>
              <a:rPr kumimoji="1" lang="en-US" altLang="ja-JP" sz="2800" dirty="0"/>
              <a:t> </a:t>
            </a:r>
            <a:r>
              <a:rPr kumimoji="1" lang="ja-JP" altLang="en-US" sz="2800" dirty="0"/>
              <a:t>の原則に基づき，私たちは</a:t>
            </a:r>
            <a:r>
              <a:rPr kumimoji="1" lang="ja-JP" altLang="en-US" sz="2800" dirty="0">
                <a:solidFill>
                  <a:srgbClr val="FF0000"/>
                </a:solidFill>
              </a:rPr>
              <a:t>データインテグリティ</a:t>
            </a:r>
            <a:r>
              <a:rPr kumimoji="1" lang="ja-JP" altLang="en-US" sz="2800" dirty="0"/>
              <a:t>を守り続けます。</a:t>
            </a:r>
            <a:endParaRPr kumimoji="1" lang="en-US" altLang="ja-JP" sz="2800" dirty="0"/>
          </a:p>
        </p:txBody>
      </p:sp>
      <p:pic>
        <p:nvPicPr>
          <p:cNvPr id="5" name="図 4">
            <a:extLst>
              <a:ext uri="{FF2B5EF4-FFF2-40B4-BE49-F238E27FC236}">
                <a16:creationId xmlns:a16="http://schemas.microsoft.com/office/drawing/2014/main" id="{C02EF2DC-595B-3772-2744-896EF98F31B6}"/>
              </a:ext>
            </a:extLst>
          </p:cNvPr>
          <p:cNvPicPr>
            <a:picLocks noChangeAspect="1"/>
          </p:cNvPicPr>
          <p:nvPr/>
        </p:nvPicPr>
        <p:blipFill>
          <a:blip r:embed="rId3"/>
          <a:stretch>
            <a:fillRect/>
          </a:stretch>
        </p:blipFill>
        <p:spPr>
          <a:xfrm>
            <a:off x="3954326" y="4297560"/>
            <a:ext cx="1350496" cy="1350496"/>
          </a:xfrm>
          <a:prstGeom prst="rect">
            <a:avLst/>
          </a:prstGeom>
        </p:spPr>
      </p:pic>
      <p:pic>
        <p:nvPicPr>
          <p:cNvPr id="6" name="図 5">
            <a:extLst>
              <a:ext uri="{FF2B5EF4-FFF2-40B4-BE49-F238E27FC236}">
                <a16:creationId xmlns:a16="http://schemas.microsoft.com/office/drawing/2014/main" id="{D1DAEAD3-EAEE-EA2B-43E2-CAFFDE53AE42}"/>
              </a:ext>
            </a:extLst>
          </p:cNvPr>
          <p:cNvPicPr>
            <a:picLocks noChangeAspect="1"/>
          </p:cNvPicPr>
          <p:nvPr/>
        </p:nvPicPr>
        <p:blipFill>
          <a:blip r:embed="rId4"/>
          <a:stretch>
            <a:fillRect/>
          </a:stretch>
        </p:blipFill>
        <p:spPr>
          <a:xfrm>
            <a:off x="7198754" y="4107313"/>
            <a:ext cx="1304779" cy="976953"/>
          </a:xfrm>
          <a:prstGeom prst="rect">
            <a:avLst/>
          </a:prstGeom>
        </p:spPr>
      </p:pic>
      <p:pic>
        <p:nvPicPr>
          <p:cNvPr id="7" name="図 6">
            <a:extLst>
              <a:ext uri="{FF2B5EF4-FFF2-40B4-BE49-F238E27FC236}">
                <a16:creationId xmlns:a16="http://schemas.microsoft.com/office/drawing/2014/main" id="{ACF91ECD-648D-4583-1BE3-B897DB79E141}"/>
              </a:ext>
            </a:extLst>
          </p:cNvPr>
          <p:cNvPicPr>
            <a:picLocks noChangeAspect="1"/>
          </p:cNvPicPr>
          <p:nvPr/>
        </p:nvPicPr>
        <p:blipFill>
          <a:blip r:embed="rId5"/>
          <a:stretch>
            <a:fillRect/>
          </a:stretch>
        </p:blipFill>
        <p:spPr>
          <a:xfrm>
            <a:off x="7440280" y="5229142"/>
            <a:ext cx="1002599" cy="936177"/>
          </a:xfrm>
          <a:prstGeom prst="rect">
            <a:avLst/>
          </a:prstGeom>
        </p:spPr>
      </p:pic>
      <p:pic>
        <p:nvPicPr>
          <p:cNvPr id="1026" name="Picture 2" descr="バリアを張る棒人間のイラスト（半球）">
            <a:extLst>
              <a:ext uri="{FF2B5EF4-FFF2-40B4-BE49-F238E27FC236}">
                <a16:creationId xmlns:a16="http://schemas.microsoft.com/office/drawing/2014/main" id="{E8EAAA1E-CC3B-9AE4-1D9E-F8DFD4E2664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03926" y="2197398"/>
            <a:ext cx="5975744" cy="4509132"/>
          </a:xfrm>
          <a:prstGeom prst="rect">
            <a:avLst/>
          </a:prstGeom>
          <a:noFill/>
          <a:extLst>
            <a:ext uri="{909E8E84-426E-40DD-AFC4-6F175D3DCCD1}">
              <a14:hiddenFill xmlns:a14="http://schemas.microsoft.com/office/drawing/2010/main">
                <a:solidFill>
                  <a:srgbClr val="FFFFFF"/>
                </a:solidFill>
              </a14:hiddenFill>
            </a:ext>
          </a:extLst>
        </p:spPr>
      </p:pic>
      <p:sp>
        <p:nvSpPr>
          <p:cNvPr id="8" name="テキスト ボックス 7">
            <a:extLst>
              <a:ext uri="{FF2B5EF4-FFF2-40B4-BE49-F238E27FC236}">
                <a16:creationId xmlns:a16="http://schemas.microsoft.com/office/drawing/2014/main" id="{BCED1656-0E63-BC94-14AA-731885CD1AC5}"/>
              </a:ext>
            </a:extLst>
          </p:cNvPr>
          <p:cNvSpPr txBox="1"/>
          <p:nvPr/>
        </p:nvSpPr>
        <p:spPr>
          <a:xfrm>
            <a:off x="5612202" y="3003748"/>
            <a:ext cx="967595" cy="584775"/>
          </a:xfrm>
          <a:prstGeom prst="rect">
            <a:avLst/>
          </a:prstGeom>
          <a:noFill/>
        </p:spPr>
        <p:txBody>
          <a:bodyPr wrap="square">
            <a:spAutoFit/>
          </a:bodyPr>
          <a:lstStyle/>
          <a:p>
            <a:r>
              <a:rPr kumimoji="1" lang="en-US" altLang="ja-JP" sz="32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GLP</a:t>
            </a:r>
            <a:endParaRPr lang="ja-JP" altLang="en-US" sz="3200" dirty="0"/>
          </a:p>
        </p:txBody>
      </p:sp>
      <p:sp>
        <p:nvSpPr>
          <p:cNvPr id="9" name="テキスト ボックス 8">
            <a:extLst>
              <a:ext uri="{FF2B5EF4-FFF2-40B4-BE49-F238E27FC236}">
                <a16:creationId xmlns:a16="http://schemas.microsoft.com/office/drawing/2014/main" id="{C9918681-47C2-6156-836E-1D2F13ECB26F}"/>
              </a:ext>
            </a:extLst>
          </p:cNvPr>
          <p:cNvSpPr txBox="1"/>
          <p:nvPr/>
        </p:nvSpPr>
        <p:spPr>
          <a:xfrm>
            <a:off x="5515074" y="3802942"/>
            <a:ext cx="1161849" cy="1261884"/>
          </a:xfrm>
          <a:prstGeom prst="rect">
            <a:avLst/>
          </a:prstGeom>
          <a:noFill/>
        </p:spPr>
        <p:txBody>
          <a:bodyPr wrap="square">
            <a:spAutoFit/>
          </a:bodyPr>
          <a:lstStyle/>
          <a:p>
            <a:pPr algn="ctr"/>
            <a:r>
              <a:rPr kumimoji="1" lang="en-US" altLang="ja-JP" sz="44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DI</a:t>
            </a:r>
          </a:p>
          <a:p>
            <a:pPr algn="ctr"/>
            <a:r>
              <a:rPr kumimoji="1" lang="en-US" altLang="ja-JP"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Data</a:t>
            </a:r>
          </a:p>
          <a:p>
            <a:pPr algn="ctr"/>
            <a:r>
              <a:rPr lang="en-US" altLang="ja-JP"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Integrity</a:t>
            </a:r>
            <a:endParaRPr lang="ja-JP" altLang="en-US" sz="1600" dirty="0"/>
          </a:p>
        </p:txBody>
      </p:sp>
      <p:sp>
        <p:nvSpPr>
          <p:cNvPr id="10" name="テキスト ボックス 9">
            <a:extLst>
              <a:ext uri="{FF2B5EF4-FFF2-40B4-BE49-F238E27FC236}">
                <a16:creationId xmlns:a16="http://schemas.microsoft.com/office/drawing/2014/main" id="{11B73105-615A-43BE-8D0D-816BFA5E7869}"/>
              </a:ext>
            </a:extLst>
          </p:cNvPr>
          <p:cNvSpPr txBox="1"/>
          <p:nvPr/>
        </p:nvSpPr>
        <p:spPr>
          <a:xfrm>
            <a:off x="2393411" y="3114958"/>
            <a:ext cx="1542334" cy="707886"/>
          </a:xfrm>
          <a:prstGeom prst="rect">
            <a:avLst/>
          </a:prstGeom>
          <a:noFill/>
        </p:spPr>
        <p:txBody>
          <a:bodyPr wrap="square">
            <a:spAutoFit/>
          </a:bodyPr>
          <a:lstStyle/>
          <a:p>
            <a:r>
              <a:rPr lang="ja-JP" altLang="en-US" sz="4000" dirty="0">
                <a:solidFill>
                  <a:schemeClr val="accent5"/>
                </a:solidFill>
                <a:latin typeface="HGP創英角ﾎﾟｯﾌﾟ体" panose="040B0A00000000000000" pitchFamily="50" charset="-128"/>
                <a:ea typeface="HGP創英角ﾎﾟｯﾌﾟ体" panose="040B0A00000000000000" pitchFamily="50" charset="-128"/>
                <a:cs typeface="ADLaM Display" panose="02010000000000000000" pitchFamily="2" charset="0"/>
              </a:rPr>
              <a:t>不正</a:t>
            </a:r>
            <a:endParaRPr lang="ja-JP" altLang="en-US" sz="4000" dirty="0">
              <a:solidFill>
                <a:schemeClr val="accent5"/>
              </a:solidFill>
              <a:latin typeface="HGP創英角ﾎﾟｯﾌﾟ体" panose="040B0A00000000000000" pitchFamily="50" charset="-128"/>
              <a:ea typeface="HGP創英角ﾎﾟｯﾌﾟ体" panose="040B0A00000000000000" pitchFamily="50" charset="-128"/>
            </a:endParaRPr>
          </a:p>
        </p:txBody>
      </p:sp>
      <p:sp>
        <p:nvSpPr>
          <p:cNvPr id="11" name="テキスト ボックス 10">
            <a:extLst>
              <a:ext uri="{FF2B5EF4-FFF2-40B4-BE49-F238E27FC236}">
                <a16:creationId xmlns:a16="http://schemas.microsoft.com/office/drawing/2014/main" id="{101F616D-D2E7-1F29-4F69-492D60609E43}"/>
              </a:ext>
            </a:extLst>
          </p:cNvPr>
          <p:cNvSpPr txBox="1"/>
          <p:nvPr/>
        </p:nvSpPr>
        <p:spPr>
          <a:xfrm>
            <a:off x="1774192" y="4147274"/>
            <a:ext cx="1542334" cy="707886"/>
          </a:xfrm>
          <a:prstGeom prst="rect">
            <a:avLst/>
          </a:prstGeom>
          <a:noFill/>
        </p:spPr>
        <p:txBody>
          <a:bodyPr wrap="square">
            <a:spAutoFit/>
          </a:bodyPr>
          <a:lstStyle/>
          <a:p>
            <a:r>
              <a:rPr lang="ja-JP" altLang="en-US" sz="4000" dirty="0">
                <a:solidFill>
                  <a:schemeClr val="accent5"/>
                </a:solidFill>
                <a:latin typeface="HGP創英角ﾎﾟｯﾌﾟ体" panose="040B0A00000000000000" pitchFamily="50" charset="-128"/>
                <a:ea typeface="HGP創英角ﾎﾟｯﾌﾟ体" panose="040B0A00000000000000" pitchFamily="50" charset="-128"/>
                <a:cs typeface="ADLaM Display" panose="02010000000000000000" pitchFamily="2" charset="0"/>
              </a:rPr>
              <a:t>偽造</a:t>
            </a:r>
            <a:endParaRPr lang="ja-JP" altLang="en-US" sz="4000" dirty="0">
              <a:solidFill>
                <a:schemeClr val="accent5"/>
              </a:solidFill>
              <a:latin typeface="HGP創英角ﾎﾟｯﾌﾟ体" panose="040B0A00000000000000" pitchFamily="50" charset="-128"/>
              <a:ea typeface="HGP創英角ﾎﾟｯﾌﾟ体" panose="040B0A00000000000000" pitchFamily="50" charset="-128"/>
            </a:endParaRPr>
          </a:p>
        </p:txBody>
      </p:sp>
      <p:sp>
        <p:nvSpPr>
          <p:cNvPr id="12" name="テキスト ボックス 11">
            <a:extLst>
              <a:ext uri="{FF2B5EF4-FFF2-40B4-BE49-F238E27FC236}">
                <a16:creationId xmlns:a16="http://schemas.microsoft.com/office/drawing/2014/main" id="{9B015ACC-083A-FFD5-E6FD-227550095703}"/>
              </a:ext>
            </a:extLst>
          </p:cNvPr>
          <p:cNvSpPr txBox="1"/>
          <p:nvPr/>
        </p:nvSpPr>
        <p:spPr>
          <a:xfrm>
            <a:off x="8643548" y="3119562"/>
            <a:ext cx="1542334" cy="707886"/>
          </a:xfrm>
          <a:prstGeom prst="rect">
            <a:avLst/>
          </a:prstGeom>
          <a:noFill/>
        </p:spPr>
        <p:txBody>
          <a:bodyPr wrap="square">
            <a:spAutoFit/>
          </a:bodyPr>
          <a:lstStyle/>
          <a:p>
            <a:r>
              <a:rPr lang="ja-JP" altLang="en-US" sz="4000" dirty="0">
                <a:solidFill>
                  <a:schemeClr val="accent5"/>
                </a:solidFill>
                <a:latin typeface="HGP創英角ﾎﾟｯﾌﾟ体" panose="040B0A00000000000000" pitchFamily="50" charset="-128"/>
                <a:ea typeface="HGP創英角ﾎﾟｯﾌﾟ体" panose="040B0A00000000000000" pitchFamily="50" charset="-128"/>
              </a:rPr>
              <a:t>改竄</a:t>
            </a:r>
          </a:p>
        </p:txBody>
      </p:sp>
      <p:sp>
        <p:nvSpPr>
          <p:cNvPr id="13" name="テキスト ボックス 12">
            <a:extLst>
              <a:ext uri="{FF2B5EF4-FFF2-40B4-BE49-F238E27FC236}">
                <a16:creationId xmlns:a16="http://schemas.microsoft.com/office/drawing/2014/main" id="{F978C642-729A-9C75-7397-356AAE62C71B}"/>
              </a:ext>
            </a:extLst>
          </p:cNvPr>
          <p:cNvSpPr txBox="1"/>
          <p:nvPr/>
        </p:nvSpPr>
        <p:spPr>
          <a:xfrm>
            <a:off x="1512378" y="5179591"/>
            <a:ext cx="1542334" cy="707886"/>
          </a:xfrm>
          <a:prstGeom prst="rect">
            <a:avLst/>
          </a:prstGeom>
          <a:noFill/>
        </p:spPr>
        <p:txBody>
          <a:bodyPr wrap="square">
            <a:spAutoFit/>
          </a:bodyPr>
          <a:lstStyle/>
          <a:p>
            <a:r>
              <a:rPr lang="ja-JP" altLang="en-US" sz="4000" dirty="0">
                <a:solidFill>
                  <a:schemeClr val="accent5"/>
                </a:solidFill>
                <a:latin typeface="HGP創英角ﾎﾟｯﾌﾟ体" panose="040B0A00000000000000" pitchFamily="50" charset="-128"/>
                <a:ea typeface="HGP創英角ﾎﾟｯﾌﾟ体" panose="040B0A00000000000000" pitchFamily="50" charset="-128"/>
                <a:cs typeface="ADLaM Display" panose="02010000000000000000" pitchFamily="2" charset="0"/>
              </a:rPr>
              <a:t>隠蔽</a:t>
            </a:r>
            <a:endParaRPr lang="ja-JP" altLang="en-US" sz="4000" dirty="0">
              <a:solidFill>
                <a:schemeClr val="accent5"/>
              </a:solidFill>
              <a:latin typeface="HGP創英角ﾎﾟｯﾌﾟ体" panose="040B0A00000000000000" pitchFamily="50" charset="-128"/>
              <a:ea typeface="HGP創英角ﾎﾟｯﾌﾟ体" panose="040B0A00000000000000" pitchFamily="50" charset="-128"/>
            </a:endParaRPr>
          </a:p>
        </p:txBody>
      </p:sp>
      <p:sp>
        <p:nvSpPr>
          <p:cNvPr id="14" name="テキスト ボックス 13">
            <a:extLst>
              <a:ext uri="{FF2B5EF4-FFF2-40B4-BE49-F238E27FC236}">
                <a16:creationId xmlns:a16="http://schemas.microsoft.com/office/drawing/2014/main" id="{76E912CA-3BC5-E515-BE62-F084818FA5EF}"/>
              </a:ext>
            </a:extLst>
          </p:cNvPr>
          <p:cNvSpPr txBox="1"/>
          <p:nvPr/>
        </p:nvSpPr>
        <p:spPr>
          <a:xfrm>
            <a:off x="9057233" y="4239607"/>
            <a:ext cx="2680463" cy="523220"/>
          </a:xfrm>
          <a:prstGeom prst="rect">
            <a:avLst/>
          </a:prstGeom>
          <a:noFill/>
        </p:spPr>
        <p:txBody>
          <a:bodyPr wrap="square">
            <a:spAutoFit/>
          </a:bodyPr>
          <a:lstStyle/>
          <a:p>
            <a:r>
              <a:rPr lang="ja-JP" altLang="en-US" sz="2800" dirty="0">
                <a:solidFill>
                  <a:schemeClr val="accent5"/>
                </a:solidFill>
                <a:latin typeface="HGP創英角ﾎﾟｯﾌﾟ体" panose="040B0A00000000000000" pitchFamily="50" charset="-128"/>
                <a:ea typeface="HGP創英角ﾎﾟｯﾌﾟ体" panose="040B0A00000000000000" pitchFamily="50" charset="-128"/>
                <a:cs typeface="ADLaM Display" panose="02010000000000000000" pitchFamily="2" charset="0"/>
              </a:rPr>
              <a:t>データ差し替え</a:t>
            </a:r>
            <a:endParaRPr lang="ja-JP" altLang="en-US" sz="2800" dirty="0">
              <a:solidFill>
                <a:schemeClr val="accent5"/>
              </a:solidFill>
              <a:latin typeface="HGP創英角ﾎﾟｯﾌﾟ体" panose="040B0A00000000000000" pitchFamily="50" charset="-128"/>
              <a:ea typeface="HGP創英角ﾎﾟｯﾌﾟ体" panose="040B0A00000000000000" pitchFamily="50" charset="-128"/>
            </a:endParaRPr>
          </a:p>
        </p:txBody>
      </p:sp>
      <p:sp>
        <p:nvSpPr>
          <p:cNvPr id="15" name="テキスト ボックス 14">
            <a:extLst>
              <a:ext uri="{FF2B5EF4-FFF2-40B4-BE49-F238E27FC236}">
                <a16:creationId xmlns:a16="http://schemas.microsoft.com/office/drawing/2014/main" id="{0EAF743A-BE08-8B61-8330-07772BBA1302}"/>
              </a:ext>
            </a:extLst>
          </p:cNvPr>
          <p:cNvSpPr txBox="1"/>
          <p:nvPr/>
        </p:nvSpPr>
        <p:spPr>
          <a:xfrm>
            <a:off x="9248826" y="5174986"/>
            <a:ext cx="2861591" cy="523220"/>
          </a:xfrm>
          <a:prstGeom prst="rect">
            <a:avLst/>
          </a:prstGeom>
          <a:noFill/>
        </p:spPr>
        <p:txBody>
          <a:bodyPr wrap="square">
            <a:spAutoFit/>
          </a:bodyPr>
          <a:lstStyle/>
          <a:p>
            <a:r>
              <a:rPr lang="ja-JP" altLang="en-US" sz="2800" dirty="0">
                <a:solidFill>
                  <a:schemeClr val="accent5"/>
                </a:solidFill>
                <a:latin typeface="HGP創英角ﾎﾟｯﾌﾟ体" panose="040B0A00000000000000" pitchFamily="50" charset="-128"/>
                <a:ea typeface="HGP創英角ﾎﾟｯﾌﾟ体" panose="040B0A00000000000000" pitchFamily="50" charset="-128"/>
                <a:cs typeface="ADLaM Display" panose="02010000000000000000" pitchFamily="2" charset="0"/>
              </a:rPr>
              <a:t>サンプルすり替え</a:t>
            </a:r>
            <a:endParaRPr lang="ja-JP" altLang="en-US" sz="2800" dirty="0">
              <a:solidFill>
                <a:schemeClr val="accent5"/>
              </a:solidFill>
              <a:latin typeface="HGP創英角ﾎﾟｯﾌﾟ体" panose="040B0A00000000000000" pitchFamily="50" charset="-128"/>
              <a:ea typeface="HGP創英角ﾎﾟｯﾌﾟ体" panose="040B0A00000000000000" pitchFamily="50" charset="-128"/>
            </a:endParaRPr>
          </a:p>
        </p:txBody>
      </p:sp>
    </p:spTree>
    <p:extLst>
      <p:ext uri="{BB962C8B-B14F-4D97-AF65-F5344CB8AC3E}">
        <p14:creationId xmlns:p14="http://schemas.microsoft.com/office/powerpoint/2010/main" val="15029939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57EA3-AACD-447A-C4CD-E6CC4FA44B2B}"/>
            </a:ext>
          </a:extLst>
        </p:cNvPr>
        <p:cNvGrpSpPr/>
        <p:nvPr/>
      </p:nvGrpSpPr>
      <p:grpSpPr>
        <a:xfrm>
          <a:off x="0" y="0"/>
          <a:ext cx="0" cy="0"/>
          <a:chOff x="0" y="0"/>
          <a:chExt cx="0" cy="0"/>
        </a:xfrm>
      </p:grpSpPr>
      <p:sp>
        <p:nvSpPr>
          <p:cNvPr id="38" name="テキスト ボックス 37">
            <a:extLst>
              <a:ext uri="{FF2B5EF4-FFF2-40B4-BE49-F238E27FC236}">
                <a16:creationId xmlns:a16="http://schemas.microsoft.com/office/drawing/2014/main" id="{9CFE91A4-1F90-5112-E171-9692DD45EADD}"/>
              </a:ext>
            </a:extLst>
          </p:cNvPr>
          <p:cNvSpPr txBox="1"/>
          <p:nvPr/>
        </p:nvSpPr>
        <p:spPr>
          <a:xfrm>
            <a:off x="798029" y="966119"/>
            <a:ext cx="10595941" cy="5831853"/>
          </a:xfrm>
          <a:prstGeom prst="rect">
            <a:avLst/>
          </a:prstGeom>
          <a:noFill/>
        </p:spPr>
        <p:txBody>
          <a:bodyPr wrap="square" lIns="91440" tIns="45720" rIns="91440" bIns="45720" rtlCol="0" anchor="t">
            <a:spAutoFit/>
          </a:bodyPr>
          <a:lstStyle/>
          <a:p>
            <a:pPr marL="342900" indent="-342900">
              <a:lnSpc>
                <a:spcPct val="150000"/>
              </a:lnSpc>
              <a:buFont typeface="Wingdings" panose="05000000000000000000" pitchFamily="2" charset="2"/>
              <a:buChar char="Ø"/>
            </a:pPr>
            <a:r>
              <a:rPr lang="ja-JP" altLang="en-US" sz="2400" dirty="0">
                <a:latin typeface="Meiryo UI" panose="020B0604030504040204" pitchFamily="50" charset="-128"/>
                <a:ea typeface="Meiryo UI" panose="020B0604030504040204" pitchFamily="50" charset="-128"/>
              </a:rPr>
              <a:t>データインテグリティ（</a:t>
            </a:r>
            <a:r>
              <a:rPr lang="en-US" altLang="ja-JP" sz="2400" dirty="0">
                <a:latin typeface="Meiryo UI" panose="020B0604030504040204" pitchFamily="50" charset="-128"/>
                <a:ea typeface="Meiryo UI" panose="020B0604030504040204" pitchFamily="50" charset="-128"/>
              </a:rPr>
              <a:t>DI</a:t>
            </a:r>
            <a:r>
              <a:rPr lang="ja-JP" altLang="en-US" sz="2400" dirty="0">
                <a:latin typeface="Meiryo UI" panose="020B0604030504040204" pitchFamily="50" charset="-128"/>
                <a:ea typeface="Meiryo UI" panose="020B0604030504040204" pitchFamily="50" charset="-128"/>
              </a:rPr>
              <a:t>）関係者</a:t>
            </a:r>
            <a:endParaRPr lang="en-US" altLang="ja-JP" sz="2400" dirty="0">
              <a:latin typeface="Meiryo UI" panose="020B0604030504040204" pitchFamily="50" charset="-128"/>
              <a:ea typeface="Meiryo UI" panose="020B0604030504040204" pitchFamily="50" charset="-128"/>
            </a:endParaRPr>
          </a:p>
          <a:p>
            <a:pPr marL="342900" indent="-342900">
              <a:lnSpc>
                <a:spcPct val="150000"/>
              </a:lnSpc>
              <a:buFont typeface="Wingdings" panose="05000000000000000000" pitchFamily="2" charset="2"/>
              <a:buChar char="Ø"/>
            </a:pPr>
            <a:r>
              <a:rPr kumimoji="1" lang="en-US" altLang="ja-JP" sz="2400" dirty="0">
                <a:latin typeface="Meiryo UI" panose="020B0604030504040204" pitchFamily="50" charset="-128"/>
                <a:ea typeface="Meiryo UI" panose="020B0604030504040204" pitchFamily="50" charset="-128"/>
              </a:rPr>
              <a:t>DI</a:t>
            </a:r>
            <a:r>
              <a:rPr kumimoji="1" lang="ja-JP" altLang="en-US" sz="2400" dirty="0">
                <a:latin typeface="Meiryo UI" panose="020B0604030504040204" pitchFamily="50" charset="-128"/>
                <a:ea typeface="Meiryo UI" panose="020B0604030504040204" pitchFamily="50" charset="-128"/>
              </a:rPr>
              <a:t>の発祥</a:t>
            </a:r>
            <a:endParaRPr kumimoji="1" lang="en-US" altLang="ja-JP" sz="2400" dirty="0">
              <a:latin typeface="Meiryo UI" panose="020B0604030504040204" pitchFamily="50" charset="-128"/>
              <a:ea typeface="Meiryo UI" panose="020B0604030504040204" pitchFamily="50" charset="-128"/>
            </a:endParaRPr>
          </a:p>
          <a:p>
            <a:pPr marL="800100" lvl="1" indent="-342900">
              <a:lnSpc>
                <a:spcPct val="150000"/>
              </a:lnSpc>
              <a:buFont typeface="Arial" panose="020B0604020202020204" pitchFamily="34" charset="0"/>
              <a:buChar char="•"/>
            </a:pPr>
            <a:r>
              <a:rPr lang="ja-JP" altLang="en-US" sz="2000" dirty="0">
                <a:latin typeface="Meiryo UI" panose="020B0604030504040204" pitchFamily="50" charset="-128"/>
                <a:ea typeface="Meiryo UI" panose="020B0604030504040204" pitchFamily="50" charset="-128"/>
              </a:rPr>
              <a:t>発端</a:t>
            </a:r>
            <a:endParaRPr lang="en-US" altLang="ja-JP" sz="2000" dirty="0">
              <a:latin typeface="Meiryo UI" panose="020B0604030504040204" pitchFamily="50" charset="-128"/>
              <a:ea typeface="Meiryo UI" panose="020B0604030504040204" pitchFamily="50" charset="-128"/>
            </a:endParaRPr>
          </a:p>
          <a:p>
            <a:pPr marL="800100" lvl="1" indent="-342900">
              <a:lnSpc>
                <a:spcPct val="150000"/>
              </a:lnSpc>
              <a:buFont typeface="Arial" panose="020B0604020202020204" pitchFamily="34" charset="0"/>
              <a:buChar char="•"/>
            </a:pPr>
            <a:r>
              <a:rPr lang="en-US" altLang="ja-JP" sz="2000" dirty="0">
                <a:latin typeface="Meiryo UI" panose="020B0604030504040204" pitchFamily="50" charset="-128"/>
                <a:ea typeface="Meiryo UI" panose="020B0604030504040204" pitchFamily="50" charset="-128"/>
              </a:rPr>
              <a:t>Warning Letters</a:t>
            </a:r>
          </a:p>
          <a:p>
            <a:pPr marL="800100" lvl="1" indent="-342900">
              <a:lnSpc>
                <a:spcPct val="150000"/>
              </a:lnSpc>
              <a:buFont typeface="Arial" panose="020B0604020202020204" pitchFamily="34" charset="0"/>
              <a:buChar char="•"/>
            </a:pPr>
            <a:r>
              <a:rPr kumimoji="1" lang="ja-JP" altLang="en-US" sz="2000" dirty="0">
                <a:latin typeface="Meiryo UI" panose="020B0604030504040204" pitchFamily="50" charset="-128"/>
                <a:ea typeface="Meiryo UI" panose="020B0604030504040204" pitchFamily="50" charset="-128"/>
              </a:rPr>
              <a:t>ガイダンス発出</a:t>
            </a:r>
            <a:endParaRPr kumimoji="1" lang="en-US" altLang="ja-JP" sz="2000" dirty="0">
              <a:latin typeface="Meiryo UI" panose="020B0604030504040204" pitchFamily="50" charset="-128"/>
              <a:ea typeface="Meiryo UI" panose="020B0604030504040204" pitchFamily="50" charset="-128"/>
            </a:endParaRPr>
          </a:p>
          <a:p>
            <a:pPr marL="342900" indent="-342900">
              <a:lnSpc>
                <a:spcPct val="150000"/>
              </a:lnSpc>
              <a:buFont typeface="Wingdings" panose="05000000000000000000" pitchFamily="2" charset="2"/>
              <a:buChar char="Ø"/>
            </a:pPr>
            <a:r>
              <a:rPr kumimoji="1" lang="ja-JP" altLang="en-US" sz="2400" dirty="0">
                <a:latin typeface="Meiryo UI"/>
                <a:ea typeface="Meiryo UI"/>
              </a:rPr>
              <a:t>日本における</a:t>
            </a:r>
            <a:r>
              <a:rPr lang="ja-JP" altLang="en-US" sz="2400" dirty="0">
                <a:latin typeface="Meiryo UI"/>
                <a:ea typeface="Meiryo UI"/>
              </a:rPr>
              <a:t>大手</a:t>
            </a:r>
            <a:r>
              <a:rPr kumimoji="1" lang="ja-JP" altLang="en-US" sz="2400" dirty="0">
                <a:latin typeface="Meiryo UI"/>
                <a:ea typeface="Meiryo UI"/>
              </a:rPr>
              <a:t>製薬企業の</a:t>
            </a:r>
            <a:r>
              <a:rPr kumimoji="1" lang="en-US" altLang="ja-JP" sz="2400" dirty="0">
                <a:latin typeface="Meiryo UI"/>
                <a:ea typeface="Meiryo UI"/>
              </a:rPr>
              <a:t>DI</a:t>
            </a:r>
            <a:r>
              <a:rPr kumimoji="1" lang="ja-JP" altLang="en-US" sz="2400" dirty="0">
                <a:latin typeface="Meiryo UI"/>
                <a:ea typeface="Meiryo UI"/>
              </a:rPr>
              <a:t>関連の不祥事</a:t>
            </a:r>
            <a:endParaRPr kumimoji="1" lang="en-US" altLang="ja-JP" sz="2400" dirty="0">
              <a:latin typeface="Meiryo UI"/>
              <a:ea typeface="Meiryo UI"/>
            </a:endParaRPr>
          </a:p>
          <a:p>
            <a:pPr marL="342900" indent="-342900">
              <a:lnSpc>
                <a:spcPct val="150000"/>
              </a:lnSpc>
              <a:buFont typeface="Wingdings" panose="05000000000000000000" pitchFamily="2" charset="2"/>
              <a:buChar char="Ø"/>
            </a:pPr>
            <a:r>
              <a:rPr kumimoji="1" lang="ja-JP" altLang="en-US" sz="2400" dirty="0">
                <a:latin typeface="Meiryo UI" panose="020B0604030504040204" pitchFamily="50" charset="-128"/>
                <a:ea typeface="Meiryo UI" panose="020B0604030504040204" pitchFamily="50" charset="-128"/>
              </a:rPr>
              <a:t>完全性（</a:t>
            </a:r>
            <a:r>
              <a:rPr kumimoji="1" lang="en-US" altLang="ja-JP" sz="2400" dirty="0">
                <a:latin typeface="Meiryo UI" panose="020B0604030504040204" pitchFamily="50" charset="-128"/>
                <a:ea typeface="Meiryo UI" panose="020B0604030504040204" pitchFamily="50" charset="-128"/>
              </a:rPr>
              <a:t>Integrity</a:t>
            </a:r>
            <a:r>
              <a:rPr kumimoji="1" lang="ja-JP" altLang="en-US" sz="2400" dirty="0">
                <a:latin typeface="Meiryo UI" panose="020B0604030504040204" pitchFamily="50" charset="-128"/>
                <a:ea typeface="Meiryo UI" panose="020B0604030504040204" pitchFamily="50" charset="-128"/>
              </a:rPr>
              <a:t>）の意味</a:t>
            </a:r>
            <a:endParaRPr kumimoji="1" lang="en-US" altLang="ja-JP" sz="2400" dirty="0">
              <a:latin typeface="Meiryo UI" panose="020B0604030504040204" pitchFamily="50" charset="-128"/>
              <a:ea typeface="Meiryo UI" panose="020B0604030504040204" pitchFamily="50" charset="-128"/>
            </a:endParaRPr>
          </a:p>
          <a:p>
            <a:pPr marL="342900" indent="-342900">
              <a:lnSpc>
                <a:spcPct val="150000"/>
              </a:lnSpc>
              <a:buFont typeface="Wingdings" panose="05000000000000000000" pitchFamily="2" charset="2"/>
              <a:buChar char="Ø"/>
            </a:pPr>
            <a:r>
              <a:rPr kumimoji="1" lang="en-US" altLang="ja-JP" sz="2400" dirty="0">
                <a:latin typeface="Meiryo UI" panose="020B0604030504040204" pitchFamily="50" charset="-128"/>
                <a:ea typeface="Meiryo UI" panose="020B0604030504040204" pitchFamily="50" charset="-128"/>
              </a:rPr>
              <a:t>Data Quality</a:t>
            </a:r>
            <a:r>
              <a:rPr kumimoji="1" lang="ja-JP" altLang="en-US" sz="2400" dirty="0">
                <a:latin typeface="Meiryo UI" panose="020B0604030504040204" pitchFamily="50" charset="-128"/>
                <a:ea typeface="Meiryo UI" panose="020B0604030504040204" pitchFamily="50" charset="-128"/>
              </a:rPr>
              <a:t>と</a:t>
            </a:r>
            <a:r>
              <a:rPr kumimoji="1" lang="en-US" altLang="ja-JP" sz="2400" dirty="0">
                <a:latin typeface="Meiryo UI" panose="020B0604030504040204" pitchFamily="50" charset="-128"/>
                <a:ea typeface="Meiryo UI" panose="020B0604030504040204" pitchFamily="50" charset="-128"/>
              </a:rPr>
              <a:t>Data Integrity</a:t>
            </a:r>
            <a:r>
              <a:rPr kumimoji="1" lang="ja-JP" altLang="en-US" sz="2400" dirty="0">
                <a:latin typeface="Meiryo UI" panose="020B0604030504040204" pitchFamily="50" charset="-128"/>
                <a:ea typeface="Meiryo UI" panose="020B0604030504040204" pitchFamily="50" charset="-128"/>
              </a:rPr>
              <a:t>の範疇の違い，データライフサイクル，</a:t>
            </a:r>
            <a:r>
              <a:rPr lang="en-US" altLang="ja-JP" sz="2400" dirty="0">
                <a:latin typeface="Meiryo UI" panose="020B0604030504040204" pitchFamily="50" charset="-128"/>
                <a:ea typeface="Meiryo UI" panose="020B0604030504040204" pitchFamily="50" charset="-128"/>
              </a:rPr>
              <a:t>ALCOA+</a:t>
            </a:r>
            <a:endParaRPr kumimoji="1" lang="en-US" altLang="ja-JP" sz="2400" dirty="0">
              <a:latin typeface="Meiryo UI" panose="020B0604030504040204" pitchFamily="50" charset="-128"/>
              <a:ea typeface="Meiryo UI" panose="020B0604030504040204" pitchFamily="50" charset="-128"/>
            </a:endParaRPr>
          </a:p>
          <a:p>
            <a:pPr marL="342900" indent="-342900">
              <a:lnSpc>
                <a:spcPct val="150000"/>
              </a:lnSpc>
              <a:buFont typeface="Wingdings" panose="05000000000000000000" pitchFamily="2" charset="2"/>
              <a:buChar char="Ø"/>
            </a:pPr>
            <a:r>
              <a:rPr kumimoji="1" lang="en-US" altLang="ja-JP" sz="2400" dirty="0">
                <a:latin typeface="Meiryo UI" panose="020B0604030504040204" pitchFamily="50" charset="-128"/>
                <a:ea typeface="Meiryo UI" panose="020B0604030504040204" pitchFamily="50" charset="-128"/>
              </a:rPr>
              <a:t>DI</a:t>
            </a:r>
            <a:r>
              <a:rPr kumimoji="1" lang="ja-JP" altLang="en-US" sz="2400" dirty="0">
                <a:latin typeface="Meiryo UI" panose="020B0604030504040204" pitchFamily="50" charset="-128"/>
                <a:ea typeface="Meiryo UI" panose="020B0604030504040204" pitchFamily="50" charset="-128"/>
              </a:rPr>
              <a:t>で優先的に対応が要求される事項</a:t>
            </a:r>
            <a:endParaRPr kumimoji="1" lang="en-US" altLang="ja-JP" sz="2400" dirty="0">
              <a:latin typeface="Meiryo UI" panose="020B0604030504040204" pitchFamily="50" charset="-128"/>
              <a:ea typeface="Meiryo UI" panose="020B0604030504040204" pitchFamily="50" charset="-128"/>
            </a:endParaRPr>
          </a:p>
          <a:p>
            <a:pPr marL="342900" indent="-342900">
              <a:lnSpc>
                <a:spcPct val="150000"/>
              </a:lnSpc>
              <a:buFont typeface="Wingdings" panose="05000000000000000000" pitchFamily="2" charset="2"/>
              <a:buChar char="Ø"/>
            </a:pPr>
            <a:r>
              <a:rPr kumimoji="1" lang="en-US" altLang="ja-JP" sz="2400" dirty="0">
                <a:latin typeface="Meiryo UI" panose="020B0604030504040204" pitchFamily="50" charset="-128"/>
                <a:ea typeface="Meiryo UI" panose="020B0604030504040204" pitchFamily="50" charset="-128"/>
              </a:rPr>
              <a:t>DI</a:t>
            </a:r>
            <a:r>
              <a:rPr kumimoji="1" lang="ja-JP" altLang="en-US" sz="2400" dirty="0">
                <a:latin typeface="Meiryo UI" panose="020B0604030504040204" pitchFamily="50" charset="-128"/>
                <a:ea typeface="Meiryo UI" panose="020B0604030504040204" pitchFamily="50" charset="-128"/>
              </a:rPr>
              <a:t>対応に必要なこと</a:t>
            </a:r>
            <a:endParaRPr kumimoji="1" lang="en-US" altLang="ja-JP" sz="2400" dirty="0">
              <a:latin typeface="Meiryo UI" panose="020B0604030504040204" pitchFamily="50" charset="-128"/>
              <a:ea typeface="Meiryo UI" panose="020B0604030504040204" pitchFamily="50" charset="-128"/>
            </a:endParaRPr>
          </a:p>
          <a:p>
            <a:pPr marL="342900" indent="-342900">
              <a:lnSpc>
                <a:spcPct val="150000"/>
              </a:lnSpc>
              <a:buFont typeface="Wingdings" panose="05000000000000000000" pitchFamily="2" charset="2"/>
              <a:buChar char="Ø"/>
            </a:pPr>
            <a:r>
              <a:rPr lang="en-US" altLang="ja-JP" sz="2400" b="0" dirty="0">
                <a:effectLst/>
                <a:latin typeface="Meiryo UI" panose="020B0604030504040204" pitchFamily="50" charset="-128"/>
                <a:ea typeface="Meiryo UI" panose="020B0604030504040204" pitchFamily="50" charset="-128"/>
              </a:rPr>
              <a:t>DI</a:t>
            </a:r>
            <a:r>
              <a:rPr lang="ja-JP" altLang="en-US" sz="2400" b="0" dirty="0">
                <a:effectLst/>
                <a:latin typeface="Meiryo UI" panose="020B0604030504040204" pitchFamily="50" charset="-128"/>
                <a:ea typeface="Meiryo UI" panose="020B0604030504040204" pitchFamily="50" charset="-128"/>
              </a:rPr>
              <a:t>管理体制の構築　⇒　</a:t>
            </a:r>
            <a:r>
              <a:rPr lang="en-US" altLang="ja-JP" sz="2400" b="0" dirty="0">
                <a:effectLst/>
                <a:latin typeface="Meiryo UI" panose="020B0604030504040204" pitchFamily="50" charset="-128"/>
                <a:ea typeface="Meiryo UI" panose="020B0604030504040204" pitchFamily="50" charset="-128"/>
              </a:rPr>
              <a:t>“</a:t>
            </a:r>
            <a:r>
              <a:rPr lang="ja-JP" altLang="en-US" sz="2400" b="0" dirty="0">
                <a:effectLst/>
                <a:latin typeface="Meiryo UI" panose="020B0604030504040204" pitchFamily="50" charset="-128"/>
                <a:ea typeface="Meiryo UI" panose="020B0604030504040204" pitchFamily="50" charset="-128"/>
              </a:rPr>
              <a:t>維持・継続</a:t>
            </a:r>
            <a:r>
              <a:rPr lang="en-US" altLang="ja-JP" sz="2400" b="0" dirty="0">
                <a:effectLst/>
                <a:latin typeface="Meiryo UI" panose="020B0604030504040204" pitchFamily="50" charset="-128"/>
                <a:ea typeface="Meiryo UI" panose="020B0604030504040204" pitchFamily="50" charset="-128"/>
              </a:rPr>
              <a:t>”</a:t>
            </a:r>
            <a:r>
              <a:rPr lang="ja-JP" altLang="en-US" sz="2400" b="0" dirty="0">
                <a:effectLst/>
                <a:latin typeface="Meiryo UI" panose="020B0604030504040204" pitchFamily="50" charset="-128"/>
                <a:ea typeface="Meiryo UI" panose="020B0604030504040204" pitchFamily="50" charset="-128"/>
              </a:rPr>
              <a:t>へ</a:t>
            </a:r>
            <a:endParaRPr kumimoji="1" lang="ja-JP" altLang="en-US" sz="2400" dirty="0">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EF5EE7F5-9688-B1DD-BA14-3D21D2264118}"/>
              </a:ext>
            </a:extLst>
          </p:cNvPr>
          <p:cNvSpPr>
            <a:spLocks noGrp="1"/>
          </p:cNvSpPr>
          <p:nvPr>
            <p:ph type="title"/>
          </p:nvPr>
        </p:nvSpPr>
        <p:spPr/>
        <p:txBody>
          <a:bodyPr/>
          <a:lstStyle/>
          <a:p>
            <a:r>
              <a:rPr lang="ja-JP" altLang="en-US" sz="2800" b="0" dirty="0">
                <a:latin typeface="Meiryo UI" panose="020B0604030504040204" pitchFamily="50" charset="-128"/>
                <a:ea typeface="Meiryo UI" panose="020B0604030504040204" pitchFamily="50" charset="-128"/>
              </a:rPr>
              <a:t>項目</a:t>
            </a:r>
          </a:p>
        </p:txBody>
      </p:sp>
    </p:spTree>
    <p:extLst>
      <p:ext uri="{BB962C8B-B14F-4D97-AF65-F5344CB8AC3E}">
        <p14:creationId xmlns:p14="http://schemas.microsoft.com/office/powerpoint/2010/main" val="3064332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179B52-037F-4B3B-1EC2-06A27CC8AD0A}"/>
            </a:ext>
          </a:extLst>
        </p:cNvPr>
        <p:cNvGrpSpPr/>
        <p:nvPr/>
      </p:nvGrpSpPr>
      <p:grpSpPr>
        <a:xfrm>
          <a:off x="0" y="0"/>
          <a:ext cx="0" cy="0"/>
          <a:chOff x="0" y="0"/>
          <a:chExt cx="0" cy="0"/>
        </a:xfrm>
      </p:grpSpPr>
      <p:sp>
        <p:nvSpPr>
          <p:cNvPr id="4" name="コンテンツ プレースホルダー 18">
            <a:extLst>
              <a:ext uri="{FF2B5EF4-FFF2-40B4-BE49-F238E27FC236}">
                <a16:creationId xmlns:a16="http://schemas.microsoft.com/office/drawing/2014/main" id="{5094A1AC-6E7F-C0DF-05F9-783BAB0F9B7F}"/>
              </a:ext>
            </a:extLst>
          </p:cNvPr>
          <p:cNvSpPr>
            <a:spLocks noGrp="1"/>
          </p:cNvSpPr>
          <p:nvPr>
            <p:ph idx="1"/>
          </p:nvPr>
        </p:nvSpPr>
        <p:spPr>
          <a:xfrm>
            <a:off x="1023569" y="1562690"/>
            <a:ext cx="10144862" cy="4241761"/>
          </a:xfrm>
        </p:spPr>
        <p:txBody>
          <a:bodyPr>
            <a:normAutofit/>
          </a:bodyPr>
          <a:lstStyle/>
          <a:p>
            <a:r>
              <a:rPr lang="ja-JP" altLang="en-US" sz="2400" dirty="0"/>
              <a:t>参考資料</a:t>
            </a:r>
            <a:endParaRPr lang="en-US" altLang="ja-JP" sz="2400" dirty="0"/>
          </a:p>
          <a:p>
            <a:endParaRPr lang="en-US" altLang="ja-JP" dirty="0">
              <a:latin typeface="Meiryo UI" panose="020B0604030504040204" pitchFamily="50" charset="-128"/>
              <a:ea typeface="Meiryo UI" panose="020B0604030504040204" pitchFamily="50" charset="-128"/>
            </a:endParaRPr>
          </a:p>
          <a:p>
            <a:r>
              <a:rPr lang="ja-JP" altLang="en-US" dirty="0">
                <a:latin typeface="Meiryo UI" panose="020B0604030504040204" pitchFamily="50" charset="-128"/>
                <a:ea typeface="Meiryo UI" panose="020B0604030504040204" pitchFamily="50" charset="-128"/>
              </a:rPr>
              <a:t>日本製薬工業協会 品質委員会 </a:t>
            </a:r>
            <a:r>
              <a:rPr lang="en-US" altLang="ja-JP" dirty="0">
                <a:latin typeface="Meiryo UI" panose="020B0604030504040204" pitchFamily="50" charset="-128"/>
                <a:ea typeface="Meiryo UI" panose="020B0604030504040204" pitchFamily="50" charset="-128"/>
              </a:rPr>
              <a:t>GMP</a:t>
            </a:r>
            <a:r>
              <a:rPr lang="ja-JP" altLang="en-US" dirty="0">
                <a:latin typeface="Meiryo UI" panose="020B0604030504040204" pitchFamily="50" charset="-128"/>
                <a:ea typeface="Meiryo UI" panose="020B0604030504040204" pitchFamily="50" charset="-128"/>
              </a:rPr>
              <a:t>部会 </a:t>
            </a:r>
            <a:r>
              <a:rPr lang="en-US" altLang="ja-JP" dirty="0">
                <a:latin typeface="Meiryo UI" panose="020B0604030504040204" pitchFamily="50" charset="-128"/>
                <a:ea typeface="Meiryo UI" panose="020B0604030504040204" pitchFamily="50" charset="-128"/>
              </a:rPr>
              <a:t>DI</a:t>
            </a:r>
            <a:r>
              <a:rPr lang="ja-JP" altLang="en-US" dirty="0">
                <a:latin typeface="Meiryo UI" panose="020B0604030504040204" pitchFamily="50" charset="-128"/>
                <a:ea typeface="Meiryo UI" panose="020B0604030504040204" pitchFamily="50" charset="-128"/>
              </a:rPr>
              <a:t>プロジェクト</a:t>
            </a:r>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 データの完全性（実務者向け）</a:t>
            </a:r>
            <a:r>
              <a:rPr lang="en-US" altLang="ja-JP" dirty="0">
                <a:latin typeface="Meiryo UI" panose="020B0604030504040204" pitchFamily="50" charset="-128"/>
                <a:ea typeface="Meiryo UI" panose="020B0604030504040204" pitchFamily="50" charset="-128"/>
              </a:rPr>
              <a:t>. 2019</a:t>
            </a:r>
            <a:r>
              <a:rPr lang="ja-JP" altLang="en-US" dirty="0">
                <a:latin typeface="Meiryo UI" panose="020B0604030504040204" pitchFamily="50" charset="-128"/>
                <a:ea typeface="Meiryo UI" panose="020B0604030504040204" pitchFamily="50" charset="-128"/>
              </a:rPr>
              <a:t>年</a:t>
            </a:r>
            <a:r>
              <a:rPr lang="en-US" altLang="ja-JP" dirty="0">
                <a:latin typeface="Meiryo UI" panose="020B0604030504040204" pitchFamily="50" charset="-128"/>
                <a:ea typeface="Meiryo UI" panose="020B0604030504040204" pitchFamily="50" charset="-128"/>
              </a:rPr>
              <a:t>5</a:t>
            </a:r>
            <a:r>
              <a:rPr lang="ja-JP" altLang="en-US" dirty="0">
                <a:latin typeface="Meiryo UI" panose="020B0604030504040204" pitchFamily="50" charset="-128"/>
                <a:ea typeface="Meiryo UI" panose="020B0604030504040204" pitchFamily="50" charset="-128"/>
              </a:rPr>
              <a:t>月</a:t>
            </a:r>
            <a:endParaRPr lang="en-US" altLang="ja-JP"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a:p>
            <a:r>
              <a:rPr lang="zh-TW" altLang="en-US" dirty="0">
                <a:latin typeface="Meiryo UI" panose="020B0604030504040204" pitchFamily="50" charset="-128"/>
                <a:ea typeface="Meiryo UI" panose="020B0604030504040204" pitchFamily="50" charset="-128"/>
              </a:rPr>
              <a:t>独立行政法人 医薬品医療機器総合機構 信頼性保証第二部</a:t>
            </a:r>
            <a:r>
              <a:rPr lang="en-US" altLang="zh-TW" dirty="0">
                <a:latin typeface="Meiryo UI" panose="020B0604030504040204" pitchFamily="50" charset="-128"/>
                <a:ea typeface="Meiryo UI" panose="020B0604030504040204" pitchFamily="50" charset="-128"/>
              </a:rPr>
              <a:t>. </a:t>
            </a:r>
            <a:r>
              <a:rPr lang="ja-JP" altLang="en-US" dirty="0">
                <a:latin typeface="Meiryo UI" panose="020B0604030504040204" pitchFamily="50" charset="-128"/>
                <a:ea typeface="Meiryo UI" panose="020B0604030504040204" pitchFamily="50" charset="-128"/>
              </a:rPr>
              <a:t>データインテグリティへの今後の対応について</a:t>
            </a:r>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 </a:t>
            </a:r>
            <a:r>
              <a:rPr lang="zh-CN" altLang="en-US" dirty="0">
                <a:latin typeface="Meiryo UI" panose="020B0604030504040204" pitchFamily="50" charset="-128"/>
                <a:ea typeface="Meiryo UI" panose="020B0604030504040204" pitchFamily="50" charset="-128"/>
              </a:rPr>
              <a:t>令和</a:t>
            </a:r>
            <a:r>
              <a:rPr lang="en-US" altLang="zh-CN" dirty="0">
                <a:latin typeface="Meiryo UI" panose="020B0604030504040204" pitchFamily="50" charset="-128"/>
                <a:ea typeface="Meiryo UI" panose="020B0604030504040204" pitchFamily="50" charset="-128"/>
              </a:rPr>
              <a:t>7</a:t>
            </a:r>
            <a:r>
              <a:rPr lang="zh-CN" altLang="en-US" dirty="0">
                <a:latin typeface="Meiryo UI" panose="020B0604030504040204" pitchFamily="50" charset="-128"/>
                <a:ea typeface="Meiryo UI" panose="020B0604030504040204" pitchFamily="50" charset="-128"/>
              </a:rPr>
              <a:t>年度第</a:t>
            </a:r>
            <a:r>
              <a:rPr lang="en-US" altLang="zh-CN" dirty="0">
                <a:latin typeface="Meiryo UI" panose="020B0604030504040204" pitchFamily="50" charset="-128"/>
                <a:ea typeface="Meiryo UI" panose="020B0604030504040204" pitchFamily="50" charset="-128"/>
              </a:rPr>
              <a:t>30</a:t>
            </a:r>
            <a:r>
              <a:rPr lang="zh-CN" altLang="en-US" dirty="0">
                <a:latin typeface="Meiryo UI" panose="020B0604030504040204" pitchFamily="50" charset="-128"/>
                <a:ea typeface="Meiryo UI" panose="020B0604030504040204" pitchFamily="50" charset="-128"/>
              </a:rPr>
              <a:t>回</a:t>
            </a:r>
            <a:r>
              <a:rPr lang="en-US" altLang="zh-CN" dirty="0">
                <a:latin typeface="Meiryo UI" panose="020B0604030504040204" pitchFamily="50" charset="-128"/>
                <a:ea typeface="Meiryo UI" panose="020B0604030504040204" pitchFamily="50" charset="-128"/>
              </a:rPr>
              <a:t>GLP</a:t>
            </a:r>
            <a:r>
              <a:rPr lang="zh-CN" altLang="en-US" dirty="0">
                <a:latin typeface="Meiryo UI" panose="020B0604030504040204" pitchFamily="50" charset="-128"/>
                <a:ea typeface="Meiryo UI" panose="020B0604030504040204" pitchFamily="50" charset="-128"/>
              </a:rPr>
              <a:t>研修会</a:t>
            </a:r>
            <a:r>
              <a:rPr lang="en-US" altLang="zh-CN" dirty="0">
                <a:latin typeface="Meiryo UI" panose="020B0604030504040204" pitchFamily="50" charset="-128"/>
                <a:ea typeface="Meiryo UI" panose="020B0604030504040204" pitchFamily="50" charset="-128"/>
              </a:rPr>
              <a:t>. 2025</a:t>
            </a:r>
            <a:endParaRPr lang="en-US" altLang="ja-JP" dirty="0">
              <a:latin typeface="Meiryo UI" panose="020B0604030504040204" pitchFamily="50" charset="-128"/>
              <a:ea typeface="Meiryo UI" panose="020B0604030504040204" pitchFamily="50" charset="-128"/>
            </a:endParaRPr>
          </a:p>
          <a:p>
            <a:endParaRPr lang="en-US" altLang="ja-JP" dirty="0">
              <a:latin typeface="Meiryo UI" panose="020B0604030504040204" pitchFamily="50" charset="-128"/>
              <a:ea typeface="Meiryo UI" panose="020B0604030504040204" pitchFamily="50" charset="-128"/>
            </a:endParaRPr>
          </a:p>
          <a:p>
            <a:r>
              <a:rPr lang="en-US" altLang="ja-JP" dirty="0">
                <a:latin typeface="Meiryo UI" panose="020B0604030504040204" pitchFamily="50" charset="-128"/>
                <a:ea typeface="Meiryo UI" panose="020B0604030504040204" pitchFamily="50" charset="-128"/>
              </a:rPr>
              <a:t>JSQA</a:t>
            </a:r>
            <a:r>
              <a:rPr lang="ja-JP" altLang="en-US" dirty="0">
                <a:latin typeface="Meiryo UI" panose="020B0604030504040204" pitchFamily="50" charset="-128"/>
                <a:ea typeface="Meiryo UI" panose="020B0604030504040204" pitchFamily="50" charset="-128"/>
              </a:rPr>
              <a:t>成果物</a:t>
            </a:r>
            <a:endParaRPr lang="en-US" altLang="ja-JP" dirty="0">
              <a:latin typeface="Meiryo UI" panose="020B0604030504040204" pitchFamily="50" charset="-128"/>
              <a:ea typeface="Meiryo UI" panose="020B0604030504040204" pitchFamily="50" charset="-128"/>
            </a:endParaRPr>
          </a:p>
          <a:p>
            <a:endParaRPr lang="en-US" altLang="ja-JP" sz="800" dirty="0">
              <a:latin typeface="Meiryo UI" panose="020B0604030504040204" pitchFamily="50" charset="-128"/>
              <a:ea typeface="Meiryo UI" panose="020B0604030504040204" pitchFamily="50" charset="-128"/>
            </a:endParaRPr>
          </a:p>
          <a:p>
            <a:r>
              <a:rPr lang="en-US" altLang="ja-JP" sz="2200" dirty="0">
                <a:latin typeface="Meiryo UI" panose="020B0604030504040204" pitchFamily="50" charset="-128"/>
                <a:ea typeface="Meiryo UI" panose="020B0604030504040204" pitchFamily="50" charset="-128"/>
              </a:rPr>
              <a:t>	</a:t>
            </a:r>
            <a:r>
              <a:rPr lang="en-US" altLang="ja-JP" dirty="0">
                <a:latin typeface="Meiryo UI" panose="020B0604030504040204" pitchFamily="50" charset="-128"/>
                <a:ea typeface="Meiryo UI" panose="020B0604030504040204" pitchFamily="50" charset="-128"/>
              </a:rPr>
              <a:t>L-1-2. OECD GLP </a:t>
            </a:r>
            <a:r>
              <a:rPr lang="ja-JP" altLang="en-US" dirty="0">
                <a:latin typeface="Meiryo UI" panose="020B0604030504040204" pitchFamily="50" charset="-128"/>
                <a:ea typeface="Meiryo UI" panose="020B0604030504040204" pitchFamily="50" charset="-128"/>
              </a:rPr>
              <a:t>データインテグリティガイダンスの解釈と教育資料の作成，教育資料 </a:t>
            </a:r>
            <a:r>
              <a:rPr lang="en-US" altLang="ja-JP" dirty="0">
                <a:latin typeface="Meiryo UI" panose="020B0604030504040204" pitchFamily="50" charset="-128"/>
                <a:ea typeface="Meiryo UI" panose="020B0604030504040204" pitchFamily="50" charset="-128"/>
              </a:rPr>
              <a:t>	GLP</a:t>
            </a:r>
            <a:r>
              <a:rPr lang="ja-JP" altLang="en-US" dirty="0">
                <a:latin typeface="Meiryo UI" panose="020B0604030504040204" pitchFamily="50" charset="-128"/>
                <a:ea typeface="Meiryo UI" panose="020B0604030504040204" pitchFamily="50" charset="-128"/>
              </a:rPr>
              <a:t>におけるデータインテグリティ</a:t>
            </a:r>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 </a:t>
            </a:r>
            <a:r>
              <a:rPr lang="en-US" altLang="ja-JP" dirty="0">
                <a:latin typeface="Meiryo UI" panose="020B0604030504040204" pitchFamily="50" charset="-128"/>
                <a:ea typeface="Meiryo UI" panose="020B0604030504040204" pitchFamily="50" charset="-128"/>
              </a:rPr>
              <a:t>No.23L03-1. 2022</a:t>
            </a:r>
            <a:r>
              <a:rPr lang="ja-JP" altLang="en-US" dirty="0">
                <a:latin typeface="Meiryo UI" panose="020B0604030504040204" pitchFamily="50" charset="-128"/>
                <a:ea typeface="Meiryo UI" panose="020B0604030504040204" pitchFamily="50" charset="-128"/>
              </a:rPr>
              <a:t>～</a:t>
            </a:r>
            <a:r>
              <a:rPr lang="en-US" altLang="ja-JP" dirty="0">
                <a:latin typeface="Meiryo UI" panose="020B0604030504040204" pitchFamily="50" charset="-128"/>
                <a:ea typeface="Meiryo UI" panose="020B0604030504040204" pitchFamily="50" charset="-128"/>
              </a:rPr>
              <a:t>2023</a:t>
            </a:r>
          </a:p>
        </p:txBody>
      </p:sp>
    </p:spTree>
    <p:extLst>
      <p:ext uri="{BB962C8B-B14F-4D97-AF65-F5344CB8AC3E}">
        <p14:creationId xmlns:p14="http://schemas.microsoft.com/office/powerpoint/2010/main" val="3624991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0A1E31EF-C7AA-5DAF-8CCF-4D00E2177986}"/>
              </a:ext>
            </a:extLst>
          </p:cNvPr>
          <p:cNvSpPr/>
          <p:nvPr/>
        </p:nvSpPr>
        <p:spPr>
          <a:xfrm>
            <a:off x="80682" y="1008529"/>
            <a:ext cx="7281583" cy="5741895"/>
          </a:xfrm>
          <a:prstGeom prst="roundRect">
            <a:avLst/>
          </a:prstGeom>
          <a:solidFill>
            <a:schemeClr val="accent5">
              <a:lumMod val="20000"/>
              <a:lumOff val="80000"/>
            </a:schemeClr>
          </a:solidFill>
          <a:ln>
            <a:solidFill>
              <a:schemeClr val="accent5">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476F1FC7-205D-D3BF-675A-9724125CA78E}"/>
              </a:ext>
            </a:extLst>
          </p:cNvPr>
          <p:cNvSpPr>
            <a:spLocks noGrp="1"/>
          </p:cNvSpPr>
          <p:nvPr>
            <p:ph type="title"/>
          </p:nvPr>
        </p:nvSpPr>
        <p:spPr/>
        <p:txBody>
          <a:bodyPr/>
          <a:lstStyle/>
          <a:p>
            <a:pPr fontAlgn="ctr"/>
            <a:r>
              <a:rPr kumimoji="1" lang="ja-JP" altLang="en-US" sz="2800" b="0" dirty="0"/>
              <a:t>データインテグリティ（</a:t>
            </a:r>
            <a:r>
              <a:rPr kumimoji="1" lang="en-US" altLang="ja-JP" sz="2800" b="0" dirty="0"/>
              <a:t>DI</a:t>
            </a:r>
            <a:r>
              <a:rPr kumimoji="1" lang="ja-JP" altLang="en-US" sz="2800" b="0" dirty="0"/>
              <a:t>）関係者</a:t>
            </a:r>
          </a:p>
        </p:txBody>
      </p:sp>
      <p:sp>
        <p:nvSpPr>
          <p:cNvPr id="10" name="テキスト ボックス 9">
            <a:extLst>
              <a:ext uri="{FF2B5EF4-FFF2-40B4-BE49-F238E27FC236}">
                <a16:creationId xmlns:a16="http://schemas.microsoft.com/office/drawing/2014/main" id="{D4C65CD5-6151-C469-7D69-EA101EEADED2}"/>
              </a:ext>
            </a:extLst>
          </p:cNvPr>
          <p:cNvSpPr txBox="1"/>
          <p:nvPr/>
        </p:nvSpPr>
        <p:spPr>
          <a:xfrm>
            <a:off x="2222500" y="3592568"/>
            <a:ext cx="415498" cy="369332"/>
          </a:xfrm>
          <a:prstGeom prst="rect">
            <a:avLst/>
          </a:prstGeom>
          <a:noFill/>
        </p:spPr>
        <p:txBody>
          <a:bodyPr wrap="none" rtlCol="0">
            <a:spAutoFit/>
          </a:bodyPr>
          <a:lstStyle/>
          <a:p>
            <a:r>
              <a:rPr kumimoji="1" lang="ja-JP" altLang="en-US" dirty="0">
                <a:latin typeface="Meiryo UI" panose="020B0604030504040204" pitchFamily="50" charset="-128"/>
                <a:ea typeface="Meiryo UI" panose="020B0604030504040204" pitchFamily="50" charset="-128"/>
              </a:rPr>
              <a:t>③</a:t>
            </a:r>
          </a:p>
        </p:txBody>
      </p:sp>
      <p:pic>
        <p:nvPicPr>
          <p:cNvPr id="16" name="図 15">
            <a:extLst>
              <a:ext uri="{FF2B5EF4-FFF2-40B4-BE49-F238E27FC236}">
                <a16:creationId xmlns:a16="http://schemas.microsoft.com/office/drawing/2014/main" id="{4C8F46AC-F87F-C3BF-F754-1E4D0470D58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1005" y="1084079"/>
            <a:ext cx="1608227" cy="904627"/>
          </a:xfrm>
          <a:prstGeom prst="rect">
            <a:avLst/>
          </a:prstGeom>
          <a:noFill/>
          <a:extLst>
            <a:ext uri="{909E8E84-426E-40DD-AFC4-6F175D3DCCD1}">
              <a14:hiddenFill xmlns:a14="http://schemas.microsoft.com/office/drawing/2010/main">
                <a:solidFill>
                  <a:srgbClr val="FFFFFF"/>
                </a:solidFill>
              </a14:hiddenFill>
            </a:ext>
          </a:extLst>
        </p:spPr>
      </p:pic>
      <p:pic>
        <p:nvPicPr>
          <p:cNvPr id="17" name="図 16">
            <a:extLst>
              <a:ext uri="{FF2B5EF4-FFF2-40B4-BE49-F238E27FC236}">
                <a16:creationId xmlns:a16="http://schemas.microsoft.com/office/drawing/2014/main" id="{1882CD48-97A3-A1AF-6009-404A2EC2D210}"/>
              </a:ext>
            </a:extLst>
          </p:cNvPr>
          <p:cNvPicPr>
            <a:picLocks noChangeAspect="1"/>
          </p:cNvPicPr>
          <p:nvPr/>
        </p:nvPicPr>
        <p:blipFill>
          <a:blip r:embed="rId3"/>
          <a:stretch>
            <a:fillRect/>
          </a:stretch>
        </p:blipFill>
        <p:spPr>
          <a:xfrm>
            <a:off x="2765538" y="1972131"/>
            <a:ext cx="2042478" cy="504418"/>
          </a:xfrm>
          <a:prstGeom prst="rect">
            <a:avLst/>
          </a:prstGeom>
          <a:noFill/>
        </p:spPr>
      </p:pic>
      <p:pic>
        <p:nvPicPr>
          <p:cNvPr id="18" name="図 17">
            <a:extLst>
              <a:ext uri="{FF2B5EF4-FFF2-40B4-BE49-F238E27FC236}">
                <a16:creationId xmlns:a16="http://schemas.microsoft.com/office/drawing/2014/main" id="{0ECFD2EF-3BA2-B225-08EF-CED6EBB81335}"/>
              </a:ext>
            </a:extLst>
          </p:cNvPr>
          <p:cNvPicPr>
            <a:picLocks noChangeAspect="1"/>
          </p:cNvPicPr>
          <p:nvPr/>
        </p:nvPicPr>
        <p:blipFill>
          <a:blip r:embed="rId4"/>
          <a:stretch>
            <a:fillRect/>
          </a:stretch>
        </p:blipFill>
        <p:spPr>
          <a:xfrm>
            <a:off x="2143153" y="2673131"/>
            <a:ext cx="1244770" cy="414923"/>
          </a:xfrm>
          <a:prstGeom prst="rect">
            <a:avLst/>
          </a:prstGeom>
        </p:spPr>
      </p:pic>
      <p:pic>
        <p:nvPicPr>
          <p:cNvPr id="19" name="図 18">
            <a:extLst>
              <a:ext uri="{FF2B5EF4-FFF2-40B4-BE49-F238E27FC236}">
                <a16:creationId xmlns:a16="http://schemas.microsoft.com/office/drawing/2014/main" id="{63B9024A-6627-0CBF-3A7B-13AFA853E60B}"/>
              </a:ext>
            </a:extLst>
          </p:cNvPr>
          <p:cNvPicPr>
            <a:picLocks noChangeAspect="1"/>
          </p:cNvPicPr>
          <p:nvPr/>
        </p:nvPicPr>
        <p:blipFill>
          <a:blip r:embed="rId5"/>
          <a:stretch>
            <a:fillRect/>
          </a:stretch>
        </p:blipFill>
        <p:spPr>
          <a:xfrm>
            <a:off x="3659724" y="2673131"/>
            <a:ext cx="1564463" cy="414923"/>
          </a:xfrm>
          <a:prstGeom prst="rect">
            <a:avLst/>
          </a:prstGeom>
        </p:spPr>
      </p:pic>
      <p:pic>
        <p:nvPicPr>
          <p:cNvPr id="20" name="図 19">
            <a:extLst>
              <a:ext uri="{FF2B5EF4-FFF2-40B4-BE49-F238E27FC236}">
                <a16:creationId xmlns:a16="http://schemas.microsoft.com/office/drawing/2014/main" id="{3D2845B1-22BC-5FC5-141D-261943D1248E}"/>
              </a:ext>
            </a:extLst>
          </p:cNvPr>
          <p:cNvPicPr>
            <a:picLocks noChangeAspect="1"/>
          </p:cNvPicPr>
          <p:nvPr/>
        </p:nvPicPr>
        <p:blipFill>
          <a:blip r:embed="rId6"/>
          <a:stretch>
            <a:fillRect/>
          </a:stretch>
        </p:blipFill>
        <p:spPr>
          <a:xfrm>
            <a:off x="1280389" y="3399737"/>
            <a:ext cx="1697539" cy="817843"/>
          </a:xfrm>
          <a:prstGeom prst="rect">
            <a:avLst/>
          </a:prstGeom>
        </p:spPr>
      </p:pic>
      <p:pic>
        <p:nvPicPr>
          <p:cNvPr id="21" name="図 20">
            <a:extLst>
              <a:ext uri="{FF2B5EF4-FFF2-40B4-BE49-F238E27FC236}">
                <a16:creationId xmlns:a16="http://schemas.microsoft.com/office/drawing/2014/main" id="{B3A2A91D-F892-E3B2-3A98-1960253FF4A3}"/>
              </a:ext>
            </a:extLst>
          </p:cNvPr>
          <p:cNvPicPr>
            <a:picLocks noChangeAspect="1"/>
          </p:cNvPicPr>
          <p:nvPr/>
        </p:nvPicPr>
        <p:blipFill>
          <a:blip r:embed="rId7"/>
          <a:stretch>
            <a:fillRect/>
          </a:stretch>
        </p:blipFill>
        <p:spPr>
          <a:xfrm>
            <a:off x="4441955" y="3273209"/>
            <a:ext cx="1660745" cy="1122853"/>
          </a:xfrm>
          <a:prstGeom prst="rect">
            <a:avLst/>
          </a:prstGeom>
        </p:spPr>
      </p:pic>
      <p:pic>
        <p:nvPicPr>
          <p:cNvPr id="22" name="図 21">
            <a:extLst>
              <a:ext uri="{FF2B5EF4-FFF2-40B4-BE49-F238E27FC236}">
                <a16:creationId xmlns:a16="http://schemas.microsoft.com/office/drawing/2014/main" id="{6E231D66-45E7-24CE-E755-3898DBC2A600}"/>
              </a:ext>
            </a:extLst>
          </p:cNvPr>
          <p:cNvPicPr>
            <a:picLocks noChangeAspect="1"/>
          </p:cNvPicPr>
          <p:nvPr/>
        </p:nvPicPr>
        <p:blipFill>
          <a:blip r:embed="rId8"/>
          <a:stretch>
            <a:fillRect/>
          </a:stretch>
        </p:blipFill>
        <p:spPr>
          <a:xfrm>
            <a:off x="1179346" y="4395472"/>
            <a:ext cx="1549686" cy="382716"/>
          </a:xfrm>
          <a:prstGeom prst="rect">
            <a:avLst/>
          </a:prstGeom>
        </p:spPr>
      </p:pic>
      <p:pic>
        <p:nvPicPr>
          <p:cNvPr id="23" name="図 22">
            <a:extLst>
              <a:ext uri="{FF2B5EF4-FFF2-40B4-BE49-F238E27FC236}">
                <a16:creationId xmlns:a16="http://schemas.microsoft.com/office/drawing/2014/main" id="{A1740E3D-91E9-8D6E-4472-5415361164BC}"/>
              </a:ext>
            </a:extLst>
          </p:cNvPr>
          <p:cNvPicPr>
            <a:picLocks noChangeAspect="1"/>
          </p:cNvPicPr>
          <p:nvPr/>
        </p:nvPicPr>
        <p:blipFill>
          <a:blip r:embed="rId9"/>
          <a:stretch>
            <a:fillRect/>
          </a:stretch>
        </p:blipFill>
        <p:spPr>
          <a:xfrm>
            <a:off x="1436020" y="4881678"/>
            <a:ext cx="1700786" cy="420032"/>
          </a:xfrm>
          <a:prstGeom prst="rect">
            <a:avLst/>
          </a:prstGeom>
        </p:spPr>
      </p:pic>
      <p:pic>
        <p:nvPicPr>
          <p:cNvPr id="24" name="図 23">
            <a:extLst>
              <a:ext uri="{FF2B5EF4-FFF2-40B4-BE49-F238E27FC236}">
                <a16:creationId xmlns:a16="http://schemas.microsoft.com/office/drawing/2014/main" id="{24707272-F0C9-ACFD-8E05-5B138DA7BF5B}"/>
              </a:ext>
            </a:extLst>
          </p:cNvPr>
          <p:cNvPicPr>
            <a:picLocks noChangeAspect="1"/>
          </p:cNvPicPr>
          <p:nvPr/>
        </p:nvPicPr>
        <p:blipFill>
          <a:blip r:embed="rId10"/>
          <a:stretch>
            <a:fillRect/>
          </a:stretch>
        </p:blipFill>
        <p:spPr>
          <a:xfrm>
            <a:off x="4311005" y="4598475"/>
            <a:ext cx="1680096" cy="414923"/>
          </a:xfrm>
          <a:prstGeom prst="rect">
            <a:avLst/>
          </a:prstGeom>
        </p:spPr>
      </p:pic>
      <p:pic>
        <p:nvPicPr>
          <p:cNvPr id="27" name="図 26">
            <a:extLst>
              <a:ext uri="{FF2B5EF4-FFF2-40B4-BE49-F238E27FC236}">
                <a16:creationId xmlns:a16="http://schemas.microsoft.com/office/drawing/2014/main" id="{C2AE47ED-16AF-0F29-6650-146A44F2B3B1}"/>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168479" y="3260288"/>
            <a:ext cx="1045868" cy="1072685"/>
          </a:xfrm>
          <a:prstGeom prst="rect">
            <a:avLst/>
          </a:prstGeom>
          <a:noFill/>
          <a:extLst>
            <a:ext uri="{909E8E84-426E-40DD-AFC4-6F175D3DCCD1}">
              <a14:hiddenFill xmlns:a14="http://schemas.microsoft.com/office/drawing/2010/main">
                <a:solidFill>
                  <a:srgbClr val="FFFFFF"/>
                </a:solidFill>
              </a14:hiddenFill>
            </a:ext>
          </a:extLst>
        </p:spPr>
      </p:pic>
      <p:pic>
        <p:nvPicPr>
          <p:cNvPr id="28" name="図 27">
            <a:extLst>
              <a:ext uri="{FF2B5EF4-FFF2-40B4-BE49-F238E27FC236}">
                <a16:creationId xmlns:a16="http://schemas.microsoft.com/office/drawing/2014/main" id="{D0A5D427-C1C2-E28A-907B-B921F5E50073}"/>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090702" y="1971813"/>
            <a:ext cx="1141144" cy="1141144"/>
          </a:xfrm>
          <a:prstGeom prst="rect">
            <a:avLst/>
          </a:prstGeom>
          <a:noFill/>
          <a:extLst>
            <a:ext uri="{909E8E84-426E-40DD-AFC4-6F175D3DCCD1}">
              <a14:hiddenFill xmlns:a14="http://schemas.microsoft.com/office/drawing/2010/main">
                <a:solidFill>
                  <a:srgbClr val="FFFFFF"/>
                </a:solidFill>
              </a14:hiddenFill>
            </a:ext>
          </a:extLst>
        </p:spPr>
      </p:pic>
      <p:pic>
        <p:nvPicPr>
          <p:cNvPr id="29" name="図 28">
            <a:extLst>
              <a:ext uri="{FF2B5EF4-FFF2-40B4-BE49-F238E27FC236}">
                <a16:creationId xmlns:a16="http://schemas.microsoft.com/office/drawing/2014/main" id="{DB4A8520-3D8F-8E05-BCE1-25AFCC010F6C}"/>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31528" y="4586747"/>
            <a:ext cx="901337" cy="542292"/>
          </a:xfrm>
          <a:prstGeom prst="rect">
            <a:avLst/>
          </a:prstGeom>
          <a:noFill/>
          <a:extLst>
            <a:ext uri="{909E8E84-426E-40DD-AFC4-6F175D3DCCD1}">
              <a14:hiddenFill xmlns:a14="http://schemas.microsoft.com/office/drawing/2010/main">
                <a:solidFill>
                  <a:srgbClr val="FFFFFF"/>
                </a:solidFill>
              </a14:hiddenFill>
            </a:ext>
          </a:extLst>
        </p:spPr>
      </p:pic>
      <p:pic>
        <p:nvPicPr>
          <p:cNvPr id="30" name="図 29">
            <a:extLst>
              <a:ext uri="{FF2B5EF4-FFF2-40B4-BE49-F238E27FC236}">
                <a16:creationId xmlns:a16="http://schemas.microsoft.com/office/drawing/2014/main" id="{A18794BB-5B83-215C-A035-DAE3120AEC3D}"/>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043458" y="5352130"/>
            <a:ext cx="451698" cy="412175"/>
          </a:xfrm>
          <a:prstGeom prst="rect">
            <a:avLst/>
          </a:prstGeom>
          <a:noFill/>
          <a:extLst>
            <a:ext uri="{909E8E84-426E-40DD-AFC4-6F175D3DCCD1}">
              <a14:hiddenFill xmlns:a14="http://schemas.microsoft.com/office/drawing/2010/main">
                <a:solidFill>
                  <a:srgbClr val="FFFFFF"/>
                </a:solidFill>
              </a14:hiddenFill>
            </a:ext>
          </a:extLst>
        </p:spPr>
      </p:pic>
      <p:pic>
        <p:nvPicPr>
          <p:cNvPr id="31" name="図 30">
            <a:extLst>
              <a:ext uri="{FF2B5EF4-FFF2-40B4-BE49-F238E27FC236}">
                <a16:creationId xmlns:a16="http://schemas.microsoft.com/office/drawing/2014/main" id="{5C9289A4-BF3F-6AAD-106B-8FEB8B938338}"/>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09819" y="5650639"/>
            <a:ext cx="746377" cy="746377"/>
          </a:xfrm>
          <a:prstGeom prst="rect">
            <a:avLst/>
          </a:prstGeom>
          <a:noFill/>
          <a:extLst>
            <a:ext uri="{909E8E84-426E-40DD-AFC4-6F175D3DCCD1}">
              <a14:hiddenFill xmlns:a14="http://schemas.microsoft.com/office/drawing/2010/main">
                <a:solidFill>
                  <a:srgbClr val="FFFFFF"/>
                </a:solidFill>
              </a14:hiddenFill>
            </a:ext>
          </a:extLst>
        </p:spPr>
      </p:pic>
      <p:pic>
        <p:nvPicPr>
          <p:cNvPr id="32" name="図 31">
            <a:extLst>
              <a:ext uri="{FF2B5EF4-FFF2-40B4-BE49-F238E27FC236}">
                <a16:creationId xmlns:a16="http://schemas.microsoft.com/office/drawing/2014/main" id="{503DB70F-64F5-5909-9ABB-CD495F26B618}"/>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591466" y="4942169"/>
            <a:ext cx="1218869" cy="874539"/>
          </a:xfrm>
          <a:prstGeom prst="rect">
            <a:avLst/>
          </a:prstGeom>
          <a:noFill/>
          <a:extLst>
            <a:ext uri="{909E8E84-426E-40DD-AFC4-6F175D3DCCD1}">
              <a14:hiddenFill xmlns:a14="http://schemas.microsoft.com/office/drawing/2010/main">
                <a:solidFill>
                  <a:srgbClr val="FFFFFF"/>
                </a:solidFill>
              </a14:hiddenFill>
            </a:ext>
          </a:extLst>
        </p:spPr>
      </p:pic>
      <p:pic>
        <p:nvPicPr>
          <p:cNvPr id="33" name="図 32">
            <a:extLst>
              <a:ext uri="{FF2B5EF4-FFF2-40B4-BE49-F238E27FC236}">
                <a16:creationId xmlns:a16="http://schemas.microsoft.com/office/drawing/2014/main" id="{B166986D-FFFF-2062-4D15-43502E2B80CB}"/>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896089" y="5538835"/>
            <a:ext cx="1194882" cy="1029092"/>
          </a:xfrm>
          <a:prstGeom prst="rect">
            <a:avLst/>
          </a:prstGeom>
          <a:noFill/>
          <a:extLst>
            <a:ext uri="{909E8E84-426E-40DD-AFC4-6F175D3DCCD1}">
              <a14:hiddenFill xmlns:a14="http://schemas.microsoft.com/office/drawing/2010/main">
                <a:solidFill>
                  <a:srgbClr val="FFFFFF"/>
                </a:solidFill>
              </a14:hiddenFill>
            </a:ext>
          </a:extLst>
        </p:spPr>
      </p:pic>
      <p:pic>
        <p:nvPicPr>
          <p:cNvPr id="34" name="図 33">
            <a:extLst>
              <a:ext uri="{FF2B5EF4-FFF2-40B4-BE49-F238E27FC236}">
                <a16:creationId xmlns:a16="http://schemas.microsoft.com/office/drawing/2014/main" id="{B704A0A9-6ABC-34D8-2D04-64AC3BF48A9B}"/>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358197" y="3112957"/>
            <a:ext cx="826225" cy="1217066"/>
          </a:xfrm>
          <a:prstGeom prst="rect">
            <a:avLst/>
          </a:prstGeom>
          <a:noFill/>
          <a:extLst>
            <a:ext uri="{909E8E84-426E-40DD-AFC4-6F175D3DCCD1}">
              <a14:hiddenFill xmlns:a14="http://schemas.microsoft.com/office/drawing/2010/main">
                <a:solidFill>
                  <a:srgbClr val="FFFFFF"/>
                </a:solidFill>
              </a14:hiddenFill>
            </a:ext>
          </a:extLst>
        </p:spPr>
      </p:pic>
      <p:pic>
        <p:nvPicPr>
          <p:cNvPr id="35" name="図 34">
            <a:extLst>
              <a:ext uri="{FF2B5EF4-FFF2-40B4-BE49-F238E27FC236}">
                <a16:creationId xmlns:a16="http://schemas.microsoft.com/office/drawing/2014/main" id="{27C7C26A-1BDF-48B1-B375-58C33BD7B3CB}"/>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3169861" y="3267419"/>
            <a:ext cx="1141144" cy="1214161"/>
          </a:xfrm>
          <a:prstGeom prst="rect">
            <a:avLst/>
          </a:prstGeom>
          <a:noFill/>
          <a:extLst>
            <a:ext uri="{909E8E84-426E-40DD-AFC4-6F175D3DCCD1}">
              <a14:hiddenFill xmlns:a14="http://schemas.microsoft.com/office/drawing/2010/main">
                <a:solidFill>
                  <a:srgbClr val="FFFFFF"/>
                </a:solidFill>
              </a14:hiddenFill>
            </a:ext>
          </a:extLst>
        </p:spPr>
      </p:pic>
      <p:sp>
        <p:nvSpPr>
          <p:cNvPr id="37" name="テキスト ボックス 36">
            <a:extLst>
              <a:ext uri="{FF2B5EF4-FFF2-40B4-BE49-F238E27FC236}">
                <a16:creationId xmlns:a16="http://schemas.microsoft.com/office/drawing/2014/main" id="{4C2404CF-08DD-43C6-502D-E60D36538930}"/>
              </a:ext>
            </a:extLst>
          </p:cNvPr>
          <p:cNvSpPr txBox="1"/>
          <p:nvPr/>
        </p:nvSpPr>
        <p:spPr>
          <a:xfrm>
            <a:off x="3101544" y="1123251"/>
            <a:ext cx="1357376" cy="400110"/>
          </a:xfrm>
          <a:prstGeom prst="rect">
            <a:avLst/>
          </a:prstGeom>
          <a:noFill/>
        </p:spPr>
        <p:txBody>
          <a:bodyPr wrap="square" rtlCol="0">
            <a:spAutoFit/>
          </a:bodyPr>
          <a:lstStyle/>
          <a:p>
            <a:r>
              <a:rPr kumimoji="1" lang="en-US" altLang="ja-JP" sz="2000" dirty="0">
                <a:latin typeface="Meiryo UI" panose="020B0604030504040204" pitchFamily="50" charset="-128"/>
                <a:ea typeface="Meiryo UI" panose="020B0604030504040204" pitchFamily="50" charset="-128"/>
              </a:rPr>
              <a:t>GLP</a:t>
            </a:r>
            <a:r>
              <a:rPr kumimoji="1" lang="ja-JP" altLang="en-US" sz="2000" dirty="0">
                <a:latin typeface="Meiryo UI" panose="020B0604030504040204" pitchFamily="50" charset="-128"/>
                <a:ea typeface="Meiryo UI" panose="020B0604030504040204" pitchFamily="50" charset="-128"/>
              </a:rPr>
              <a:t>組織</a:t>
            </a:r>
          </a:p>
        </p:txBody>
      </p:sp>
      <p:sp>
        <p:nvSpPr>
          <p:cNvPr id="38" name="テキスト ボックス 37">
            <a:extLst>
              <a:ext uri="{FF2B5EF4-FFF2-40B4-BE49-F238E27FC236}">
                <a16:creationId xmlns:a16="http://schemas.microsoft.com/office/drawing/2014/main" id="{CE2826A6-5FDD-5309-7867-070763E7E1B9}"/>
              </a:ext>
            </a:extLst>
          </p:cNvPr>
          <p:cNvSpPr txBox="1"/>
          <p:nvPr/>
        </p:nvSpPr>
        <p:spPr>
          <a:xfrm>
            <a:off x="7895259" y="1323306"/>
            <a:ext cx="3734764" cy="4985980"/>
          </a:xfrm>
          <a:prstGeom prst="rect">
            <a:avLst/>
          </a:prstGeom>
          <a:noFill/>
        </p:spPr>
        <p:txBody>
          <a:bodyPr wrap="square" lIns="91440" tIns="45720" rIns="91440" bIns="45720" rtlCol="0" anchor="t">
            <a:spAutoFit/>
          </a:bodyPr>
          <a:lstStyle/>
          <a:p>
            <a:pPr algn="ctr"/>
            <a:r>
              <a:rPr kumimoji="1" lang="en-US" sz="2800" dirty="0">
                <a:solidFill>
                  <a:srgbClr val="FF0000"/>
                </a:solidFill>
                <a:latin typeface="Meiryo UI"/>
                <a:ea typeface="Meiryo UI"/>
              </a:rPr>
              <a:t>GLP</a:t>
            </a:r>
            <a:r>
              <a:rPr lang="ja-JP" sz="2800" dirty="0">
                <a:solidFill>
                  <a:srgbClr val="FF0000"/>
                </a:solidFill>
                <a:latin typeface="Meiryo UI"/>
                <a:ea typeface="Meiryo UI"/>
              </a:rPr>
              <a:t>職員 </a:t>
            </a:r>
            <a:r>
              <a:rPr lang="en-US" altLang="ja-JP" sz="2800" dirty="0">
                <a:solidFill>
                  <a:srgbClr val="FF0000"/>
                </a:solidFill>
                <a:latin typeface="Meiryo UI"/>
                <a:ea typeface="Meiryo UI"/>
              </a:rPr>
              <a:t>= DI</a:t>
            </a:r>
            <a:r>
              <a:rPr lang="ja-JP" sz="2800" dirty="0">
                <a:solidFill>
                  <a:srgbClr val="FF0000"/>
                </a:solidFill>
                <a:latin typeface="Meiryo UI"/>
                <a:ea typeface="Meiryo UI"/>
              </a:rPr>
              <a:t>関係者</a:t>
            </a:r>
            <a:endParaRPr lang="en-US" altLang="ja-JP" sz="2800" dirty="0">
              <a:latin typeface="Meiryo UI"/>
              <a:ea typeface="Meiryo UI"/>
            </a:endParaRPr>
          </a:p>
          <a:p>
            <a:endParaRPr lang="en-US" altLang="ja-JP" dirty="0">
              <a:latin typeface="Meiryo UI"/>
              <a:ea typeface="Meiryo UI"/>
            </a:endParaRPr>
          </a:p>
          <a:p>
            <a:r>
              <a:rPr lang="en-US" altLang="ja-JP" dirty="0">
                <a:latin typeface="Meiryo UI"/>
                <a:ea typeface="Meiryo UI"/>
              </a:rPr>
              <a:t>GLP</a:t>
            </a:r>
            <a:r>
              <a:rPr kumimoji="1" lang="ja-JP" altLang="en-US" dirty="0">
                <a:latin typeface="Meiryo UI"/>
                <a:ea typeface="Meiryo UI"/>
              </a:rPr>
              <a:t>原則の要求事項の主な目的は，試験データの品質（</a:t>
            </a:r>
            <a:r>
              <a:rPr kumimoji="1" lang="en-US" altLang="ja-JP" dirty="0">
                <a:latin typeface="Meiryo UI"/>
                <a:ea typeface="Meiryo UI"/>
              </a:rPr>
              <a:t>Quality</a:t>
            </a:r>
            <a:r>
              <a:rPr kumimoji="1" lang="ja-JP" altLang="en-US" dirty="0">
                <a:latin typeface="Meiryo UI"/>
                <a:ea typeface="Meiryo UI"/>
              </a:rPr>
              <a:t>）と完全性（</a:t>
            </a:r>
            <a:r>
              <a:rPr kumimoji="1" lang="en-US" altLang="ja-JP" dirty="0">
                <a:latin typeface="Meiryo UI"/>
                <a:ea typeface="Meiryo UI"/>
              </a:rPr>
              <a:t>Integrity</a:t>
            </a:r>
            <a:r>
              <a:rPr kumimoji="1" lang="ja-JP" altLang="en-US" dirty="0">
                <a:latin typeface="Meiryo UI"/>
                <a:ea typeface="Meiryo UI"/>
              </a:rPr>
              <a:t>）を確保し，試験を再構築できるようにすることである。</a:t>
            </a:r>
            <a:endParaRPr lang="en-US" altLang="ja-JP" dirty="0">
              <a:latin typeface="Meiryo UI"/>
              <a:ea typeface="Meiryo UI"/>
            </a:endParaRPr>
          </a:p>
          <a:p>
            <a:endParaRPr kumimoji="1" lang="en-US" altLang="ja-JP" dirty="0">
              <a:latin typeface="Meiryo UI" panose="020B0604030504040204" pitchFamily="50" charset="-128"/>
              <a:ea typeface="Meiryo UI" panose="020B0604030504040204" pitchFamily="50" charset="-128"/>
            </a:endParaRPr>
          </a:p>
          <a:p>
            <a:r>
              <a:rPr kumimoji="1" lang="en-US" altLang="ja-JP" dirty="0">
                <a:latin typeface="Meiryo UI" panose="020B0604030504040204" pitchFamily="50" charset="-128"/>
                <a:ea typeface="Meiryo UI" panose="020B0604030504040204" pitchFamily="50" charset="-128"/>
              </a:rPr>
              <a:t>GLP</a:t>
            </a:r>
            <a:r>
              <a:rPr kumimoji="1" lang="ja-JP" altLang="en-US" dirty="0">
                <a:latin typeface="Meiryo UI" panose="020B0604030504040204" pitchFamily="50" charset="-128"/>
                <a:ea typeface="Meiryo UI" panose="020B0604030504040204" pitchFamily="50" charset="-128"/>
              </a:rPr>
              <a:t>職員は，</a:t>
            </a:r>
            <a:endParaRPr kumimoji="1" lang="en-US" altLang="ja-JP" dirty="0">
              <a:latin typeface="Meiryo UI" panose="020B0604030504040204" pitchFamily="50" charset="-128"/>
              <a:ea typeface="Meiryo UI" panose="020B0604030504040204" pitchFamily="50" charset="-128"/>
            </a:endParaRPr>
          </a:p>
          <a:p>
            <a:endParaRPr kumimoji="1" lang="en-US" altLang="ja-JP" sz="400" dirty="0">
              <a:latin typeface="Meiryo UI" panose="020B0604030504040204" pitchFamily="50" charset="-128"/>
              <a:ea typeface="Meiryo UI" panose="020B0604030504040204" pitchFamily="50" charset="-128"/>
            </a:endParaRPr>
          </a:p>
          <a:p>
            <a:r>
              <a:rPr kumimoji="1" lang="ja-JP" altLang="en-US" dirty="0">
                <a:latin typeface="Meiryo UI"/>
                <a:ea typeface="Meiryo UI"/>
              </a:rPr>
              <a:t>適切な</a:t>
            </a:r>
            <a:r>
              <a:rPr kumimoji="1" lang="en-US" altLang="ja-JP" dirty="0">
                <a:latin typeface="Meiryo UI"/>
                <a:ea typeface="Meiryo UI"/>
              </a:rPr>
              <a:t>DI</a:t>
            </a:r>
            <a:r>
              <a:rPr kumimoji="1" lang="ja-JP" altLang="en-US" dirty="0">
                <a:latin typeface="Meiryo UI"/>
                <a:ea typeface="Meiryo UI"/>
              </a:rPr>
              <a:t>への対応が必要であることを</a:t>
            </a:r>
            <a:r>
              <a:rPr kumimoji="1" lang="ja-JP" altLang="en-US" dirty="0">
                <a:solidFill>
                  <a:srgbClr val="FF0000"/>
                </a:solidFill>
                <a:latin typeface="Meiryo UI"/>
                <a:ea typeface="Meiryo UI"/>
              </a:rPr>
              <a:t>理解</a:t>
            </a:r>
            <a:r>
              <a:rPr kumimoji="1" lang="ja-JP" altLang="en-US" dirty="0">
                <a:latin typeface="Meiryo UI"/>
                <a:ea typeface="Meiryo UI"/>
              </a:rPr>
              <a:t>しなければならない。</a:t>
            </a:r>
            <a:endParaRPr kumimoji="1" lang="en-US" altLang="ja-JP" dirty="0">
              <a:latin typeface="Meiryo UI"/>
              <a:ea typeface="Meiryo UI"/>
            </a:endParaRPr>
          </a:p>
          <a:p>
            <a:endParaRPr lang="en-US" altLang="ja-JP" dirty="0">
              <a:latin typeface="Meiryo UI" panose="020B0604030504040204" pitchFamily="50" charset="-128"/>
              <a:ea typeface="Meiryo UI" panose="020B0604030504040204" pitchFamily="50" charset="-128"/>
            </a:endParaRPr>
          </a:p>
          <a:p>
            <a:r>
              <a:rPr kumimoji="1" lang="en-US" altLang="ja-JP" dirty="0">
                <a:latin typeface="Meiryo UI" panose="020B0604030504040204" pitchFamily="50" charset="-128"/>
                <a:ea typeface="Meiryo UI" panose="020B0604030504040204" pitchFamily="50" charset="-128"/>
              </a:rPr>
              <a:t>GLP</a:t>
            </a:r>
            <a:r>
              <a:rPr kumimoji="1" lang="ja-JP" altLang="en-US" dirty="0">
                <a:latin typeface="Meiryo UI" panose="020B0604030504040204" pitchFamily="50" charset="-128"/>
                <a:ea typeface="Meiryo UI" panose="020B0604030504040204" pitchFamily="50" charset="-128"/>
              </a:rPr>
              <a:t>職員は，</a:t>
            </a:r>
            <a:endParaRPr kumimoji="1" lang="en-US" altLang="ja-JP" dirty="0">
              <a:latin typeface="Meiryo UI" panose="020B0604030504040204" pitchFamily="50" charset="-128"/>
              <a:ea typeface="Meiryo UI" panose="020B0604030504040204" pitchFamily="50" charset="-128"/>
            </a:endParaRPr>
          </a:p>
          <a:p>
            <a:endParaRPr kumimoji="1" lang="en-US" altLang="ja-JP" sz="400" dirty="0">
              <a:latin typeface="Meiryo UI" panose="020B0604030504040204" pitchFamily="50" charset="-128"/>
              <a:ea typeface="Meiryo UI" panose="020B0604030504040204" pitchFamily="50" charset="-128"/>
            </a:endParaRPr>
          </a:p>
          <a:p>
            <a:r>
              <a:rPr kumimoji="1" lang="en-US" altLang="ja-JP" dirty="0">
                <a:latin typeface="Meiryo UI"/>
                <a:ea typeface="Meiryo UI"/>
              </a:rPr>
              <a:t>ALCOA+*</a:t>
            </a:r>
            <a:r>
              <a:rPr kumimoji="1" lang="ja-JP" altLang="en-US" dirty="0">
                <a:latin typeface="Meiryo UI"/>
                <a:ea typeface="Meiryo UI"/>
              </a:rPr>
              <a:t>を正しく理解した上で，</a:t>
            </a:r>
            <a:r>
              <a:rPr kumimoji="1" lang="en-US" altLang="ja-JP" dirty="0">
                <a:latin typeface="Meiryo UI"/>
                <a:ea typeface="Meiryo UI"/>
              </a:rPr>
              <a:t>DI</a:t>
            </a:r>
            <a:r>
              <a:rPr kumimoji="1" lang="ja-JP" altLang="en-US" dirty="0">
                <a:latin typeface="Meiryo UI"/>
                <a:ea typeface="Meiryo UI"/>
              </a:rPr>
              <a:t>確保のために記載された手順に従って，データを取り扱う</a:t>
            </a:r>
            <a:r>
              <a:rPr kumimoji="1" lang="ja-JP" altLang="en-US" dirty="0">
                <a:solidFill>
                  <a:srgbClr val="FF0000"/>
                </a:solidFill>
                <a:latin typeface="Meiryo UI"/>
                <a:ea typeface="Meiryo UI"/>
              </a:rPr>
              <a:t>責任と義務</a:t>
            </a:r>
            <a:r>
              <a:rPr kumimoji="1" lang="ja-JP" altLang="en-US" dirty="0">
                <a:latin typeface="Meiryo UI"/>
                <a:ea typeface="Meiryo UI"/>
              </a:rPr>
              <a:t>がある。</a:t>
            </a:r>
            <a:endParaRPr kumimoji="1" lang="en-US" altLang="ja-JP" dirty="0">
              <a:latin typeface="Meiryo UI"/>
              <a:ea typeface="Meiryo UI"/>
            </a:endParaRPr>
          </a:p>
          <a:p>
            <a:endParaRPr lang="en-US" altLang="ja-JP" dirty="0">
              <a:latin typeface="Meiryo UI" panose="020B0604030504040204" pitchFamily="50" charset="-128"/>
              <a:ea typeface="Meiryo UI" panose="020B0604030504040204" pitchFamily="50" charset="-128"/>
            </a:endParaRPr>
          </a:p>
          <a:p>
            <a:pPr algn="r"/>
            <a:r>
              <a:rPr lang="en-US" altLang="ja-JP" sz="1200" dirty="0">
                <a:latin typeface="Meiryo UI" panose="020B0604030504040204" pitchFamily="50" charset="-128"/>
                <a:ea typeface="Meiryo UI" panose="020B0604030504040204" pitchFamily="50" charset="-128"/>
              </a:rPr>
              <a:t>*: </a:t>
            </a:r>
            <a:r>
              <a:rPr lang="ja-JP" altLang="en-US" sz="1200" dirty="0">
                <a:latin typeface="Meiryo UI" panose="020B0604030504040204" pitchFamily="50" charset="-128"/>
                <a:ea typeface="Meiryo UI" panose="020B0604030504040204" pitchFamily="50" charset="-128"/>
              </a:rPr>
              <a:t>スライド</a:t>
            </a:r>
            <a:r>
              <a:rPr lang="en-US" altLang="ja-JP" sz="1200" dirty="0">
                <a:latin typeface="Meiryo UI" panose="020B0604030504040204" pitchFamily="50" charset="-128"/>
                <a:ea typeface="Meiryo UI" panose="020B0604030504040204" pitchFamily="50" charset="-128"/>
              </a:rPr>
              <a:t>13</a:t>
            </a:r>
            <a:r>
              <a:rPr lang="ja-JP" altLang="en-US" sz="1200" dirty="0">
                <a:latin typeface="Meiryo UI" panose="020B0604030504040204" pitchFamily="50" charset="-128"/>
                <a:ea typeface="Meiryo UI" panose="020B0604030504040204" pitchFamily="50" charset="-128"/>
              </a:rPr>
              <a:t>参照</a:t>
            </a:r>
            <a:endParaRPr kumimoji="1" lang="ja-JP" altLang="en-US" sz="1200" dirty="0">
              <a:latin typeface="Meiryo UI" panose="020B0604030504040204" pitchFamily="50" charset="-128"/>
              <a:ea typeface="Meiryo UI" panose="020B0604030504040204" pitchFamily="50" charset="-128"/>
            </a:endParaRPr>
          </a:p>
        </p:txBody>
      </p:sp>
      <p:graphicFrame>
        <p:nvGraphicFramePr>
          <p:cNvPr id="4" name="表 3">
            <a:extLst>
              <a:ext uri="{FF2B5EF4-FFF2-40B4-BE49-F238E27FC236}">
                <a16:creationId xmlns:a16="http://schemas.microsoft.com/office/drawing/2014/main" id="{296E67E0-0C1B-15B5-FA1D-2459DD5A2A1D}"/>
              </a:ext>
            </a:extLst>
          </p:cNvPr>
          <p:cNvGraphicFramePr>
            <a:graphicFrameLocks noGrp="1"/>
          </p:cNvGraphicFramePr>
          <p:nvPr>
            <p:extLst>
              <p:ext uri="{D42A27DB-BD31-4B8C-83A1-F6EECF244321}">
                <p14:modId xmlns:p14="http://schemas.microsoft.com/office/powerpoint/2010/main" val="2882888628"/>
              </p:ext>
            </p:extLst>
          </p:nvPr>
        </p:nvGraphicFramePr>
        <p:xfrm>
          <a:off x="3375766" y="5283738"/>
          <a:ext cx="1042503" cy="366901"/>
        </p:xfrm>
        <a:graphic>
          <a:graphicData uri="http://schemas.openxmlformats.org/drawingml/2006/table">
            <a:tbl>
              <a:tblPr/>
              <a:tblGrid>
                <a:gridCol w="1042503">
                  <a:extLst>
                    <a:ext uri="{9D8B030D-6E8A-4147-A177-3AD203B41FA5}">
                      <a16:colId xmlns:a16="http://schemas.microsoft.com/office/drawing/2014/main" val="2717082950"/>
                    </a:ext>
                  </a:extLst>
                </a:gridCol>
              </a:tblGrid>
              <a:tr h="366901">
                <a:tc>
                  <a:txBody>
                    <a:bodyPr/>
                    <a:lstStyle/>
                    <a:p>
                      <a:pPr algn="l" fontAlgn="ctr"/>
                      <a:r>
                        <a:rPr lang="en-US" sz="800" b="0" i="0" u="none" strike="noStrike" dirty="0">
                          <a:solidFill>
                            <a:srgbClr val="000000"/>
                          </a:solidFill>
                          <a:effectLst/>
                          <a:latin typeface="Meiryo UI" panose="020B0604030504040204" pitchFamily="50" charset="-128"/>
                          <a:ea typeface="Meiryo UI" panose="020B0604030504040204" pitchFamily="50" charset="-128"/>
                        </a:rPr>
                        <a:t>IT</a:t>
                      </a:r>
                      <a:r>
                        <a:rPr lang="ja-JP" altLang="en-US" sz="800" b="0" i="0" u="none" strike="noStrike" dirty="0">
                          <a:solidFill>
                            <a:srgbClr val="000000"/>
                          </a:solidFill>
                          <a:effectLst/>
                          <a:latin typeface="Meiryo UI" panose="020B0604030504040204" pitchFamily="50" charset="-128"/>
                          <a:ea typeface="Meiryo UI" panose="020B0604030504040204" pitchFamily="50" charset="-128"/>
                        </a:rPr>
                        <a:t>部門</a:t>
                      </a:r>
                      <a:br>
                        <a:rPr lang="ja-JP" altLang="en-US" sz="800" b="0" i="0" u="none" strike="noStrike" dirty="0">
                          <a:solidFill>
                            <a:srgbClr val="000000"/>
                          </a:solidFill>
                          <a:effectLst/>
                          <a:latin typeface="Meiryo UI" panose="020B0604030504040204" pitchFamily="50" charset="-128"/>
                          <a:ea typeface="Meiryo UI" panose="020B0604030504040204" pitchFamily="50" charset="-128"/>
                        </a:rPr>
                      </a:br>
                      <a:r>
                        <a:rPr lang="ja-JP" altLang="en-US" sz="600" b="0" i="0" u="none" strike="noStrike" dirty="0">
                          <a:solidFill>
                            <a:srgbClr val="000000"/>
                          </a:solidFill>
                          <a:effectLst/>
                          <a:latin typeface="Meiryo UI" panose="020B0604030504040204" pitchFamily="50" charset="-128"/>
                          <a:ea typeface="Meiryo UI" panose="020B0604030504040204" pitchFamily="50" charset="-128"/>
                        </a:rPr>
                        <a:t>責任者：○○ ○○</a:t>
                      </a:r>
                      <a:br>
                        <a:rPr lang="ja-JP" altLang="en-US" sz="600" b="0" i="0" u="none" strike="noStrike" dirty="0">
                          <a:solidFill>
                            <a:srgbClr val="000000"/>
                          </a:solidFill>
                          <a:effectLst/>
                          <a:latin typeface="Meiryo UI" panose="020B0604030504040204" pitchFamily="50" charset="-128"/>
                          <a:ea typeface="Meiryo UI" panose="020B0604030504040204" pitchFamily="50" charset="-128"/>
                        </a:rPr>
                      </a:br>
                      <a:r>
                        <a:rPr lang="ja-JP" altLang="en-US" sz="600" b="0" i="0" u="none" strike="noStrike" dirty="0">
                          <a:solidFill>
                            <a:srgbClr val="000000"/>
                          </a:solidFill>
                          <a:effectLst/>
                          <a:latin typeface="Meiryo UI" panose="020B0604030504040204" pitchFamily="50" charset="-128"/>
                          <a:ea typeface="Meiryo UI" panose="020B0604030504040204" pitchFamily="50" charset="-128"/>
                        </a:rPr>
                        <a:t>担当者：○○ ○○，○○ ○</a:t>
                      </a:r>
                      <a:endParaRPr lang="en-US" altLang="ja-JP" sz="600" b="0" i="0" u="none" strike="noStrike" dirty="0">
                        <a:solidFill>
                          <a:srgbClr val="000000"/>
                        </a:solidFill>
                        <a:effectLst/>
                        <a:latin typeface="Meiryo UI" panose="020B0604030504040204" pitchFamily="50" charset="-128"/>
                        <a:ea typeface="Meiryo UI" panose="020B0604030504040204" pitchFamily="50" charset="-128"/>
                      </a:endParaRP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25358088"/>
                  </a:ext>
                </a:extLst>
              </a:tr>
            </a:tbl>
          </a:graphicData>
        </a:graphic>
      </p:graphicFrame>
      <p:pic>
        <p:nvPicPr>
          <p:cNvPr id="1025" name="Picture 1">
            <a:extLst>
              <a:ext uri="{FF2B5EF4-FFF2-40B4-BE49-F238E27FC236}">
                <a16:creationId xmlns:a16="http://schemas.microsoft.com/office/drawing/2014/main" id="{EA25A2F1-4ADA-8FE7-B6F5-EFB789A3FCD7}"/>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623965" y="5746340"/>
            <a:ext cx="817989" cy="75784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530B0A2F-65DF-90C3-1ECD-670FE6F5D76F}"/>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527853" y="5746340"/>
            <a:ext cx="1026245" cy="757843"/>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グループ化 12">
            <a:extLst>
              <a:ext uri="{FF2B5EF4-FFF2-40B4-BE49-F238E27FC236}">
                <a16:creationId xmlns:a16="http://schemas.microsoft.com/office/drawing/2014/main" id="{DAD2E10C-973C-EB50-37FA-94498118E296}"/>
              </a:ext>
            </a:extLst>
          </p:cNvPr>
          <p:cNvGrpSpPr/>
          <p:nvPr/>
        </p:nvGrpSpPr>
        <p:grpSpPr>
          <a:xfrm rot="840000">
            <a:off x="1392015" y="2188154"/>
            <a:ext cx="684575" cy="904627"/>
            <a:chOff x="1294350" y="2059943"/>
            <a:chExt cx="750508" cy="1032966"/>
          </a:xfrm>
        </p:grpSpPr>
        <p:sp>
          <p:nvSpPr>
            <p:cNvPr id="7" name="正方形/長方形 6">
              <a:extLst>
                <a:ext uri="{FF2B5EF4-FFF2-40B4-BE49-F238E27FC236}">
                  <a16:creationId xmlns:a16="http://schemas.microsoft.com/office/drawing/2014/main" id="{423F9F00-42B2-9BAD-58B5-DAB947D7CA61}"/>
                </a:ext>
              </a:extLst>
            </p:cNvPr>
            <p:cNvSpPr/>
            <p:nvPr/>
          </p:nvSpPr>
          <p:spPr>
            <a:xfrm>
              <a:off x="1424067" y="2224987"/>
              <a:ext cx="620791" cy="867922"/>
            </a:xfrm>
            <a:prstGeom prst="rect">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endParaRPr>
            </a:p>
          </p:txBody>
        </p:sp>
        <p:sp>
          <p:nvSpPr>
            <p:cNvPr id="8" name="正方形/長方形 7">
              <a:extLst>
                <a:ext uri="{FF2B5EF4-FFF2-40B4-BE49-F238E27FC236}">
                  <a16:creationId xmlns:a16="http://schemas.microsoft.com/office/drawing/2014/main" id="{A50A4089-9BB5-1742-26BD-50DBB68591AD}"/>
                </a:ext>
              </a:extLst>
            </p:cNvPr>
            <p:cNvSpPr/>
            <p:nvPr/>
          </p:nvSpPr>
          <p:spPr>
            <a:xfrm>
              <a:off x="1391637" y="2183726"/>
              <a:ext cx="620791" cy="867922"/>
            </a:xfrm>
            <a:prstGeom prst="rect">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endParaRPr>
            </a:p>
          </p:txBody>
        </p:sp>
        <p:sp>
          <p:nvSpPr>
            <p:cNvPr id="9" name="正方形/長方形 8">
              <a:extLst>
                <a:ext uri="{FF2B5EF4-FFF2-40B4-BE49-F238E27FC236}">
                  <a16:creationId xmlns:a16="http://schemas.microsoft.com/office/drawing/2014/main" id="{1230F959-DD17-E7FC-40CD-7DB9413EFA36}"/>
                </a:ext>
              </a:extLst>
            </p:cNvPr>
            <p:cNvSpPr/>
            <p:nvPr/>
          </p:nvSpPr>
          <p:spPr>
            <a:xfrm>
              <a:off x="1359208" y="2142465"/>
              <a:ext cx="620791" cy="867922"/>
            </a:xfrm>
            <a:prstGeom prst="rect">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endParaRPr>
            </a:p>
          </p:txBody>
        </p:sp>
        <p:sp>
          <p:nvSpPr>
            <p:cNvPr id="11" name="正方形/長方形 10">
              <a:extLst>
                <a:ext uri="{FF2B5EF4-FFF2-40B4-BE49-F238E27FC236}">
                  <a16:creationId xmlns:a16="http://schemas.microsoft.com/office/drawing/2014/main" id="{594D1380-29D9-5A68-5050-B1B05351E850}"/>
                </a:ext>
              </a:extLst>
            </p:cNvPr>
            <p:cNvSpPr/>
            <p:nvPr/>
          </p:nvSpPr>
          <p:spPr>
            <a:xfrm>
              <a:off x="1326779" y="2101204"/>
              <a:ext cx="620791" cy="867922"/>
            </a:xfrm>
            <a:prstGeom prst="rect">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endParaRPr>
            </a:p>
          </p:txBody>
        </p:sp>
        <p:sp>
          <p:nvSpPr>
            <p:cNvPr id="12" name="正方形/長方形 11">
              <a:extLst>
                <a:ext uri="{FF2B5EF4-FFF2-40B4-BE49-F238E27FC236}">
                  <a16:creationId xmlns:a16="http://schemas.microsoft.com/office/drawing/2014/main" id="{2AE12720-174B-01EC-E8E9-532C6A7E301F}"/>
                </a:ext>
              </a:extLst>
            </p:cNvPr>
            <p:cNvSpPr/>
            <p:nvPr/>
          </p:nvSpPr>
          <p:spPr>
            <a:xfrm>
              <a:off x="1294350" y="2059943"/>
              <a:ext cx="620791" cy="867922"/>
            </a:xfrm>
            <a:prstGeom prst="rect">
              <a:avLst/>
            </a:prstGeom>
            <a:solidFill>
              <a:schemeClr val="bg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rPr>
                <a:t>試験</a:t>
              </a:r>
              <a:endParaRPr kumimoji="1" lang="en-US" altLang="ja-JP" sz="800" dirty="0">
                <a:solidFill>
                  <a:schemeClr val="tx1"/>
                </a:solidFill>
                <a:latin typeface="HGP創英角ﾎﾟｯﾌﾟ体" panose="040B0A00000000000000" pitchFamily="50" charset="-128"/>
                <a:ea typeface="HGP創英角ﾎﾟｯﾌﾟ体" panose="040B0A00000000000000" pitchFamily="50" charset="-128"/>
              </a:endParaRPr>
            </a:p>
            <a:p>
              <a:pPr algn="ctr"/>
              <a:r>
                <a:rPr kumimoji="1" lang="ja-JP" altLang="en-US" sz="800" dirty="0">
                  <a:solidFill>
                    <a:schemeClr val="tx1"/>
                  </a:solidFill>
                  <a:latin typeface="HGP創英角ﾎﾟｯﾌﾟ体" panose="040B0A00000000000000" pitchFamily="50" charset="-128"/>
                  <a:ea typeface="HGP創英角ﾎﾟｯﾌﾟ体" panose="040B0A00000000000000" pitchFamily="50" charset="-128"/>
                </a:rPr>
                <a:t>報告書</a:t>
              </a:r>
            </a:p>
          </p:txBody>
        </p:sp>
      </p:grpSp>
    </p:spTree>
    <p:extLst>
      <p:ext uri="{BB962C8B-B14F-4D97-AF65-F5344CB8AC3E}">
        <p14:creationId xmlns:p14="http://schemas.microsoft.com/office/powerpoint/2010/main" val="6422223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937591-8F9E-AAEC-A2C1-0DD009873B4E}"/>
            </a:ext>
          </a:extLst>
        </p:cNvPr>
        <p:cNvGrpSpPr/>
        <p:nvPr/>
      </p:nvGrpSpPr>
      <p:grpSpPr>
        <a:xfrm>
          <a:off x="0" y="0"/>
          <a:ext cx="0" cy="0"/>
          <a:chOff x="0" y="0"/>
          <a:chExt cx="0" cy="0"/>
        </a:xfrm>
      </p:grpSpPr>
      <p:sp>
        <p:nvSpPr>
          <p:cNvPr id="54" name="スクロール: 横 53">
            <a:extLst>
              <a:ext uri="{FF2B5EF4-FFF2-40B4-BE49-F238E27FC236}">
                <a16:creationId xmlns:a16="http://schemas.microsoft.com/office/drawing/2014/main" id="{FA105584-2C01-7180-8263-AC2E377BDCDD}"/>
              </a:ext>
            </a:extLst>
          </p:cNvPr>
          <p:cNvSpPr/>
          <p:nvPr/>
        </p:nvSpPr>
        <p:spPr>
          <a:xfrm flipH="1">
            <a:off x="90148" y="1514745"/>
            <a:ext cx="9948881" cy="2451948"/>
          </a:xfrm>
          <a:prstGeom prst="horizontalScroll">
            <a:avLst/>
          </a:prstGeom>
          <a:gradFill>
            <a:gsLst>
              <a:gs pos="0">
                <a:schemeClr val="accent1">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499CB818-B755-3195-C4BF-0268E02BB687}"/>
              </a:ext>
            </a:extLst>
          </p:cNvPr>
          <p:cNvSpPr txBox="1"/>
          <p:nvPr/>
        </p:nvSpPr>
        <p:spPr>
          <a:xfrm>
            <a:off x="674264"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1990</a:t>
            </a:r>
            <a:endParaRPr kumimoji="1" lang="ja-JP" altLang="en-US" sz="1100" dirty="0">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38C77C23-3933-2698-2D7C-A725B6093F56}"/>
              </a:ext>
            </a:extLst>
          </p:cNvPr>
          <p:cNvSpPr txBox="1"/>
          <p:nvPr/>
        </p:nvSpPr>
        <p:spPr>
          <a:xfrm>
            <a:off x="3040754"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2000</a:t>
            </a:r>
            <a:endParaRPr kumimoji="1" lang="ja-JP" altLang="en-US" sz="1100" dirty="0">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1DCF020C-D3C0-DA85-C2FE-26F6C846B34F}"/>
              </a:ext>
            </a:extLst>
          </p:cNvPr>
          <p:cNvSpPr txBox="1"/>
          <p:nvPr/>
        </p:nvSpPr>
        <p:spPr>
          <a:xfrm>
            <a:off x="5407244"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2010</a:t>
            </a:r>
            <a:endParaRPr kumimoji="1" lang="ja-JP" altLang="en-US" sz="1100" dirty="0">
              <a:latin typeface="Meiryo UI" panose="020B0604030504040204" pitchFamily="50" charset="-128"/>
              <a:ea typeface="Meiryo UI" panose="020B0604030504040204" pitchFamily="50" charset="-128"/>
            </a:endParaRPr>
          </a:p>
        </p:txBody>
      </p:sp>
      <p:sp>
        <p:nvSpPr>
          <p:cNvPr id="24" name="テキスト ボックス 23">
            <a:extLst>
              <a:ext uri="{FF2B5EF4-FFF2-40B4-BE49-F238E27FC236}">
                <a16:creationId xmlns:a16="http://schemas.microsoft.com/office/drawing/2014/main" id="{01883339-D006-B36D-AB62-128C244EFE94}"/>
              </a:ext>
            </a:extLst>
          </p:cNvPr>
          <p:cNvSpPr txBox="1"/>
          <p:nvPr/>
        </p:nvSpPr>
        <p:spPr>
          <a:xfrm>
            <a:off x="7773735"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2020</a:t>
            </a:r>
            <a:endParaRPr kumimoji="1" lang="ja-JP" altLang="en-US" sz="1100" dirty="0">
              <a:latin typeface="Meiryo UI" panose="020B0604030504040204" pitchFamily="50" charset="-128"/>
              <a:ea typeface="Meiryo UI" panose="020B0604030504040204" pitchFamily="50" charset="-128"/>
            </a:endParaRPr>
          </a:p>
        </p:txBody>
      </p:sp>
      <p:sp>
        <p:nvSpPr>
          <p:cNvPr id="26" name="テキスト ボックス 25">
            <a:extLst>
              <a:ext uri="{FF2B5EF4-FFF2-40B4-BE49-F238E27FC236}">
                <a16:creationId xmlns:a16="http://schemas.microsoft.com/office/drawing/2014/main" id="{3C51D275-A8C7-0BD5-2980-D2CBA39283A3}"/>
              </a:ext>
            </a:extLst>
          </p:cNvPr>
          <p:cNvSpPr txBox="1"/>
          <p:nvPr/>
        </p:nvSpPr>
        <p:spPr>
          <a:xfrm>
            <a:off x="276943" y="2121435"/>
            <a:ext cx="5880278" cy="276999"/>
          </a:xfrm>
          <a:prstGeom prst="rect">
            <a:avLst/>
          </a:prstGeom>
          <a:noFill/>
        </p:spPr>
        <p:txBody>
          <a:bodyPr wrap="square">
            <a:spAutoFit/>
          </a:bodyPr>
          <a:lstStyle/>
          <a:p>
            <a:r>
              <a:rPr lang="it-IT" altLang="ja-JP" sz="1200" dirty="0">
                <a:latin typeface="Meiryo UI" panose="020B0604030504040204" pitchFamily="50" charset="-128"/>
                <a:ea typeface="Meiryo UI" panose="020B0604030504040204" pitchFamily="50" charset="-128"/>
              </a:rPr>
              <a:t>1980</a:t>
            </a:r>
            <a:r>
              <a:rPr lang="ja-JP" altLang="it-IT" sz="1200" dirty="0">
                <a:latin typeface="Meiryo UI" panose="020B0604030504040204" pitchFamily="50" charset="-128"/>
                <a:ea typeface="Meiryo UI" panose="020B0604030504040204" pitchFamily="50" charset="-128"/>
              </a:rPr>
              <a:t>年代後半</a:t>
            </a:r>
            <a:r>
              <a:rPr lang="it-IT" altLang="ja-JP" sz="1200" dirty="0">
                <a:latin typeface="Meiryo UI" panose="020B0604030504040204" pitchFamily="50" charset="-128"/>
                <a:ea typeface="Meiryo UI" panose="020B0604030504040204" pitchFamily="50" charset="-128"/>
              </a:rPr>
              <a:t>_Generic Drug Scandal</a:t>
            </a:r>
          </a:p>
        </p:txBody>
      </p:sp>
      <p:sp>
        <p:nvSpPr>
          <p:cNvPr id="28" name="テキスト ボックス 27">
            <a:extLst>
              <a:ext uri="{FF2B5EF4-FFF2-40B4-BE49-F238E27FC236}">
                <a16:creationId xmlns:a16="http://schemas.microsoft.com/office/drawing/2014/main" id="{0F96CDB0-204F-0777-4341-F2C7B555CC01}"/>
              </a:ext>
            </a:extLst>
          </p:cNvPr>
          <p:cNvSpPr txBox="1"/>
          <p:nvPr/>
        </p:nvSpPr>
        <p:spPr>
          <a:xfrm>
            <a:off x="938756" y="2371624"/>
            <a:ext cx="5880278" cy="276999"/>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1990年代前半_Application Integrity Policy</a:t>
            </a:r>
          </a:p>
        </p:txBody>
      </p:sp>
      <p:sp>
        <p:nvSpPr>
          <p:cNvPr id="30" name="テキスト ボックス 29">
            <a:extLst>
              <a:ext uri="{FF2B5EF4-FFF2-40B4-BE49-F238E27FC236}">
                <a16:creationId xmlns:a16="http://schemas.microsoft.com/office/drawing/2014/main" id="{93230A1D-A847-D2C3-0E1B-5912E42CC089}"/>
              </a:ext>
            </a:extLst>
          </p:cNvPr>
          <p:cNvSpPr txBox="1"/>
          <p:nvPr/>
        </p:nvSpPr>
        <p:spPr>
          <a:xfrm>
            <a:off x="5488893" y="2374087"/>
            <a:ext cx="5880278" cy="276999"/>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2010年以降_データの完全性の適用範囲拡大</a:t>
            </a:r>
          </a:p>
        </p:txBody>
      </p:sp>
      <p:sp>
        <p:nvSpPr>
          <p:cNvPr id="32" name="テキスト ボックス 31">
            <a:extLst>
              <a:ext uri="{FF2B5EF4-FFF2-40B4-BE49-F238E27FC236}">
                <a16:creationId xmlns:a16="http://schemas.microsoft.com/office/drawing/2014/main" id="{1567D77A-61BA-261A-5983-9E96A07EA2F9}"/>
              </a:ext>
            </a:extLst>
          </p:cNvPr>
          <p:cNvSpPr txBox="1"/>
          <p:nvPr/>
        </p:nvSpPr>
        <p:spPr>
          <a:xfrm>
            <a:off x="6680651" y="2684769"/>
            <a:ext cx="5880278" cy="276999"/>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Warning letter</a:t>
            </a:r>
          </a:p>
        </p:txBody>
      </p:sp>
      <p:sp>
        <p:nvSpPr>
          <p:cNvPr id="34" name="テキスト ボックス 33">
            <a:extLst>
              <a:ext uri="{FF2B5EF4-FFF2-40B4-BE49-F238E27FC236}">
                <a16:creationId xmlns:a16="http://schemas.microsoft.com/office/drawing/2014/main" id="{9C8F15B3-E4D4-CF28-5C97-75D9DF63A19E}"/>
              </a:ext>
            </a:extLst>
          </p:cNvPr>
          <p:cNvSpPr txBox="1"/>
          <p:nvPr/>
        </p:nvSpPr>
        <p:spPr>
          <a:xfrm>
            <a:off x="7233127" y="2925345"/>
            <a:ext cx="4742973" cy="253916"/>
          </a:xfrm>
          <a:prstGeom prst="rect">
            <a:avLst/>
          </a:prstGeom>
          <a:noFill/>
        </p:spPr>
        <p:txBody>
          <a:bodyPr wrap="square">
            <a:spAutoFit/>
          </a:bodyPr>
          <a:lstStyle/>
          <a:p>
            <a:r>
              <a:rPr lang="ja-JP" altLang="en-US" sz="1050" dirty="0">
                <a:latin typeface="Meiryo UI" panose="020B0604030504040204" pitchFamily="50" charset="-128"/>
                <a:ea typeface="Meiryo UI" panose="020B0604030504040204" pitchFamily="50" charset="-128"/>
              </a:rPr>
              <a:t>2017年11月_ドイツ製薬会社</a:t>
            </a:r>
          </a:p>
        </p:txBody>
      </p:sp>
      <p:sp>
        <p:nvSpPr>
          <p:cNvPr id="36" name="テキスト ボックス 35">
            <a:extLst>
              <a:ext uri="{FF2B5EF4-FFF2-40B4-BE49-F238E27FC236}">
                <a16:creationId xmlns:a16="http://schemas.microsoft.com/office/drawing/2014/main" id="{0B71F857-9848-BBA5-24F9-A70DF0BAF535}"/>
              </a:ext>
            </a:extLst>
          </p:cNvPr>
          <p:cNvSpPr txBox="1"/>
          <p:nvPr/>
        </p:nvSpPr>
        <p:spPr>
          <a:xfrm>
            <a:off x="7233127" y="3121261"/>
            <a:ext cx="4742973" cy="253916"/>
          </a:xfrm>
          <a:prstGeom prst="rect">
            <a:avLst/>
          </a:prstGeom>
          <a:noFill/>
        </p:spPr>
        <p:txBody>
          <a:bodyPr wrap="square">
            <a:spAutoFit/>
          </a:bodyPr>
          <a:lstStyle/>
          <a:p>
            <a:r>
              <a:rPr lang="ja-JP" altLang="en-US" sz="1050" dirty="0">
                <a:latin typeface="Meiryo UI" panose="020B0604030504040204" pitchFamily="50" charset="-128"/>
                <a:ea typeface="Meiryo UI" panose="020B0604030504040204" pitchFamily="50" charset="-128"/>
              </a:rPr>
              <a:t>2017年11月_中国製薬会社</a:t>
            </a:r>
          </a:p>
        </p:txBody>
      </p:sp>
      <p:sp>
        <p:nvSpPr>
          <p:cNvPr id="38" name="テキスト ボックス 37">
            <a:extLst>
              <a:ext uri="{FF2B5EF4-FFF2-40B4-BE49-F238E27FC236}">
                <a16:creationId xmlns:a16="http://schemas.microsoft.com/office/drawing/2014/main" id="{DDC00F27-64A5-F25C-953E-D5C3D7F85791}"/>
              </a:ext>
            </a:extLst>
          </p:cNvPr>
          <p:cNvSpPr txBox="1"/>
          <p:nvPr/>
        </p:nvSpPr>
        <p:spPr>
          <a:xfrm>
            <a:off x="7469395" y="3400882"/>
            <a:ext cx="4387245" cy="253916"/>
          </a:xfrm>
          <a:prstGeom prst="rect">
            <a:avLst/>
          </a:prstGeom>
          <a:noFill/>
        </p:spPr>
        <p:txBody>
          <a:bodyPr wrap="square">
            <a:spAutoFit/>
          </a:bodyPr>
          <a:lstStyle/>
          <a:p>
            <a:r>
              <a:rPr lang="ja-JP" altLang="en-US" sz="1050" dirty="0">
                <a:latin typeface="Meiryo UI" panose="020B0604030504040204" pitchFamily="50" charset="-128"/>
                <a:ea typeface="Meiryo UI" panose="020B0604030504040204" pitchFamily="50" charset="-128"/>
              </a:rPr>
              <a:t>2018年10月_韓国製薬会社</a:t>
            </a:r>
          </a:p>
        </p:txBody>
      </p:sp>
      <p:sp>
        <p:nvSpPr>
          <p:cNvPr id="47" name="テキスト ボックス 46">
            <a:extLst>
              <a:ext uri="{FF2B5EF4-FFF2-40B4-BE49-F238E27FC236}">
                <a16:creationId xmlns:a16="http://schemas.microsoft.com/office/drawing/2014/main" id="{A7BEBC06-2DCB-EF78-5A4B-3856A20538DC}"/>
              </a:ext>
            </a:extLst>
          </p:cNvPr>
          <p:cNvSpPr txBox="1"/>
          <p:nvPr/>
        </p:nvSpPr>
        <p:spPr>
          <a:xfrm>
            <a:off x="90149" y="1842950"/>
            <a:ext cx="882203" cy="338554"/>
          </a:xfrm>
          <a:prstGeom prst="rect">
            <a:avLst/>
          </a:prstGeom>
          <a:noFill/>
        </p:spPr>
        <p:txBody>
          <a:bodyPr wrap="square" rtlCol="0">
            <a:spAutoFit/>
          </a:bodyPr>
          <a:lstStyle/>
          <a:p>
            <a:r>
              <a:rPr kumimoji="1" lang="en-US" altLang="ja-JP" sz="1600" dirty="0">
                <a:latin typeface="Meiryo UI" panose="020B0604030504040204" pitchFamily="50" charset="-128"/>
                <a:ea typeface="Meiryo UI" panose="020B0604030504040204" pitchFamily="50" charset="-128"/>
              </a:rPr>
              <a:t>FDA</a:t>
            </a:r>
            <a:endParaRPr kumimoji="1" lang="ja-JP" altLang="en-US" sz="1600" dirty="0">
              <a:latin typeface="Meiryo UI" panose="020B0604030504040204" pitchFamily="50" charset="-128"/>
              <a:ea typeface="Meiryo UI" panose="020B0604030504040204" pitchFamily="50" charset="-128"/>
            </a:endParaRPr>
          </a:p>
        </p:txBody>
      </p:sp>
      <p:pic>
        <p:nvPicPr>
          <p:cNvPr id="49" name="図 48">
            <a:extLst>
              <a:ext uri="{FF2B5EF4-FFF2-40B4-BE49-F238E27FC236}">
                <a16:creationId xmlns:a16="http://schemas.microsoft.com/office/drawing/2014/main" id="{D7D444E6-3DC4-908D-AECD-4CA6D3A0AF61}"/>
              </a:ext>
            </a:extLst>
          </p:cNvPr>
          <p:cNvPicPr>
            <a:picLocks noChangeAspect="1"/>
          </p:cNvPicPr>
          <p:nvPr/>
        </p:nvPicPr>
        <p:blipFill>
          <a:blip r:embed="rId2"/>
          <a:stretch>
            <a:fillRect/>
          </a:stretch>
        </p:blipFill>
        <p:spPr>
          <a:xfrm>
            <a:off x="276943" y="1153020"/>
            <a:ext cx="9948881" cy="329537"/>
          </a:xfrm>
          <a:prstGeom prst="rect">
            <a:avLst/>
          </a:prstGeom>
        </p:spPr>
      </p:pic>
      <p:sp>
        <p:nvSpPr>
          <p:cNvPr id="2" name="タイトル 1">
            <a:extLst>
              <a:ext uri="{FF2B5EF4-FFF2-40B4-BE49-F238E27FC236}">
                <a16:creationId xmlns:a16="http://schemas.microsoft.com/office/drawing/2014/main" id="{278BB5AC-C837-226C-A573-13FF7FA2AA86}"/>
              </a:ext>
            </a:extLst>
          </p:cNvPr>
          <p:cNvSpPr>
            <a:spLocks noGrp="1"/>
          </p:cNvSpPr>
          <p:nvPr>
            <p:ph type="title"/>
          </p:nvPr>
        </p:nvSpPr>
        <p:spPr/>
        <p:txBody>
          <a:bodyPr/>
          <a:lstStyle/>
          <a:p>
            <a:pPr fontAlgn="ctr"/>
            <a:r>
              <a:rPr lang="en-US" altLang="ja-JP" sz="2800" b="0" dirty="0"/>
              <a:t>DI</a:t>
            </a:r>
            <a:r>
              <a:rPr lang="ja-JP" altLang="en-US" sz="2800" b="0" dirty="0"/>
              <a:t>の発祥　</a:t>
            </a:r>
            <a:r>
              <a:rPr lang="en-US" altLang="ja-JP" sz="2800" b="0" dirty="0"/>
              <a:t>–</a:t>
            </a:r>
            <a:r>
              <a:rPr lang="ja-JP" altLang="en-US" sz="2800" b="0" dirty="0"/>
              <a:t>発端－</a:t>
            </a:r>
          </a:p>
        </p:txBody>
      </p:sp>
      <p:sp>
        <p:nvSpPr>
          <p:cNvPr id="3" name="テキスト ボックス 2">
            <a:extLst>
              <a:ext uri="{FF2B5EF4-FFF2-40B4-BE49-F238E27FC236}">
                <a16:creationId xmlns:a16="http://schemas.microsoft.com/office/drawing/2014/main" id="{070C6EAB-42F4-547D-BEA5-A85DED85EF0B}"/>
              </a:ext>
            </a:extLst>
          </p:cNvPr>
          <p:cNvSpPr txBox="1"/>
          <p:nvPr/>
        </p:nvSpPr>
        <p:spPr>
          <a:xfrm>
            <a:off x="216463" y="6469900"/>
            <a:ext cx="7016664" cy="276999"/>
          </a:xfrm>
          <a:prstGeom prst="rect">
            <a:avLst/>
          </a:prstGeom>
          <a:noFill/>
        </p:spPr>
        <p:txBody>
          <a:bodyPr wrap="none" rtlCol="0">
            <a:spAutoFit/>
          </a:bodyPr>
          <a:lstStyle/>
          <a:p>
            <a:r>
              <a:rPr kumimoji="1" lang="ja-JP" altLang="en-US" sz="1200" dirty="0">
                <a:latin typeface="Meiryo UI" panose="020B0604030504040204" pitchFamily="50" charset="-128"/>
                <a:ea typeface="Meiryo UI" panose="020B0604030504040204" pitchFamily="50" charset="-128"/>
              </a:rPr>
              <a:t>ページ</a:t>
            </a:r>
            <a:r>
              <a:rPr kumimoji="1" lang="en-US" altLang="ja-JP" sz="1200" dirty="0">
                <a:latin typeface="Meiryo UI" panose="020B0604030504040204" pitchFamily="50" charset="-128"/>
                <a:ea typeface="Meiryo UI" panose="020B0604030504040204" pitchFamily="50" charset="-128"/>
              </a:rPr>
              <a:t>5~9_2019</a:t>
            </a:r>
            <a:r>
              <a:rPr kumimoji="1" lang="ja-JP" altLang="en-US" sz="1200" dirty="0">
                <a:latin typeface="Meiryo UI" panose="020B0604030504040204" pitchFamily="50" charset="-128"/>
                <a:ea typeface="Meiryo UI" panose="020B0604030504040204" pitchFamily="50" charset="-128"/>
              </a:rPr>
              <a:t>年</a:t>
            </a:r>
            <a:r>
              <a:rPr kumimoji="1" lang="en-US" altLang="ja-JP" sz="1200" dirty="0">
                <a:latin typeface="Meiryo UI" panose="020B0604030504040204" pitchFamily="50" charset="-128"/>
                <a:ea typeface="Meiryo UI" panose="020B0604030504040204" pitchFamily="50" charset="-128"/>
              </a:rPr>
              <a:t>5</a:t>
            </a:r>
            <a:r>
              <a:rPr kumimoji="1" lang="ja-JP" altLang="en-US" sz="1200" dirty="0">
                <a:latin typeface="Meiryo UI" panose="020B0604030504040204" pitchFamily="50" charset="-128"/>
                <a:ea typeface="Meiryo UI" panose="020B0604030504040204" pitchFamily="50" charset="-128"/>
              </a:rPr>
              <a:t>月</a:t>
            </a:r>
            <a:r>
              <a:rPr kumimoji="1" lang="en-US" altLang="ja-JP" sz="1200" dirty="0">
                <a:latin typeface="Meiryo UI" panose="020B0604030504040204" pitchFamily="50" charset="-128"/>
                <a:ea typeface="Meiryo UI" panose="020B0604030504040204" pitchFamily="50" charset="-128"/>
              </a:rPr>
              <a:t>_</a:t>
            </a:r>
            <a:r>
              <a:rPr kumimoji="1" lang="ja-JP" altLang="en-US" sz="1200" dirty="0">
                <a:latin typeface="Meiryo UI" panose="020B0604030504040204" pitchFamily="50" charset="-128"/>
                <a:ea typeface="Meiryo UI" panose="020B0604030504040204" pitchFamily="50" charset="-128"/>
              </a:rPr>
              <a:t>日本製薬工業協会 品質委員会 </a:t>
            </a:r>
            <a:r>
              <a:rPr kumimoji="1" lang="en-US" altLang="ja-JP" sz="1200" dirty="0">
                <a:latin typeface="Meiryo UI" panose="020B0604030504040204" pitchFamily="50" charset="-128"/>
                <a:ea typeface="Meiryo UI" panose="020B0604030504040204" pitchFamily="50" charset="-128"/>
              </a:rPr>
              <a:t>GMP</a:t>
            </a:r>
            <a:r>
              <a:rPr kumimoji="1" lang="ja-JP" altLang="en-US" sz="1200" dirty="0">
                <a:latin typeface="Meiryo UI" panose="020B0604030504040204" pitchFamily="50" charset="-128"/>
                <a:ea typeface="Meiryo UI" panose="020B0604030504040204" pitchFamily="50" charset="-128"/>
              </a:rPr>
              <a:t>部会 </a:t>
            </a:r>
            <a:r>
              <a:rPr kumimoji="1" lang="en-US" altLang="ja-JP" sz="1200" dirty="0">
                <a:latin typeface="Meiryo UI" panose="020B0604030504040204" pitchFamily="50" charset="-128"/>
                <a:ea typeface="Meiryo UI" panose="020B0604030504040204" pitchFamily="50" charset="-128"/>
              </a:rPr>
              <a:t>DI</a:t>
            </a:r>
            <a:r>
              <a:rPr kumimoji="1" lang="ja-JP" altLang="en-US" sz="1200" dirty="0">
                <a:latin typeface="Meiryo UI" panose="020B0604030504040204" pitchFamily="50" charset="-128"/>
                <a:ea typeface="Meiryo UI" panose="020B0604030504040204" pitchFamily="50" charset="-128"/>
              </a:rPr>
              <a:t>プロジェクト </a:t>
            </a: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データの完全性</a:t>
            </a:r>
            <a:r>
              <a:rPr kumimoji="1" lang="en-US" altLang="ja-JP" sz="1200" dirty="0">
                <a:latin typeface="Meiryo UI" panose="020B0604030504040204" pitchFamily="50" charset="-128"/>
                <a:ea typeface="Meiryo UI" panose="020B0604030504040204" pitchFamily="50" charset="-128"/>
              </a:rPr>
              <a:t>” </a:t>
            </a:r>
            <a:r>
              <a:rPr kumimoji="1" lang="ja-JP" altLang="en-US" sz="1200" dirty="0">
                <a:latin typeface="Meiryo UI" panose="020B0604030504040204" pitchFamily="50" charset="-128"/>
                <a:ea typeface="Meiryo UI" panose="020B0604030504040204" pitchFamily="50" charset="-128"/>
              </a:rPr>
              <a:t>参照</a:t>
            </a:r>
          </a:p>
        </p:txBody>
      </p:sp>
    </p:spTree>
    <p:extLst>
      <p:ext uri="{BB962C8B-B14F-4D97-AF65-F5344CB8AC3E}">
        <p14:creationId xmlns:p14="http://schemas.microsoft.com/office/powerpoint/2010/main" val="38571445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877B9-52ED-8A10-61F3-A737898A1AB1}"/>
            </a:ext>
          </a:extLst>
        </p:cNvPr>
        <p:cNvGrpSpPr/>
        <p:nvPr/>
      </p:nvGrpSpPr>
      <p:grpSpPr>
        <a:xfrm>
          <a:off x="0" y="0"/>
          <a:ext cx="0" cy="0"/>
          <a:chOff x="0" y="0"/>
          <a:chExt cx="0" cy="0"/>
        </a:xfrm>
      </p:grpSpPr>
      <p:sp>
        <p:nvSpPr>
          <p:cNvPr id="54" name="スクロール: 横 53">
            <a:extLst>
              <a:ext uri="{FF2B5EF4-FFF2-40B4-BE49-F238E27FC236}">
                <a16:creationId xmlns:a16="http://schemas.microsoft.com/office/drawing/2014/main" id="{CC899E1A-7F8F-45F6-6117-9FF35498A7F1}"/>
              </a:ext>
            </a:extLst>
          </p:cNvPr>
          <p:cNvSpPr/>
          <p:nvPr/>
        </p:nvSpPr>
        <p:spPr>
          <a:xfrm flipH="1">
            <a:off x="90148" y="1514745"/>
            <a:ext cx="9948881" cy="2451948"/>
          </a:xfrm>
          <a:prstGeom prst="horizontalScroll">
            <a:avLst/>
          </a:prstGeom>
          <a:gradFill>
            <a:gsLst>
              <a:gs pos="0">
                <a:schemeClr val="accent1">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7EB281D7-2676-E920-FD80-E2F6CF555CD5}"/>
              </a:ext>
            </a:extLst>
          </p:cNvPr>
          <p:cNvSpPr txBox="1"/>
          <p:nvPr/>
        </p:nvSpPr>
        <p:spPr>
          <a:xfrm>
            <a:off x="674264" y="956430"/>
            <a:ext cx="537327" cy="261610"/>
          </a:xfrm>
          <a:prstGeom prst="rect">
            <a:avLst/>
          </a:prstGeom>
          <a:noFill/>
        </p:spPr>
        <p:txBody>
          <a:bodyPr wrap="square" rtlCol="0">
            <a:spAutoFit/>
          </a:bodyPr>
          <a:lstStyle/>
          <a:p>
            <a:r>
              <a:rPr kumimoji="1" lang="en-US" altLang="ja-JP" sz="1100" dirty="0">
                <a:latin typeface="Meiryo UI" panose="020B0604030504040204" pitchFamily="50" charset="-128"/>
                <a:ea typeface="Meiryo UI" panose="020B0604030504040204" pitchFamily="50" charset="-128"/>
              </a:rPr>
              <a:t>1990</a:t>
            </a:r>
            <a:endParaRPr kumimoji="1" lang="ja-JP" altLang="en-US" sz="1100" dirty="0">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0A75C5DE-63F6-059B-E167-4F8E4C5D936D}"/>
              </a:ext>
            </a:extLst>
          </p:cNvPr>
          <p:cNvSpPr txBox="1"/>
          <p:nvPr/>
        </p:nvSpPr>
        <p:spPr>
          <a:xfrm>
            <a:off x="3040754" y="956430"/>
            <a:ext cx="537327" cy="261610"/>
          </a:xfrm>
          <a:prstGeom prst="rect">
            <a:avLst/>
          </a:prstGeom>
          <a:noFill/>
        </p:spPr>
        <p:txBody>
          <a:bodyPr wrap="square" rtlCol="0">
            <a:spAutoFit/>
          </a:bodyPr>
          <a:lstStyle/>
          <a:p>
            <a:r>
              <a:rPr kumimoji="1" lang="en-US" altLang="ja-JP" sz="1100" dirty="0">
                <a:latin typeface="Meiryo UI" panose="020B0604030504040204" pitchFamily="50" charset="-128"/>
                <a:ea typeface="Meiryo UI" panose="020B0604030504040204" pitchFamily="50" charset="-128"/>
              </a:rPr>
              <a:t>2000</a:t>
            </a:r>
            <a:endParaRPr kumimoji="1" lang="ja-JP" altLang="en-US" sz="1100" dirty="0">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E632E521-FFB9-6175-EF1C-2B5992AFD606}"/>
              </a:ext>
            </a:extLst>
          </p:cNvPr>
          <p:cNvSpPr txBox="1"/>
          <p:nvPr/>
        </p:nvSpPr>
        <p:spPr>
          <a:xfrm>
            <a:off x="5407244" y="956430"/>
            <a:ext cx="537327" cy="261610"/>
          </a:xfrm>
          <a:prstGeom prst="rect">
            <a:avLst/>
          </a:prstGeom>
          <a:noFill/>
        </p:spPr>
        <p:txBody>
          <a:bodyPr wrap="square" rtlCol="0">
            <a:spAutoFit/>
          </a:bodyPr>
          <a:lstStyle/>
          <a:p>
            <a:r>
              <a:rPr kumimoji="1" lang="en-US" altLang="ja-JP" sz="1100" dirty="0">
                <a:latin typeface="Meiryo UI" panose="020B0604030504040204" pitchFamily="50" charset="-128"/>
                <a:ea typeface="Meiryo UI" panose="020B0604030504040204" pitchFamily="50" charset="-128"/>
              </a:rPr>
              <a:t>2010</a:t>
            </a:r>
            <a:endParaRPr kumimoji="1" lang="ja-JP" altLang="en-US" sz="1100" dirty="0">
              <a:latin typeface="Meiryo UI" panose="020B0604030504040204" pitchFamily="50" charset="-128"/>
              <a:ea typeface="Meiryo UI" panose="020B0604030504040204" pitchFamily="50" charset="-128"/>
            </a:endParaRPr>
          </a:p>
        </p:txBody>
      </p:sp>
      <p:sp>
        <p:nvSpPr>
          <p:cNvPr id="24" name="テキスト ボックス 23">
            <a:extLst>
              <a:ext uri="{FF2B5EF4-FFF2-40B4-BE49-F238E27FC236}">
                <a16:creationId xmlns:a16="http://schemas.microsoft.com/office/drawing/2014/main" id="{49023695-C6BD-FA9B-9F07-AE05A37787BB}"/>
              </a:ext>
            </a:extLst>
          </p:cNvPr>
          <p:cNvSpPr txBox="1"/>
          <p:nvPr/>
        </p:nvSpPr>
        <p:spPr>
          <a:xfrm>
            <a:off x="7773735" y="956430"/>
            <a:ext cx="537327" cy="261610"/>
          </a:xfrm>
          <a:prstGeom prst="rect">
            <a:avLst/>
          </a:prstGeom>
          <a:noFill/>
        </p:spPr>
        <p:txBody>
          <a:bodyPr wrap="square" rtlCol="0">
            <a:spAutoFit/>
          </a:bodyPr>
          <a:lstStyle/>
          <a:p>
            <a:r>
              <a:rPr kumimoji="1" lang="en-US" altLang="ja-JP" sz="1100" dirty="0">
                <a:latin typeface="Meiryo UI" panose="020B0604030504040204" pitchFamily="50" charset="-128"/>
                <a:ea typeface="Meiryo UI" panose="020B0604030504040204" pitchFamily="50" charset="-128"/>
              </a:rPr>
              <a:t>2020</a:t>
            </a:r>
            <a:endParaRPr kumimoji="1" lang="ja-JP" altLang="en-US" sz="1100" dirty="0">
              <a:latin typeface="Meiryo UI" panose="020B0604030504040204" pitchFamily="50" charset="-128"/>
              <a:ea typeface="Meiryo UI" panose="020B0604030504040204" pitchFamily="50" charset="-128"/>
            </a:endParaRPr>
          </a:p>
        </p:txBody>
      </p:sp>
      <p:sp>
        <p:nvSpPr>
          <p:cNvPr id="26" name="テキスト ボックス 25">
            <a:extLst>
              <a:ext uri="{FF2B5EF4-FFF2-40B4-BE49-F238E27FC236}">
                <a16:creationId xmlns:a16="http://schemas.microsoft.com/office/drawing/2014/main" id="{09D00DEF-2875-0A94-D037-D68A89C4E245}"/>
              </a:ext>
            </a:extLst>
          </p:cNvPr>
          <p:cNvSpPr txBox="1"/>
          <p:nvPr/>
        </p:nvSpPr>
        <p:spPr>
          <a:xfrm>
            <a:off x="276943" y="2121435"/>
            <a:ext cx="5880278" cy="276999"/>
          </a:xfrm>
          <a:prstGeom prst="rect">
            <a:avLst/>
          </a:prstGeom>
          <a:noFill/>
        </p:spPr>
        <p:txBody>
          <a:bodyPr wrap="square">
            <a:spAutoFit/>
          </a:bodyPr>
          <a:lstStyle/>
          <a:p>
            <a:r>
              <a:rPr lang="it-IT" altLang="ja-JP" sz="1200" dirty="0">
                <a:latin typeface="Meiryo UI" panose="020B0604030504040204" pitchFamily="50" charset="-128"/>
                <a:ea typeface="Meiryo UI" panose="020B0604030504040204" pitchFamily="50" charset="-128"/>
              </a:rPr>
              <a:t>1980</a:t>
            </a:r>
            <a:r>
              <a:rPr lang="ja-JP" altLang="it-IT" sz="1200" dirty="0">
                <a:latin typeface="Meiryo UI" panose="020B0604030504040204" pitchFamily="50" charset="-128"/>
                <a:ea typeface="Meiryo UI" panose="020B0604030504040204" pitchFamily="50" charset="-128"/>
              </a:rPr>
              <a:t>年代後半</a:t>
            </a:r>
            <a:r>
              <a:rPr lang="it-IT" altLang="ja-JP" sz="1200" dirty="0">
                <a:latin typeface="Meiryo UI" panose="020B0604030504040204" pitchFamily="50" charset="-128"/>
                <a:ea typeface="Meiryo UI" panose="020B0604030504040204" pitchFamily="50" charset="-128"/>
              </a:rPr>
              <a:t>_Generic Drug Scandal</a:t>
            </a:r>
          </a:p>
        </p:txBody>
      </p:sp>
      <p:sp>
        <p:nvSpPr>
          <p:cNvPr id="28" name="テキスト ボックス 27">
            <a:extLst>
              <a:ext uri="{FF2B5EF4-FFF2-40B4-BE49-F238E27FC236}">
                <a16:creationId xmlns:a16="http://schemas.microsoft.com/office/drawing/2014/main" id="{FF6E45A9-EBEE-5BA1-CE85-80EB3D587A44}"/>
              </a:ext>
            </a:extLst>
          </p:cNvPr>
          <p:cNvSpPr txBox="1"/>
          <p:nvPr/>
        </p:nvSpPr>
        <p:spPr>
          <a:xfrm>
            <a:off x="938756" y="2371624"/>
            <a:ext cx="5880278" cy="276999"/>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1990年代前半_Application Integrity Policy</a:t>
            </a:r>
          </a:p>
        </p:txBody>
      </p:sp>
      <p:sp>
        <p:nvSpPr>
          <p:cNvPr id="30" name="テキスト ボックス 29">
            <a:extLst>
              <a:ext uri="{FF2B5EF4-FFF2-40B4-BE49-F238E27FC236}">
                <a16:creationId xmlns:a16="http://schemas.microsoft.com/office/drawing/2014/main" id="{41D797D1-4983-87BA-2E06-F4D1E6280360}"/>
              </a:ext>
            </a:extLst>
          </p:cNvPr>
          <p:cNvSpPr txBox="1"/>
          <p:nvPr/>
        </p:nvSpPr>
        <p:spPr>
          <a:xfrm>
            <a:off x="5488893" y="2374087"/>
            <a:ext cx="5880278" cy="276999"/>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2010年以降_データの完全性の適用範囲拡大</a:t>
            </a:r>
          </a:p>
        </p:txBody>
      </p:sp>
      <p:sp>
        <p:nvSpPr>
          <p:cNvPr id="32" name="テキスト ボックス 31">
            <a:extLst>
              <a:ext uri="{FF2B5EF4-FFF2-40B4-BE49-F238E27FC236}">
                <a16:creationId xmlns:a16="http://schemas.microsoft.com/office/drawing/2014/main" id="{2BE68E36-A6EC-352A-956B-888982E0D3A1}"/>
              </a:ext>
            </a:extLst>
          </p:cNvPr>
          <p:cNvSpPr txBox="1"/>
          <p:nvPr/>
        </p:nvSpPr>
        <p:spPr>
          <a:xfrm>
            <a:off x="6680651" y="2684769"/>
            <a:ext cx="5270049" cy="276999"/>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Warning letter</a:t>
            </a:r>
          </a:p>
        </p:txBody>
      </p:sp>
      <p:sp>
        <p:nvSpPr>
          <p:cNvPr id="34" name="テキスト ボックス 33">
            <a:extLst>
              <a:ext uri="{FF2B5EF4-FFF2-40B4-BE49-F238E27FC236}">
                <a16:creationId xmlns:a16="http://schemas.microsoft.com/office/drawing/2014/main" id="{6370F2A3-9C64-0F2F-3D5A-2DD7EA24AE71}"/>
              </a:ext>
            </a:extLst>
          </p:cNvPr>
          <p:cNvSpPr txBox="1"/>
          <p:nvPr/>
        </p:nvSpPr>
        <p:spPr>
          <a:xfrm>
            <a:off x="7233127" y="2925344"/>
            <a:ext cx="4717573" cy="253916"/>
          </a:xfrm>
          <a:prstGeom prst="rect">
            <a:avLst/>
          </a:prstGeom>
          <a:noFill/>
        </p:spPr>
        <p:txBody>
          <a:bodyPr wrap="square">
            <a:spAutoFit/>
          </a:bodyPr>
          <a:lstStyle/>
          <a:p>
            <a:r>
              <a:rPr lang="ja-JP" altLang="en-US" sz="1050" dirty="0">
                <a:latin typeface="Meiryo UI" panose="020B0604030504040204" pitchFamily="50" charset="-128"/>
                <a:ea typeface="Meiryo UI" panose="020B0604030504040204" pitchFamily="50" charset="-128"/>
              </a:rPr>
              <a:t>2017年11月_ドイツ製薬会社</a:t>
            </a:r>
          </a:p>
        </p:txBody>
      </p:sp>
      <p:sp>
        <p:nvSpPr>
          <p:cNvPr id="36" name="テキスト ボックス 35">
            <a:extLst>
              <a:ext uri="{FF2B5EF4-FFF2-40B4-BE49-F238E27FC236}">
                <a16:creationId xmlns:a16="http://schemas.microsoft.com/office/drawing/2014/main" id="{B3B06B51-8D0E-2BF8-1258-61F23E4AD847}"/>
              </a:ext>
            </a:extLst>
          </p:cNvPr>
          <p:cNvSpPr txBox="1"/>
          <p:nvPr/>
        </p:nvSpPr>
        <p:spPr>
          <a:xfrm>
            <a:off x="7233127" y="3121261"/>
            <a:ext cx="4868725" cy="253916"/>
          </a:xfrm>
          <a:prstGeom prst="rect">
            <a:avLst/>
          </a:prstGeom>
          <a:noFill/>
        </p:spPr>
        <p:txBody>
          <a:bodyPr wrap="square">
            <a:spAutoFit/>
          </a:bodyPr>
          <a:lstStyle/>
          <a:p>
            <a:r>
              <a:rPr lang="ja-JP" altLang="en-US" sz="1050" dirty="0">
                <a:latin typeface="Meiryo UI" panose="020B0604030504040204" pitchFamily="50" charset="-128"/>
                <a:ea typeface="Meiryo UI" panose="020B0604030504040204" pitchFamily="50" charset="-128"/>
              </a:rPr>
              <a:t>2017年11月_中国製薬会社</a:t>
            </a:r>
          </a:p>
        </p:txBody>
      </p:sp>
      <p:sp>
        <p:nvSpPr>
          <p:cNvPr id="38" name="テキスト ボックス 37">
            <a:extLst>
              <a:ext uri="{FF2B5EF4-FFF2-40B4-BE49-F238E27FC236}">
                <a16:creationId xmlns:a16="http://schemas.microsoft.com/office/drawing/2014/main" id="{1461217A-80D9-3BCE-5A0A-0F5798AAA327}"/>
              </a:ext>
            </a:extLst>
          </p:cNvPr>
          <p:cNvSpPr txBox="1"/>
          <p:nvPr/>
        </p:nvSpPr>
        <p:spPr>
          <a:xfrm>
            <a:off x="7475835" y="3369640"/>
            <a:ext cx="4626018" cy="253916"/>
          </a:xfrm>
          <a:prstGeom prst="rect">
            <a:avLst/>
          </a:prstGeom>
          <a:noFill/>
        </p:spPr>
        <p:txBody>
          <a:bodyPr wrap="square">
            <a:spAutoFit/>
          </a:bodyPr>
          <a:lstStyle/>
          <a:p>
            <a:r>
              <a:rPr lang="ja-JP" altLang="en-US" sz="1050" dirty="0">
                <a:latin typeface="Meiryo UI" panose="020B0604030504040204" pitchFamily="50" charset="-128"/>
                <a:ea typeface="Meiryo UI" panose="020B0604030504040204" pitchFamily="50" charset="-128"/>
              </a:rPr>
              <a:t>2018年10月_韓国製薬会社</a:t>
            </a:r>
          </a:p>
        </p:txBody>
      </p:sp>
      <p:sp>
        <p:nvSpPr>
          <p:cNvPr id="47" name="テキスト ボックス 46">
            <a:extLst>
              <a:ext uri="{FF2B5EF4-FFF2-40B4-BE49-F238E27FC236}">
                <a16:creationId xmlns:a16="http://schemas.microsoft.com/office/drawing/2014/main" id="{799D2FA4-9FFA-D037-9CBD-ACF623FAC57D}"/>
              </a:ext>
            </a:extLst>
          </p:cNvPr>
          <p:cNvSpPr txBox="1"/>
          <p:nvPr/>
        </p:nvSpPr>
        <p:spPr>
          <a:xfrm>
            <a:off x="90149" y="1842950"/>
            <a:ext cx="882203" cy="338554"/>
          </a:xfrm>
          <a:prstGeom prst="rect">
            <a:avLst/>
          </a:prstGeom>
          <a:noFill/>
        </p:spPr>
        <p:txBody>
          <a:bodyPr wrap="square" rtlCol="0">
            <a:spAutoFit/>
          </a:bodyPr>
          <a:lstStyle/>
          <a:p>
            <a:r>
              <a:rPr kumimoji="1" lang="en-US" altLang="ja-JP" sz="1600" dirty="0">
                <a:latin typeface="Meiryo UI" panose="020B0604030504040204" pitchFamily="50" charset="-128"/>
                <a:ea typeface="Meiryo UI" panose="020B0604030504040204" pitchFamily="50" charset="-128"/>
              </a:rPr>
              <a:t>FDA</a:t>
            </a:r>
            <a:endParaRPr kumimoji="1" lang="ja-JP" altLang="en-US" sz="1600" dirty="0">
              <a:latin typeface="Meiryo UI" panose="020B0604030504040204" pitchFamily="50" charset="-128"/>
              <a:ea typeface="Meiryo UI" panose="020B0604030504040204" pitchFamily="50" charset="-128"/>
            </a:endParaRPr>
          </a:p>
        </p:txBody>
      </p:sp>
      <p:pic>
        <p:nvPicPr>
          <p:cNvPr id="49" name="図 48">
            <a:extLst>
              <a:ext uri="{FF2B5EF4-FFF2-40B4-BE49-F238E27FC236}">
                <a16:creationId xmlns:a16="http://schemas.microsoft.com/office/drawing/2014/main" id="{7768C434-FA72-744B-142B-7A31D70CF6FE}"/>
              </a:ext>
            </a:extLst>
          </p:cNvPr>
          <p:cNvPicPr>
            <a:picLocks noChangeAspect="1"/>
          </p:cNvPicPr>
          <p:nvPr/>
        </p:nvPicPr>
        <p:blipFill>
          <a:blip r:embed="rId3"/>
          <a:stretch>
            <a:fillRect/>
          </a:stretch>
        </p:blipFill>
        <p:spPr>
          <a:xfrm>
            <a:off x="276943" y="1153020"/>
            <a:ext cx="9948881" cy="329537"/>
          </a:xfrm>
          <a:prstGeom prst="rect">
            <a:avLst/>
          </a:prstGeom>
        </p:spPr>
      </p:pic>
      <p:sp>
        <p:nvSpPr>
          <p:cNvPr id="2" name="タイトル 1">
            <a:extLst>
              <a:ext uri="{FF2B5EF4-FFF2-40B4-BE49-F238E27FC236}">
                <a16:creationId xmlns:a16="http://schemas.microsoft.com/office/drawing/2014/main" id="{7999717F-1325-8F67-01A4-F54F08358D56}"/>
              </a:ext>
            </a:extLst>
          </p:cNvPr>
          <p:cNvSpPr>
            <a:spLocks noGrp="1"/>
          </p:cNvSpPr>
          <p:nvPr>
            <p:ph type="title"/>
          </p:nvPr>
        </p:nvSpPr>
        <p:spPr/>
        <p:txBody>
          <a:bodyPr/>
          <a:lstStyle/>
          <a:p>
            <a:pPr fontAlgn="ctr"/>
            <a:r>
              <a:rPr lang="en-US" altLang="ja-JP" sz="2800" b="0" dirty="0"/>
              <a:t>DI</a:t>
            </a:r>
            <a:r>
              <a:rPr lang="ja-JP" altLang="en-US" sz="2800" b="0" dirty="0"/>
              <a:t>の発祥　</a:t>
            </a:r>
            <a:r>
              <a:rPr lang="en-US" altLang="ja-JP" sz="2800" b="0" dirty="0"/>
              <a:t>–</a:t>
            </a:r>
            <a:r>
              <a:rPr lang="ja-JP" altLang="en-US" sz="2800" b="0" dirty="0"/>
              <a:t>発端－</a:t>
            </a:r>
          </a:p>
        </p:txBody>
      </p:sp>
      <p:sp>
        <p:nvSpPr>
          <p:cNvPr id="3" name="吹き出し: 角を丸めた四角形 2">
            <a:extLst>
              <a:ext uri="{FF2B5EF4-FFF2-40B4-BE49-F238E27FC236}">
                <a16:creationId xmlns:a16="http://schemas.microsoft.com/office/drawing/2014/main" id="{3C2217EE-E060-F0E3-6740-FEF05A3A682B}"/>
              </a:ext>
            </a:extLst>
          </p:cNvPr>
          <p:cNvSpPr/>
          <p:nvPr/>
        </p:nvSpPr>
        <p:spPr>
          <a:xfrm>
            <a:off x="276943" y="3805645"/>
            <a:ext cx="3254609" cy="1307843"/>
          </a:xfrm>
          <a:prstGeom prst="wedgeRoundRectCallout">
            <a:avLst>
              <a:gd name="adj1" fmla="val -41934"/>
              <a:gd name="adj2" fmla="val -161996"/>
              <a:gd name="adj3" fmla="val 16667"/>
            </a:avLst>
          </a:prstGeom>
          <a:solidFill>
            <a:schemeClr val="accent5">
              <a:lumMod val="20000"/>
              <a:lumOff val="80000"/>
            </a:schemeClr>
          </a:solidFill>
          <a:ln w="1270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発端：</a:t>
            </a: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米国で，</a:t>
            </a:r>
            <a:r>
              <a:rPr kumimoji="1" lang="en-US" altLang="ja-JP" sz="1400" dirty="0">
                <a:solidFill>
                  <a:schemeClr val="tx1"/>
                </a:solidFill>
                <a:latin typeface="Meiryo UI" panose="020B0604030504040204" pitchFamily="50" charset="-128"/>
                <a:ea typeface="Meiryo UI" panose="020B0604030504040204" pitchFamily="50" charset="-128"/>
              </a:rPr>
              <a:t>1980</a:t>
            </a:r>
            <a:r>
              <a:rPr kumimoji="1" lang="ja-JP" altLang="en-US" sz="1400" dirty="0">
                <a:solidFill>
                  <a:schemeClr val="tx1"/>
                </a:solidFill>
                <a:latin typeface="Meiryo UI" panose="020B0604030504040204" pitchFamily="50" charset="-128"/>
                <a:ea typeface="Meiryo UI" panose="020B0604030504040204" pitchFamily="50" charset="-128"/>
              </a:rPr>
              <a:t>年代後半に贈収賄・改ざん・サンプルすり替えなどで，数社のジェネリック医薬品会社の経営陣が有罪</a:t>
            </a:r>
          </a:p>
        </p:txBody>
      </p:sp>
      <p:sp>
        <p:nvSpPr>
          <p:cNvPr id="4" name="スクロール: 縦 3">
            <a:extLst>
              <a:ext uri="{FF2B5EF4-FFF2-40B4-BE49-F238E27FC236}">
                <a16:creationId xmlns:a16="http://schemas.microsoft.com/office/drawing/2014/main" id="{82C8C803-84B2-CA39-9294-428A78652E47}"/>
              </a:ext>
            </a:extLst>
          </p:cNvPr>
          <p:cNvSpPr/>
          <p:nvPr/>
        </p:nvSpPr>
        <p:spPr>
          <a:xfrm>
            <a:off x="276943" y="5235262"/>
            <a:ext cx="4501119" cy="1552542"/>
          </a:xfrm>
          <a:prstGeom prst="verticalScroll">
            <a:avLst/>
          </a:prstGeom>
          <a:solidFill>
            <a:srgbClr val="FFC000"/>
          </a:solidFill>
          <a:ln>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latin typeface="Meiryo UI" panose="020B0604030504040204" pitchFamily="50" charset="-128"/>
                <a:ea typeface="Meiryo UI" panose="020B0604030504040204" pitchFamily="50" charset="-128"/>
              </a:rPr>
              <a:t>・　売上損失	：</a:t>
            </a:r>
            <a:r>
              <a:rPr kumimoji="1" lang="en-US" altLang="ja-JP" sz="1100" dirty="0">
                <a:solidFill>
                  <a:schemeClr val="tx1"/>
                </a:solidFill>
                <a:latin typeface="Meiryo UI" panose="020B0604030504040204" pitchFamily="50" charset="-128"/>
                <a:ea typeface="Meiryo UI" panose="020B0604030504040204" pitchFamily="50" charset="-128"/>
              </a:rPr>
              <a:t>$102 million (1989) ⇒ $55 million (1990)</a:t>
            </a:r>
          </a:p>
          <a:p>
            <a:r>
              <a:rPr kumimoji="1" lang="ja-JP" altLang="en-US" sz="1100" dirty="0">
                <a:solidFill>
                  <a:schemeClr val="tx1"/>
                </a:solidFill>
                <a:latin typeface="Meiryo UI" panose="020B0604030504040204" pitchFamily="50" charset="-128"/>
                <a:ea typeface="Meiryo UI" panose="020B0604030504040204" pitchFamily="50" charset="-128"/>
              </a:rPr>
              <a:t>・　従業員解雇	：</a:t>
            </a:r>
            <a:r>
              <a:rPr kumimoji="1" lang="en-US" altLang="ja-JP" sz="1100" dirty="0">
                <a:solidFill>
                  <a:schemeClr val="tx1"/>
                </a:solidFill>
                <a:latin typeface="Meiryo UI" panose="020B0604030504040204" pitchFamily="50" charset="-128"/>
                <a:ea typeface="Meiryo UI" panose="020B0604030504040204" pitchFamily="50" charset="-128"/>
              </a:rPr>
              <a:t>900</a:t>
            </a:r>
            <a:r>
              <a:rPr kumimoji="1" lang="ja-JP" altLang="en-US" sz="1100" dirty="0">
                <a:solidFill>
                  <a:schemeClr val="tx1"/>
                </a:solidFill>
                <a:latin typeface="Meiryo UI" panose="020B0604030504040204" pitchFamily="50" charset="-128"/>
                <a:ea typeface="Meiryo UI" panose="020B0604030504040204" pitchFamily="50" charset="-128"/>
              </a:rPr>
              <a:t>人 ⇒ </a:t>
            </a:r>
            <a:r>
              <a:rPr kumimoji="1" lang="en-US" altLang="ja-JP" sz="1100" dirty="0">
                <a:solidFill>
                  <a:schemeClr val="tx1"/>
                </a:solidFill>
                <a:latin typeface="Meiryo UI" panose="020B0604030504040204" pitchFamily="50" charset="-128"/>
                <a:ea typeface="Meiryo UI" panose="020B0604030504040204" pitchFamily="50" charset="-128"/>
              </a:rPr>
              <a:t>450</a:t>
            </a:r>
            <a:r>
              <a:rPr kumimoji="1" lang="ja-JP" altLang="en-US" sz="1100" dirty="0">
                <a:solidFill>
                  <a:schemeClr val="tx1"/>
                </a:solidFill>
                <a:latin typeface="Meiryo UI" panose="020B0604030504040204" pitchFamily="50" charset="-128"/>
                <a:ea typeface="Meiryo UI" panose="020B0604030504040204" pitchFamily="50" charset="-128"/>
              </a:rPr>
              <a:t>人</a:t>
            </a:r>
          </a:p>
          <a:p>
            <a:r>
              <a:rPr kumimoji="1" lang="ja-JP" altLang="en-US" sz="1100" dirty="0">
                <a:solidFill>
                  <a:schemeClr val="tx1"/>
                </a:solidFill>
                <a:latin typeface="Meiryo UI" panose="020B0604030504040204" pitchFamily="50" charset="-128"/>
                <a:ea typeface="Meiryo UI" panose="020B0604030504040204" pitchFamily="50" charset="-128"/>
              </a:rPr>
              <a:t>・　刑事及び民事上の罰金	：</a:t>
            </a:r>
            <a:r>
              <a:rPr kumimoji="1" lang="en-US" altLang="ja-JP" sz="1100" dirty="0">
                <a:solidFill>
                  <a:schemeClr val="tx1"/>
                </a:solidFill>
                <a:latin typeface="Meiryo UI" panose="020B0604030504040204" pitchFamily="50" charset="-128"/>
                <a:ea typeface="Meiryo UI" panose="020B0604030504040204" pitchFamily="50" charset="-128"/>
              </a:rPr>
              <a:t>$</a:t>
            </a:r>
            <a:r>
              <a:rPr kumimoji="1" lang="en-US" altLang="ja-JP" sz="1050" dirty="0">
                <a:solidFill>
                  <a:schemeClr val="tx1"/>
                </a:solidFill>
                <a:latin typeface="Meiryo UI" panose="020B0604030504040204" pitchFamily="50" charset="-128"/>
                <a:ea typeface="Meiryo UI" panose="020B0604030504040204" pitchFamily="50" charset="-128"/>
              </a:rPr>
              <a:t>2.75</a:t>
            </a:r>
            <a:r>
              <a:rPr kumimoji="1" lang="en-US" altLang="ja-JP" sz="1100" dirty="0">
                <a:solidFill>
                  <a:schemeClr val="tx1"/>
                </a:solidFill>
                <a:latin typeface="Meiryo UI" panose="020B0604030504040204" pitchFamily="50" charset="-128"/>
                <a:ea typeface="Meiryo UI" panose="020B0604030504040204" pitchFamily="50" charset="-128"/>
              </a:rPr>
              <a:t> million</a:t>
            </a:r>
          </a:p>
          <a:p>
            <a:r>
              <a:rPr kumimoji="1" lang="ja-JP" altLang="en-US" sz="1100" dirty="0">
                <a:solidFill>
                  <a:schemeClr val="tx1"/>
                </a:solidFill>
                <a:latin typeface="Meiryo UI" panose="020B0604030504040204" pitchFamily="50" charset="-128"/>
                <a:ea typeface="Meiryo UI" panose="020B0604030504040204" pitchFamily="50" charset="-128"/>
              </a:rPr>
              <a:t>・　株主訴訟の和解金	：</a:t>
            </a:r>
            <a:r>
              <a:rPr kumimoji="1" lang="en-US" altLang="ja-JP" sz="1100" dirty="0">
                <a:solidFill>
                  <a:schemeClr val="tx1"/>
                </a:solidFill>
                <a:latin typeface="Meiryo UI" panose="020B0604030504040204" pitchFamily="50" charset="-128"/>
                <a:ea typeface="Meiryo UI" panose="020B0604030504040204" pitchFamily="50" charset="-128"/>
              </a:rPr>
              <a:t>$2.25 million</a:t>
            </a:r>
          </a:p>
          <a:p>
            <a:r>
              <a:rPr kumimoji="1" lang="ja-JP" altLang="en-US" sz="1100" dirty="0">
                <a:solidFill>
                  <a:schemeClr val="tx1"/>
                </a:solidFill>
                <a:latin typeface="Meiryo UI" panose="020B0604030504040204" pitchFamily="50" charset="-128"/>
                <a:ea typeface="Meiryo UI" panose="020B0604030504040204" pitchFamily="50" charset="-128"/>
              </a:rPr>
              <a:t>・　社外監査役及び弁護士費用：～</a:t>
            </a:r>
            <a:r>
              <a:rPr kumimoji="1" lang="en-US" altLang="ja-JP" sz="1100" dirty="0">
                <a:solidFill>
                  <a:schemeClr val="tx1"/>
                </a:solidFill>
                <a:latin typeface="Meiryo UI" panose="020B0604030504040204" pitchFamily="50" charset="-128"/>
                <a:ea typeface="Meiryo UI" panose="020B0604030504040204" pitchFamily="50" charset="-128"/>
              </a:rPr>
              <a:t>$5 million</a:t>
            </a:r>
          </a:p>
          <a:p>
            <a:r>
              <a:rPr kumimoji="1" lang="ja-JP" altLang="en-US" sz="1100" dirty="0">
                <a:solidFill>
                  <a:schemeClr val="tx1"/>
                </a:solidFill>
                <a:latin typeface="Meiryo UI" panose="020B0604030504040204" pitchFamily="50" charset="-128"/>
                <a:ea typeface="Meiryo UI" panose="020B0604030504040204" pitchFamily="50" charset="-128"/>
              </a:rPr>
              <a:t>・　事業運営への障害</a:t>
            </a:r>
            <a:r>
              <a:rPr kumimoji="1" lang="en-US" altLang="ja-JP" sz="1100" dirty="0">
                <a:solidFill>
                  <a:schemeClr val="tx1"/>
                </a:solidFill>
                <a:latin typeface="Meiryo UI" panose="020B0604030504040204" pitchFamily="50" charset="-128"/>
                <a:ea typeface="Meiryo UI" panose="020B0604030504040204" pitchFamily="50" charset="-128"/>
              </a:rPr>
              <a:t>(4</a:t>
            </a:r>
            <a:r>
              <a:rPr kumimoji="1" lang="ja-JP" altLang="en-US" sz="1100" dirty="0">
                <a:solidFill>
                  <a:schemeClr val="tx1"/>
                </a:solidFill>
                <a:latin typeface="Meiryo UI" panose="020B0604030504040204" pitchFamily="50" charset="-128"/>
                <a:ea typeface="Meiryo UI" panose="020B0604030504040204" pitchFamily="50" charset="-128"/>
              </a:rPr>
              <a:t>年間の研究開発費</a:t>
            </a:r>
            <a:r>
              <a:rPr kumimoji="1" lang="en-US" altLang="ja-JP" sz="1100" dirty="0">
                <a:solidFill>
                  <a:schemeClr val="tx1"/>
                </a:solidFill>
                <a:latin typeface="Meiryo UI" panose="020B0604030504040204" pitchFamily="50" charset="-128"/>
                <a:ea typeface="Meiryo UI" panose="020B0604030504040204" pitchFamily="50" charset="-128"/>
              </a:rPr>
              <a:t>)</a:t>
            </a:r>
            <a:r>
              <a:rPr kumimoji="1" lang="ja-JP" altLang="en-US" sz="1100" dirty="0">
                <a:solidFill>
                  <a:schemeClr val="tx1"/>
                </a:solidFill>
                <a:latin typeface="Meiryo UI" panose="020B0604030504040204" pitchFamily="50" charset="-128"/>
                <a:ea typeface="Meiryo UI" panose="020B0604030504040204" pitchFamily="50" charset="-128"/>
              </a:rPr>
              <a:t>　：算出不可能</a:t>
            </a:r>
          </a:p>
          <a:p>
            <a:r>
              <a:rPr kumimoji="1" lang="ja-JP" altLang="en-US" sz="1100" dirty="0">
                <a:solidFill>
                  <a:schemeClr val="tx1"/>
                </a:solidFill>
                <a:latin typeface="Meiryo UI" panose="020B0604030504040204" pitchFamily="50" charset="-128"/>
                <a:ea typeface="Meiryo UI" panose="020B0604030504040204" pitchFamily="50" charset="-128"/>
              </a:rPr>
              <a:t>・　民事訴訟費	：～</a:t>
            </a:r>
            <a:r>
              <a:rPr kumimoji="1" lang="en-US" altLang="ja-JP" sz="1100" dirty="0">
                <a:solidFill>
                  <a:schemeClr val="tx1"/>
                </a:solidFill>
                <a:latin typeface="Meiryo UI" panose="020B0604030504040204" pitchFamily="50" charset="-128"/>
                <a:ea typeface="Meiryo UI" panose="020B0604030504040204" pitchFamily="50" charset="-128"/>
              </a:rPr>
              <a:t>$13 million</a:t>
            </a:r>
            <a:endParaRPr kumimoji="1" lang="ja-JP" altLang="en-US" sz="1100" dirty="0">
              <a:solidFill>
                <a:schemeClr val="tx1"/>
              </a:solidFill>
              <a:latin typeface="Meiryo UI" panose="020B0604030504040204" pitchFamily="50" charset="-128"/>
              <a:ea typeface="Meiryo UI" panose="020B0604030504040204" pitchFamily="50" charset="-128"/>
            </a:endParaRPr>
          </a:p>
        </p:txBody>
      </p:sp>
      <p:sp>
        <p:nvSpPr>
          <p:cNvPr id="5" name="吹き出し: 角を丸めた四角形 4">
            <a:extLst>
              <a:ext uri="{FF2B5EF4-FFF2-40B4-BE49-F238E27FC236}">
                <a16:creationId xmlns:a16="http://schemas.microsoft.com/office/drawing/2014/main" id="{1CD0016D-377C-7665-9DA8-5A08ECFDE82B}"/>
              </a:ext>
            </a:extLst>
          </p:cNvPr>
          <p:cNvSpPr/>
          <p:nvPr/>
        </p:nvSpPr>
        <p:spPr>
          <a:xfrm>
            <a:off x="4164508" y="4005258"/>
            <a:ext cx="2516143" cy="908023"/>
          </a:xfrm>
          <a:prstGeom prst="wedgeRoundRectCallout">
            <a:avLst>
              <a:gd name="adj1" fmla="val -166016"/>
              <a:gd name="adj2" fmla="val -205212"/>
              <a:gd name="adj3" fmla="val 16667"/>
            </a:avLst>
          </a:prstGeom>
          <a:solidFill>
            <a:schemeClr val="accent3">
              <a:lumMod val="40000"/>
              <a:lumOff val="60000"/>
            </a:schemeClr>
          </a:solidFill>
          <a:ln w="127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「申請データの完全性に関するガイドライン」発出</a:t>
            </a:r>
          </a:p>
        </p:txBody>
      </p:sp>
      <p:sp>
        <p:nvSpPr>
          <p:cNvPr id="6" name="吹き出し: 角を丸めた四角形 5">
            <a:extLst>
              <a:ext uri="{FF2B5EF4-FFF2-40B4-BE49-F238E27FC236}">
                <a16:creationId xmlns:a16="http://schemas.microsoft.com/office/drawing/2014/main" id="{84CF38B2-39B0-5989-DAAA-BEB66E0F3482}"/>
              </a:ext>
            </a:extLst>
          </p:cNvPr>
          <p:cNvSpPr/>
          <p:nvPr/>
        </p:nvSpPr>
        <p:spPr>
          <a:xfrm>
            <a:off x="7233127" y="3871465"/>
            <a:ext cx="2516143" cy="1175608"/>
          </a:xfrm>
          <a:prstGeom prst="wedgeRoundRectCallout">
            <a:avLst>
              <a:gd name="adj1" fmla="val -103726"/>
              <a:gd name="adj2" fmla="val -158001"/>
              <a:gd name="adj3" fmla="val 16667"/>
            </a:avLst>
          </a:prstGeom>
          <a:solidFill>
            <a:schemeClr val="accent4">
              <a:lumMod val="20000"/>
              <a:lumOff val="80000"/>
            </a:schemeClr>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米国製品の大口供給元であるインドや中国の原薬工場への査察を強化</a:t>
            </a:r>
          </a:p>
        </p:txBody>
      </p:sp>
    </p:spTree>
    <p:extLst>
      <p:ext uri="{BB962C8B-B14F-4D97-AF65-F5344CB8AC3E}">
        <p14:creationId xmlns:p14="http://schemas.microsoft.com/office/powerpoint/2010/main" val="12171701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7D3685-5F4B-AA9A-526B-33352A1589EA}"/>
            </a:ext>
          </a:extLst>
        </p:cNvPr>
        <p:cNvGrpSpPr/>
        <p:nvPr/>
      </p:nvGrpSpPr>
      <p:grpSpPr>
        <a:xfrm>
          <a:off x="0" y="0"/>
          <a:ext cx="0" cy="0"/>
          <a:chOff x="0" y="0"/>
          <a:chExt cx="0" cy="0"/>
        </a:xfrm>
      </p:grpSpPr>
      <p:sp>
        <p:nvSpPr>
          <p:cNvPr id="54" name="スクロール: 横 53">
            <a:extLst>
              <a:ext uri="{FF2B5EF4-FFF2-40B4-BE49-F238E27FC236}">
                <a16:creationId xmlns:a16="http://schemas.microsoft.com/office/drawing/2014/main" id="{200802FE-D538-6763-F360-126D407A36D1}"/>
              </a:ext>
            </a:extLst>
          </p:cNvPr>
          <p:cNvSpPr/>
          <p:nvPr/>
        </p:nvSpPr>
        <p:spPr>
          <a:xfrm flipH="1">
            <a:off x="90148" y="1514745"/>
            <a:ext cx="9948881" cy="2451948"/>
          </a:xfrm>
          <a:prstGeom prst="horizontalScroll">
            <a:avLst/>
          </a:prstGeom>
          <a:gradFill>
            <a:gsLst>
              <a:gs pos="0">
                <a:schemeClr val="accent1">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6A632C3A-CE85-AE6D-4CB2-2A3418AC26AC}"/>
              </a:ext>
            </a:extLst>
          </p:cNvPr>
          <p:cNvSpPr txBox="1"/>
          <p:nvPr/>
        </p:nvSpPr>
        <p:spPr>
          <a:xfrm>
            <a:off x="674264"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1990</a:t>
            </a:r>
            <a:endParaRPr kumimoji="1" lang="ja-JP" altLang="en-US" sz="1100" dirty="0">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093AFD13-0E6E-A94C-67D4-C09F58761D59}"/>
              </a:ext>
            </a:extLst>
          </p:cNvPr>
          <p:cNvSpPr txBox="1"/>
          <p:nvPr/>
        </p:nvSpPr>
        <p:spPr>
          <a:xfrm>
            <a:off x="3040754"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2000</a:t>
            </a:r>
            <a:endParaRPr kumimoji="1" lang="ja-JP" altLang="en-US" sz="1100" dirty="0">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D9513096-87DF-F621-EA65-36DBAA74BBB4}"/>
              </a:ext>
            </a:extLst>
          </p:cNvPr>
          <p:cNvSpPr txBox="1"/>
          <p:nvPr/>
        </p:nvSpPr>
        <p:spPr>
          <a:xfrm>
            <a:off x="5407244"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2010</a:t>
            </a:r>
            <a:endParaRPr kumimoji="1" lang="ja-JP" altLang="en-US" sz="1100" dirty="0">
              <a:latin typeface="Meiryo UI" panose="020B0604030504040204" pitchFamily="50" charset="-128"/>
              <a:ea typeface="Meiryo UI" panose="020B0604030504040204" pitchFamily="50" charset="-128"/>
            </a:endParaRPr>
          </a:p>
        </p:txBody>
      </p:sp>
      <p:sp>
        <p:nvSpPr>
          <p:cNvPr id="24" name="テキスト ボックス 23">
            <a:extLst>
              <a:ext uri="{FF2B5EF4-FFF2-40B4-BE49-F238E27FC236}">
                <a16:creationId xmlns:a16="http://schemas.microsoft.com/office/drawing/2014/main" id="{5EFFB4C9-AC87-1B2D-96FE-84E68CFE6253}"/>
              </a:ext>
            </a:extLst>
          </p:cNvPr>
          <p:cNvSpPr txBox="1"/>
          <p:nvPr/>
        </p:nvSpPr>
        <p:spPr>
          <a:xfrm>
            <a:off x="7773735"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2020</a:t>
            </a:r>
            <a:endParaRPr kumimoji="1" lang="ja-JP" altLang="en-US" sz="1100" dirty="0">
              <a:latin typeface="Meiryo UI" panose="020B0604030504040204" pitchFamily="50" charset="-128"/>
              <a:ea typeface="Meiryo UI" panose="020B0604030504040204" pitchFamily="50" charset="-128"/>
            </a:endParaRPr>
          </a:p>
        </p:txBody>
      </p:sp>
      <p:sp>
        <p:nvSpPr>
          <p:cNvPr id="26" name="テキスト ボックス 25">
            <a:extLst>
              <a:ext uri="{FF2B5EF4-FFF2-40B4-BE49-F238E27FC236}">
                <a16:creationId xmlns:a16="http://schemas.microsoft.com/office/drawing/2014/main" id="{474AA51E-6F69-AC26-B864-A2C86C736B17}"/>
              </a:ext>
            </a:extLst>
          </p:cNvPr>
          <p:cNvSpPr txBox="1"/>
          <p:nvPr/>
        </p:nvSpPr>
        <p:spPr>
          <a:xfrm>
            <a:off x="276943" y="2121435"/>
            <a:ext cx="5880278" cy="276999"/>
          </a:xfrm>
          <a:prstGeom prst="rect">
            <a:avLst/>
          </a:prstGeom>
          <a:noFill/>
        </p:spPr>
        <p:txBody>
          <a:bodyPr wrap="square">
            <a:spAutoFit/>
          </a:bodyPr>
          <a:lstStyle/>
          <a:p>
            <a:r>
              <a:rPr lang="it-IT" altLang="ja-JP" sz="1200" dirty="0">
                <a:latin typeface="Meiryo UI" panose="020B0604030504040204" pitchFamily="50" charset="-128"/>
                <a:ea typeface="Meiryo UI" panose="020B0604030504040204" pitchFamily="50" charset="-128"/>
              </a:rPr>
              <a:t>1980</a:t>
            </a:r>
            <a:r>
              <a:rPr lang="ja-JP" altLang="it-IT" sz="1200" dirty="0">
                <a:latin typeface="Meiryo UI" panose="020B0604030504040204" pitchFamily="50" charset="-128"/>
                <a:ea typeface="Meiryo UI" panose="020B0604030504040204" pitchFamily="50" charset="-128"/>
              </a:rPr>
              <a:t>年代後半</a:t>
            </a:r>
            <a:r>
              <a:rPr lang="it-IT" altLang="ja-JP" sz="1200" dirty="0">
                <a:latin typeface="Meiryo UI" panose="020B0604030504040204" pitchFamily="50" charset="-128"/>
                <a:ea typeface="Meiryo UI" panose="020B0604030504040204" pitchFamily="50" charset="-128"/>
              </a:rPr>
              <a:t>_Generic Drug Scandal</a:t>
            </a:r>
          </a:p>
        </p:txBody>
      </p:sp>
      <p:sp>
        <p:nvSpPr>
          <p:cNvPr id="28" name="テキスト ボックス 27">
            <a:extLst>
              <a:ext uri="{FF2B5EF4-FFF2-40B4-BE49-F238E27FC236}">
                <a16:creationId xmlns:a16="http://schemas.microsoft.com/office/drawing/2014/main" id="{95DF97B2-E6AA-3F51-71BC-75A45102913E}"/>
              </a:ext>
            </a:extLst>
          </p:cNvPr>
          <p:cNvSpPr txBox="1"/>
          <p:nvPr/>
        </p:nvSpPr>
        <p:spPr>
          <a:xfrm>
            <a:off x="938756" y="2371624"/>
            <a:ext cx="5880278" cy="276999"/>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1990年代前半_Application Integrity Policy</a:t>
            </a:r>
          </a:p>
        </p:txBody>
      </p:sp>
      <p:sp>
        <p:nvSpPr>
          <p:cNvPr id="30" name="テキスト ボックス 29">
            <a:extLst>
              <a:ext uri="{FF2B5EF4-FFF2-40B4-BE49-F238E27FC236}">
                <a16:creationId xmlns:a16="http://schemas.microsoft.com/office/drawing/2014/main" id="{83738350-2F2D-55C7-A5C4-001449075A8A}"/>
              </a:ext>
            </a:extLst>
          </p:cNvPr>
          <p:cNvSpPr txBox="1"/>
          <p:nvPr/>
        </p:nvSpPr>
        <p:spPr>
          <a:xfrm>
            <a:off x="5488893" y="2374087"/>
            <a:ext cx="5880278" cy="276999"/>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2010年以降_データの完全性の適用範囲拡大</a:t>
            </a:r>
          </a:p>
        </p:txBody>
      </p:sp>
      <p:sp>
        <p:nvSpPr>
          <p:cNvPr id="34" name="テキスト ボックス 33">
            <a:extLst>
              <a:ext uri="{FF2B5EF4-FFF2-40B4-BE49-F238E27FC236}">
                <a16:creationId xmlns:a16="http://schemas.microsoft.com/office/drawing/2014/main" id="{E0981934-D62F-B448-58C4-350BB9B50ECB}"/>
              </a:ext>
            </a:extLst>
          </p:cNvPr>
          <p:cNvSpPr txBox="1"/>
          <p:nvPr/>
        </p:nvSpPr>
        <p:spPr>
          <a:xfrm>
            <a:off x="7233127" y="2925345"/>
            <a:ext cx="6367237" cy="253916"/>
          </a:xfrm>
          <a:prstGeom prst="rect">
            <a:avLst/>
          </a:prstGeom>
          <a:noFill/>
        </p:spPr>
        <p:txBody>
          <a:bodyPr wrap="square">
            <a:spAutoFit/>
          </a:bodyPr>
          <a:lstStyle/>
          <a:p>
            <a:r>
              <a:rPr lang="ja-JP" altLang="en-US" sz="1050" dirty="0">
                <a:latin typeface="Meiryo UI" panose="020B0604030504040204" pitchFamily="50" charset="-128"/>
                <a:ea typeface="Meiryo UI" panose="020B0604030504040204" pitchFamily="50" charset="-128"/>
              </a:rPr>
              <a:t>2017年11月_ドイツ製薬会社</a:t>
            </a:r>
          </a:p>
        </p:txBody>
      </p:sp>
      <p:sp>
        <p:nvSpPr>
          <p:cNvPr id="36" name="テキスト ボックス 35">
            <a:extLst>
              <a:ext uri="{FF2B5EF4-FFF2-40B4-BE49-F238E27FC236}">
                <a16:creationId xmlns:a16="http://schemas.microsoft.com/office/drawing/2014/main" id="{4380214F-E2A1-5DF9-2102-63B59C29290A}"/>
              </a:ext>
            </a:extLst>
          </p:cNvPr>
          <p:cNvSpPr txBox="1"/>
          <p:nvPr/>
        </p:nvSpPr>
        <p:spPr>
          <a:xfrm>
            <a:off x="7233127" y="3121261"/>
            <a:ext cx="6820293" cy="253916"/>
          </a:xfrm>
          <a:prstGeom prst="rect">
            <a:avLst/>
          </a:prstGeom>
          <a:noFill/>
        </p:spPr>
        <p:txBody>
          <a:bodyPr wrap="square">
            <a:spAutoFit/>
          </a:bodyPr>
          <a:lstStyle/>
          <a:p>
            <a:r>
              <a:rPr lang="ja-JP" altLang="en-US" sz="1050" dirty="0">
                <a:latin typeface="Meiryo UI" panose="020B0604030504040204" pitchFamily="50" charset="-128"/>
                <a:ea typeface="Meiryo UI" panose="020B0604030504040204" pitchFamily="50" charset="-128"/>
              </a:rPr>
              <a:t>2017年11月_中国製薬会社</a:t>
            </a:r>
          </a:p>
        </p:txBody>
      </p:sp>
      <p:sp>
        <p:nvSpPr>
          <p:cNvPr id="38" name="テキスト ボックス 37">
            <a:extLst>
              <a:ext uri="{FF2B5EF4-FFF2-40B4-BE49-F238E27FC236}">
                <a16:creationId xmlns:a16="http://schemas.microsoft.com/office/drawing/2014/main" id="{C1238079-83DF-F7D0-E15E-932E2361B796}"/>
              </a:ext>
            </a:extLst>
          </p:cNvPr>
          <p:cNvSpPr txBox="1"/>
          <p:nvPr/>
        </p:nvSpPr>
        <p:spPr>
          <a:xfrm>
            <a:off x="7475834" y="3369641"/>
            <a:ext cx="7047015" cy="253916"/>
          </a:xfrm>
          <a:prstGeom prst="rect">
            <a:avLst/>
          </a:prstGeom>
          <a:noFill/>
        </p:spPr>
        <p:txBody>
          <a:bodyPr wrap="square">
            <a:spAutoFit/>
          </a:bodyPr>
          <a:lstStyle/>
          <a:p>
            <a:r>
              <a:rPr lang="ja-JP" altLang="en-US" sz="1050" dirty="0">
                <a:latin typeface="Meiryo UI" panose="020B0604030504040204" pitchFamily="50" charset="-128"/>
                <a:ea typeface="Meiryo UI" panose="020B0604030504040204" pitchFamily="50" charset="-128"/>
              </a:rPr>
              <a:t>2018年10月_韓国製薬会社</a:t>
            </a:r>
          </a:p>
        </p:txBody>
      </p:sp>
      <p:sp>
        <p:nvSpPr>
          <p:cNvPr id="47" name="テキスト ボックス 46">
            <a:extLst>
              <a:ext uri="{FF2B5EF4-FFF2-40B4-BE49-F238E27FC236}">
                <a16:creationId xmlns:a16="http://schemas.microsoft.com/office/drawing/2014/main" id="{AFD1F7E9-CAA2-BFBF-6254-2C27EF5FC734}"/>
              </a:ext>
            </a:extLst>
          </p:cNvPr>
          <p:cNvSpPr txBox="1"/>
          <p:nvPr/>
        </p:nvSpPr>
        <p:spPr>
          <a:xfrm>
            <a:off x="90149" y="1842950"/>
            <a:ext cx="882203" cy="338554"/>
          </a:xfrm>
          <a:prstGeom prst="rect">
            <a:avLst/>
          </a:prstGeom>
          <a:noFill/>
        </p:spPr>
        <p:txBody>
          <a:bodyPr wrap="square" rtlCol="0">
            <a:spAutoFit/>
          </a:bodyPr>
          <a:lstStyle/>
          <a:p>
            <a:r>
              <a:rPr kumimoji="1" lang="en-US" altLang="ja-JP" sz="1600" dirty="0">
                <a:latin typeface="Meiryo UI" panose="020B0604030504040204" pitchFamily="50" charset="-128"/>
                <a:ea typeface="Meiryo UI" panose="020B0604030504040204" pitchFamily="50" charset="-128"/>
              </a:rPr>
              <a:t>FDA</a:t>
            </a:r>
            <a:endParaRPr kumimoji="1" lang="ja-JP" altLang="en-US" sz="1600" dirty="0">
              <a:latin typeface="Meiryo UI" panose="020B0604030504040204" pitchFamily="50" charset="-128"/>
              <a:ea typeface="Meiryo UI" panose="020B0604030504040204" pitchFamily="50" charset="-128"/>
            </a:endParaRPr>
          </a:p>
        </p:txBody>
      </p:sp>
      <p:pic>
        <p:nvPicPr>
          <p:cNvPr id="49" name="図 48">
            <a:extLst>
              <a:ext uri="{FF2B5EF4-FFF2-40B4-BE49-F238E27FC236}">
                <a16:creationId xmlns:a16="http://schemas.microsoft.com/office/drawing/2014/main" id="{17FD32E3-390E-53CE-1379-A2AAEF1091FA}"/>
              </a:ext>
            </a:extLst>
          </p:cNvPr>
          <p:cNvPicPr>
            <a:picLocks noChangeAspect="1"/>
          </p:cNvPicPr>
          <p:nvPr/>
        </p:nvPicPr>
        <p:blipFill>
          <a:blip r:embed="rId2"/>
          <a:stretch>
            <a:fillRect/>
          </a:stretch>
        </p:blipFill>
        <p:spPr>
          <a:xfrm>
            <a:off x="276943" y="1153020"/>
            <a:ext cx="9948881" cy="329537"/>
          </a:xfrm>
          <a:prstGeom prst="rect">
            <a:avLst/>
          </a:prstGeom>
        </p:spPr>
      </p:pic>
      <p:sp>
        <p:nvSpPr>
          <p:cNvPr id="2" name="タイトル 1">
            <a:extLst>
              <a:ext uri="{FF2B5EF4-FFF2-40B4-BE49-F238E27FC236}">
                <a16:creationId xmlns:a16="http://schemas.microsoft.com/office/drawing/2014/main" id="{3080A5CE-48D2-63B0-2A56-2185C2B3DC01}"/>
              </a:ext>
            </a:extLst>
          </p:cNvPr>
          <p:cNvSpPr>
            <a:spLocks noGrp="1"/>
          </p:cNvSpPr>
          <p:nvPr>
            <p:ph type="title"/>
          </p:nvPr>
        </p:nvSpPr>
        <p:spPr/>
        <p:txBody>
          <a:bodyPr/>
          <a:lstStyle/>
          <a:p>
            <a:pPr fontAlgn="ctr"/>
            <a:r>
              <a:rPr lang="en-US" altLang="ja-JP" sz="2800" b="0" dirty="0"/>
              <a:t>DI</a:t>
            </a:r>
            <a:r>
              <a:rPr lang="ja-JP" altLang="en-US" sz="2800" b="0" dirty="0"/>
              <a:t>の発祥　－</a:t>
            </a:r>
            <a:r>
              <a:rPr lang="en-US" altLang="ja-JP" sz="2800" b="0" dirty="0"/>
              <a:t>Warning</a:t>
            </a:r>
            <a:r>
              <a:rPr lang="ja-JP" altLang="en-US" sz="2800" b="0" dirty="0"/>
              <a:t> </a:t>
            </a:r>
            <a:r>
              <a:rPr lang="en-US" altLang="ja-JP" sz="2800" b="0" dirty="0"/>
              <a:t>Letters</a:t>
            </a:r>
            <a:r>
              <a:rPr lang="ja-JP" altLang="en-US" sz="2800" b="0" dirty="0"/>
              <a:t>－</a:t>
            </a:r>
          </a:p>
        </p:txBody>
      </p:sp>
      <p:sp>
        <p:nvSpPr>
          <p:cNvPr id="7" name="四角形: 角を丸くする 6">
            <a:extLst>
              <a:ext uri="{FF2B5EF4-FFF2-40B4-BE49-F238E27FC236}">
                <a16:creationId xmlns:a16="http://schemas.microsoft.com/office/drawing/2014/main" id="{EE48AC5D-BF45-F747-3AF3-DF78258DA7E7}"/>
              </a:ext>
            </a:extLst>
          </p:cNvPr>
          <p:cNvSpPr/>
          <p:nvPr/>
        </p:nvSpPr>
        <p:spPr>
          <a:xfrm>
            <a:off x="86198" y="5615189"/>
            <a:ext cx="10922462" cy="1197735"/>
          </a:xfrm>
          <a:prstGeom prst="roundRect">
            <a:avLst/>
          </a:prstGeom>
          <a:solidFill>
            <a:schemeClr val="accent5">
              <a:lumMod val="20000"/>
              <a:lumOff val="80000"/>
            </a:schemeClr>
          </a:solidFill>
          <a:ln w="12700">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accent1"/>
                </a:solidFill>
                <a:latin typeface="Meiryo UI" panose="020B0604030504040204" pitchFamily="50" charset="-128"/>
                <a:ea typeface="Meiryo UI" panose="020B0604030504040204" pitchFamily="50" charset="-128"/>
              </a:rPr>
              <a:t>確立された規格と基準を確実に遵守するために必要な，すべての試験から得られた</a:t>
            </a:r>
            <a:r>
              <a:rPr kumimoji="1" lang="ja-JP" altLang="en-US" sz="1400" dirty="0">
                <a:solidFill>
                  <a:schemeClr val="accent1"/>
                </a:solidFill>
                <a:highlight>
                  <a:srgbClr val="FFFF00"/>
                </a:highlight>
                <a:latin typeface="Meiryo UI" panose="020B0604030504040204" pitchFamily="50" charset="-128"/>
                <a:ea typeface="Meiryo UI" panose="020B0604030504040204" pitchFamily="50" charset="-128"/>
              </a:rPr>
              <a:t>完全なデータ</a:t>
            </a:r>
            <a:r>
              <a:rPr kumimoji="1" lang="ja-JP" altLang="en-US" sz="1400" dirty="0">
                <a:solidFill>
                  <a:schemeClr val="accent1"/>
                </a:solidFill>
                <a:latin typeface="Meiryo UI" panose="020B0604030504040204" pitchFamily="50" charset="-128"/>
                <a:ea typeface="Meiryo UI" panose="020B0604030504040204" pitchFamily="50" charset="-128"/>
              </a:rPr>
              <a:t>が試験室の記録に含まれていない。</a:t>
            </a:r>
            <a:endParaRPr kumimoji="1" lang="en-US" altLang="ja-JP" sz="1400" dirty="0">
              <a:solidFill>
                <a:schemeClr val="accent1"/>
              </a:solidFill>
              <a:latin typeface="Meiryo UI" panose="020B0604030504040204" pitchFamily="50" charset="-128"/>
              <a:ea typeface="Meiryo UI" panose="020B0604030504040204" pitchFamily="50" charset="-128"/>
            </a:endParaRPr>
          </a:p>
          <a:p>
            <a:endParaRPr kumimoji="1" lang="en-US" altLang="ja-JP" sz="800" dirty="0">
              <a:solidFill>
                <a:schemeClr val="accent1"/>
              </a:solidFill>
              <a:latin typeface="Meiryo UI" panose="020B0604030504040204" pitchFamily="50" charset="-128"/>
              <a:ea typeface="Meiryo UI" panose="020B0604030504040204" pitchFamily="50" charset="-128"/>
            </a:endParaRPr>
          </a:p>
          <a:p>
            <a:endParaRPr lang="en-US" altLang="ja-JP" sz="1600" dirty="0">
              <a:solidFill>
                <a:schemeClr val="accent1"/>
              </a:solidFill>
              <a:latin typeface="Meiryo UI" panose="020B0604030504040204" pitchFamily="50" charset="-128"/>
              <a:ea typeface="Meiryo UI" panose="020B0604030504040204" pitchFamily="50" charset="-128"/>
            </a:endParaRPr>
          </a:p>
          <a:p>
            <a:endParaRPr kumimoji="1" lang="en-US" altLang="ja-JP" sz="1600" dirty="0">
              <a:solidFill>
                <a:schemeClr val="accent1"/>
              </a:solidFill>
              <a:latin typeface="Meiryo UI" panose="020B0604030504040204" pitchFamily="50" charset="-128"/>
              <a:ea typeface="Meiryo UI" panose="020B0604030504040204" pitchFamily="50" charset="-128"/>
            </a:endParaRPr>
          </a:p>
          <a:p>
            <a:endParaRPr lang="en-US" altLang="ja-JP" sz="1600" dirty="0">
              <a:solidFill>
                <a:schemeClr val="accent1"/>
              </a:solidFill>
              <a:latin typeface="Meiryo UI" panose="020B0604030504040204" pitchFamily="50" charset="-128"/>
              <a:ea typeface="Meiryo UI" panose="020B0604030504040204" pitchFamily="50" charset="-128"/>
            </a:endParaRPr>
          </a:p>
        </p:txBody>
      </p:sp>
      <p:sp>
        <p:nvSpPr>
          <p:cNvPr id="8" name="吹き出し: 角を丸めた四角形 7">
            <a:extLst>
              <a:ext uri="{FF2B5EF4-FFF2-40B4-BE49-F238E27FC236}">
                <a16:creationId xmlns:a16="http://schemas.microsoft.com/office/drawing/2014/main" id="{7281B444-DE0A-F509-D722-B2D9A12D4783}"/>
              </a:ext>
            </a:extLst>
          </p:cNvPr>
          <p:cNvSpPr/>
          <p:nvPr/>
        </p:nvSpPr>
        <p:spPr>
          <a:xfrm>
            <a:off x="86198" y="4047392"/>
            <a:ext cx="2965291" cy="999227"/>
          </a:xfrm>
          <a:prstGeom prst="wedgeRoundRectCallout">
            <a:avLst>
              <a:gd name="adj1" fmla="val 198239"/>
              <a:gd name="adj2" fmla="val -149377"/>
              <a:gd name="adj3" fmla="val 16667"/>
            </a:avLst>
          </a:prstGeom>
          <a:solidFill>
            <a:schemeClr val="accent4">
              <a:lumMod val="20000"/>
              <a:lumOff val="80000"/>
            </a:schemeClr>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kumimoji="1" lang="ja-JP" altLang="en-US" sz="1200" dirty="0">
                <a:solidFill>
                  <a:schemeClr val="accent1"/>
                </a:solidFill>
                <a:latin typeface="Meiryo UI"/>
                <a:ea typeface="Meiryo UI"/>
              </a:rPr>
              <a:t>適切にデータが</a:t>
            </a:r>
            <a:r>
              <a:rPr kumimoji="1" lang="ja-JP" altLang="en-US" sz="1200" dirty="0">
                <a:solidFill>
                  <a:schemeClr val="accent1"/>
                </a:solidFill>
                <a:highlight>
                  <a:srgbClr val="FFFF00"/>
                </a:highlight>
                <a:latin typeface="Meiryo UI"/>
                <a:ea typeface="Meiryo UI"/>
              </a:rPr>
              <a:t>管理</a:t>
            </a:r>
            <a:r>
              <a:rPr kumimoji="1" lang="ja-JP" altLang="en-US" sz="1200" dirty="0">
                <a:solidFill>
                  <a:schemeClr val="accent1"/>
                </a:solidFill>
                <a:latin typeface="Meiryo UI"/>
                <a:ea typeface="Meiryo UI"/>
              </a:rPr>
              <a:t>されてい</a:t>
            </a:r>
            <a:r>
              <a:rPr lang="ja-JP" altLang="en-US" sz="1200" dirty="0">
                <a:solidFill>
                  <a:schemeClr val="accent1"/>
                </a:solidFill>
                <a:latin typeface="Meiryo UI"/>
                <a:ea typeface="Meiryo UI"/>
              </a:rPr>
              <a:t>な</a:t>
            </a:r>
            <a:r>
              <a:rPr kumimoji="1" lang="ja-JP" altLang="en-US" sz="1200" dirty="0">
                <a:solidFill>
                  <a:schemeClr val="accent1"/>
                </a:solidFill>
                <a:latin typeface="Meiryo UI"/>
                <a:ea typeface="Meiryo UI"/>
              </a:rPr>
              <a:t>い。</a:t>
            </a:r>
            <a:endParaRPr kumimoji="1" lang="en-US" altLang="ja-JP" sz="1200" dirty="0">
              <a:solidFill>
                <a:schemeClr val="accent1"/>
              </a:solidFill>
              <a:latin typeface="Meiryo UI"/>
              <a:ea typeface="Meiryo UI"/>
            </a:endParaRPr>
          </a:p>
          <a:p>
            <a:endParaRPr kumimoji="1" lang="en-US" altLang="ja-JP" sz="400" dirty="0">
              <a:solidFill>
                <a:schemeClr val="tx1"/>
              </a:solidFill>
              <a:latin typeface="Meiryo UI" panose="020B0604030504040204" pitchFamily="50" charset="-128"/>
              <a:ea typeface="Meiryo UI" panose="020B0604030504040204" pitchFamily="50" charset="-128"/>
            </a:endParaRPr>
          </a:p>
          <a:p>
            <a:pPr marL="171450" indent="-171450">
              <a:buFont typeface="Wingdings" panose="05000000000000000000" pitchFamily="2" charset="2"/>
              <a:buChar char="ü"/>
            </a:pPr>
            <a:r>
              <a:rPr kumimoji="1" lang="ja-JP" altLang="en-US" sz="1000" dirty="0">
                <a:solidFill>
                  <a:schemeClr val="tx1"/>
                </a:solidFill>
                <a:latin typeface="Meiryo UI" panose="020B0604030504040204" pitchFamily="50" charset="-128"/>
                <a:ea typeface="Meiryo UI" panose="020B0604030504040204" pitchFamily="50" charset="-128"/>
              </a:rPr>
              <a:t>データ保存</a:t>
            </a:r>
            <a:endParaRPr kumimoji="1" lang="en-US" altLang="ja-JP" sz="1000" dirty="0">
              <a:solidFill>
                <a:schemeClr val="tx1"/>
              </a:solidFill>
              <a:latin typeface="Meiryo UI" panose="020B0604030504040204" pitchFamily="50" charset="-128"/>
              <a:ea typeface="Meiryo UI" panose="020B0604030504040204" pitchFamily="50" charset="-128"/>
            </a:endParaRPr>
          </a:p>
          <a:p>
            <a:r>
              <a:rPr kumimoji="1" lang="ja-JP" altLang="en-US" sz="1000" dirty="0">
                <a:solidFill>
                  <a:schemeClr val="tx1"/>
                </a:solidFill>
                <a:latin typeface="Meiryo UI" panose="020B0604030504040204" pitchFamily="50" charset="-128"/>
                <a:ea typeface="Meiryo UI" panose="020B0604030504040204" pitchFamily="50" charset="-128"/>
              </a:rPr>
              <a:t>　・　教育に関する個人記録の原本を廃棄</a:t>
            </a:r>
            <a:endParaRPr kumimoji="1" lang="en-US" altLang="ja-JP" sz="1000" dirty="0">
              <a:solidFill>
                <a:schemeClr val="tx1"/>
              </a:solidFill>
              <a:latin typeface="Meiryo UI" panose="020B0604030504040204" pitchFamily="50" charset="-128"/>
              <a:ea typeface="Meiryo UI" panose="020B0604030504040204" pitchFamily="50" charset="-128"/>
            </a:endParaRPr>
          </a:p>
          <a:p>
            <a:r>
              <a:rPr kumimoji="1" lang="ja-JP" altLang="en-US" sz="1000" dirty="0">
                <a:solidFill>
                  <a:schemeClr val="tx1"/>
                </a:solidFill>
                <a:latin typeface="Meiryo UI" panose="020B0604030504040204" pitchFamily="50" charset="-128"/>
                <a:ea typeface="Meiryo UI" panose="020B0604030504040204" pitchFamily="50" charset="-128"/>
              </a:rPr>
              <a:t>　・　錠剤の自動外観検査装置の検査パラメータの　　</a:t>
            </a:r>
            <a:endParaRPr kumimoji="1" lang="en-US" altLang="ja-JP" sz="1000" dirty="0">
              <a:solidFill>
                <a:schemeClr val="tx1"/>
              </a:solidFill>
              <a:latin typeface="Meiryo UI" panose="020B0604030504040204" pitchFamily="50" charset="-128"/>
              <a:ea typeface="Meiryo UI" panose="020B0604030504040204" pitchFamily="50" charset="-128"/>
            </a:endParaRPr>
          </a:p>
          <a:p>
            <a:r>
              <a:rPr lang="ja-JP" altLang="en-US" sz="1000" dirty="0">
                <a:solidFill>
                  <a:schemeClr val="tx1"/>
                </a:solidFill>
                <a:latin typeface="Meiryo UI" panose="020B0604030504040204" pitchFamily="50" charset="-128"/>
                <a:ea typeface="Meiryo UI" panose="020B0604030504040204" pitchFamily="50" charset="-128"/>
              </a:rPr>
              <a:t>　　</a:t>
            </a:r>
            <a:r>
              <a:rPr kumimoji="1" lang="ja-JP" altLang="en-US" sz="1000" dirty="0">
                <a:solidFill>
                  <a:schemeClr val="tx1"/>
                </a:solidFill>
                <a:latin typeface="Meiryo UI" panose="020B0604030504040204" pitchFamily="50" charset="-128"/>
                <a:ea typeface="Meiryo UI" panose="020B0604030504040204" pitchFamily="50" charset="-128"/>
              </a:rPr>
              <a:t>設定値が書かれた用紙を廃棄</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9" name="吹き出し: 角を丸めた四角形 8">
            <a:extLst>
              <a:ext uri="{FF2B5EF4-FFF2-40B4-BE49-F238E27FC236}">
                <a16:creationId xmlns:a16="http://schemas.microsoft.com/office/drawing/2014/main" id="{D2B4E8B7-B13F-541D-1D52-9952A4BB0F0B}"/>
              </a:ext>
            </a:extLst>
          </p:cNvPr>
          <p:cNvSpPr/>
          <p:nvPr/>
        </p:nvSpPr>
        <p:spPr>
          <a:xfrm>
            <a:off x="3251712" y="3478940"/>
            <a:ext cx="4082905" cy="2128733"/>
          </a:xfrm>
          <a:prstGeom prst="wedgeRoundRectCallout">
            <a:avLst>
              <a:gd name="adj1" fmla="val 48564"/>
              <a:gd name="adj2" fmla="val -61256"/>
              <a:gd name="adj3" fmla="val 16667"/>
            </a:avLst>
          </a:prstGeom>
          <a:solidFill>
            <a:schemeClr val="accent4">
              <a:lumMod val="20000"/>
              <a:lumOff val="80000"/>
            </a:schemeClr>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ja-JP" altLang="en-US" sz="1200" dirty="0">
                <a:solidFill>
                  <a:schemeClr val="accent1"/>
                </a:solidFill>
                <a:latin typeface="Meiryo UI"/>
                <a:ea typeface="Meiryo UI"/>
              </a:rPr>
              <a:t>HPLCの</a:t>
            </a:r>
            <a:r>
              <a:rPr kumimoji="1" lang="ja-JP" altLang="en-US" sz="1200" dirty="0">
                <a:solidFill>
                  <a:schemeClr val="accent1"/>
                </a:solidFill>
                <a:latin typeface="Meiryo UI"/>
                <a:ea typeface="Meiryo UI"/>
              </a:rPr>
              <a:t>データへの “承認されていないアクセス・変更・データの削除・改変” を防止するための</a:t>
            </a:r>
            <a:r>
              <a:rPr kumimoji="1" lang="ja-JP" altLang="en-US" sz="1200" dirty="0">
                <a:solidFill>
                  <a:schemeClr val="accent1"/>
                </a:solidFill>
                <a:highlight>
                  <a:srgbClr val="FFFF00"/>
                </a:highlight>
                <a:latin typeface="Meiryo UI"/>
                <a:ea typeface="Meiryo UI"/>
              </a:rPr>
              <a:t>管理</a:t>
            </a:r>
            <a:r>
              <a:rPr kumimoji="1" lang="ja-JP" altLang="en-US" sz="1200" dirty="0">
                <a:solidFill>
                  <a:schemeClr val="accent1"/>
                </a:solidFill>
                <a:latin typeface="Meiryo UI"/>
                <a:ea typeface="Meiryo UI"/>
              </a:rPr>
              <a:t>が行なわれていない。</a:t>
            </a:r>
            <a:endParaRPr lang="en-US" altLang="ja-JP" sz="1200" dirty="0">
              <a:solidFill>
                <a:schemeClr val="accent1"/>
              </a:solidFill>
              <a:latin typeface="Meiryo UI"/>
              <a:ea typeface="Meiryo UI"/>
            </a:endParaRPr>
          </a:p>
          <a:p>
            <a:endParaRPr kumimoji="1" lang="en-US" altLang="ja-JP" sz="400" dirty="0">
              <a:solidFill>
                <a:schemeClr val="accent1"/>
              </a:solidFill>
              <a:latin typeface="Meiryo UI" panose="020B0604030504040204" pitchFamily="50" charset="-128"/>
              <a:ea typeface="Meiryo UI" panose="020B0604030504040204" pitchFamily="50" charset="-128"/>
            </a:endParaRPr>
          </a:p>
          <a:p>
            <a:pPr marL="171450" indent="-171450">
              <a:buFont typeface="Wingdings" panose="05000000000000000000" pitchFamily="2" charset="2"/>
              <a:buChar char="ü"/>
            </a:pPr>
            <a:r>
              <a:rPr lang="ja-JP" altLang="en-US" sz="1000" dirty="0">
                <a:solidFill>
                  <a:schemeClr val="tx1"/>
                </a:solidFill>
                <a:latin typeface="Meiryo UI" panose="020B0604030504040204" pitchFamily="50" charset="-128"/>
                <a:ea typeface="Meiryo UI" panose="020B0604030504040204" pitchFamily="50" charset="-128"/>
              </a:rPr>
              <a:t>監査証跡</a:t>
            </a:r>
            <a:endParaRPr kumimoji="1" lang="en-US" altLang="ja-JP" sz="1000" dirty="0">
              <a:solidFill>
                <a:schemeClr val="tx1"/>
              </a:solidFill>
              <a:latin typeface="Meiryo UI" panose="020B0604030504040204" pitchFamily="50" charset="-128"/>
              <a:ea typeface="Meiryo UI" panose="020B0604030504040204" pitchFamily="50" charset="-128"/>
            </a:endParaRPr>
          </a:p>
          <a:p>
            <a:r>
              <a:rPr kumimoji="1" lang="ja-JP" altLang="en-US" sz="1000" dirty="0">
                <a:solidFill>
                  <a:schemeClr val="tx1"/>
                </a:solidFill>
                <a:latin typeface="Meiryo UI"/>
                <a:ea typeface="Meiryo UI"/>
              </a:rPr>
              <a:t>　・　監査証跡機能を停止</a:t>
            </a:r>
            <a:endParaRPr kumimoji="1" lang="en-US" altLang="ja-JP" sz="1000" dirty="0">
              <a:solidFill>
                <a:schemeClr val="tx1"/>
              </a:solidFill>
              <a:latin typeface="Meiryo UI"/>
              <a:ea typeface="Meiryo UI"/>
            </a:endParaRPr>
          </a:p>
          <a:p>
            <a:endParaRPr lang="en-US" altLang="ja-JP" sz="300" dirty="0">
              <a:solidFill>
                <a:schemeClr val="tx1"/>
              </a:solidFill>
              <a:latin typeface="Meiryo UI" panose="020B0604030504040204" pitchFamily="50" charset="-128"/>
              <a:ea typeface="Meiryo UI" panose="020B0604030504040204" pitchFamily="50" charset="-128"/>
            </a:endParaRPr>
          </a:p>
          <a:p>
            <a:pPr marL="171450" indent="-171450">
              <a:buFont typeface="Wingdings" panose="05000000000000000000" pitchFamily="2" charset="2"/>
              <a:buChar char="ü"/>
            </a:pPr>
            <a:r>
              <a:rPr kumimoji="1" lang="ja-JP" altLang="en-US" sz="1000" dirty="0">
                <a:solidFill>
                  <a:schemeClr val="tx1"/>
                </a:solidFill>
                <a:latin typeface="Meiryo UI" panose="020B0604030504040204" pitchFamily="50" charset="-128"/>
                <a:ea typeface="Meiryo UI" panose="020B0604030504040204" pitchFamily="50" charset="-128"/>
              </a:rPr>
              <a:t>アクセスコントロール</a:t>
            </a:r>
            <a:endParaRPr kumimoji="1" lang="en-US" altLang="ja-JP" sz="1000" dirty="0">
              <a:solidFill>
                <a:schemeClr val="tx1"/>
              </a:solidFill>
              <a:latin typeface="Meiryo UI" panose="020B0604030504040204" pitchFamily="50" charset="-128"/>
              <a:ea typeface="Meiryo UI" panose="020B0604030504040204" pitchFamily="50" charset="-128"/>
            </a:endParaRPr>
          </a:p>
          <a:p>
            <a:r>
              <a:rPr kumimoji="1" lang="ja-JP" altLang="en-US" sz="1000" dirty="0">
                <a:solidFill>
                  <a:schemeClr val="tx1"/>
                </a:solidFill>
                <a:latin typeface="Meiryo UI"/>
                <a:ea typeface="Meiryo UI"/>
              </a:rPr>
              <a:t>　・　分析者</a:t>
            </a:r>
            <a:r>
              <a:rPr lang="ja-JP" altLang="en-US" sz="1000" dirty="0">
                <a:solidFill>
                  <a:schemeClr val="tx1"/>
                </a:solidFill>
                <a:latin typeface="Meiryo UI"/>
                <a:ea typeface="Meiryo UI"/>
              </a:rPr>
              <a:t>が</a:t>
            </a:r>
            <a:r>
              <a:rPr kumimoji="1" lang="ja-JP" altLang="en-US" sz="1000" dirty="0">
                <a:solidFill>
                  <a:schemeClr val="tx1"/>
                </a:solidFill>
                <a:latin typeface="Meiryo UI"/>
                <a:ea typeface="Meiryo UI"/>
              </a:rPr>
              <a:t>ログインパスワードを共用</a:t>
            </a:r>
            <a:endParaRPr lang="en-US" altLang="ja-JP" sz="1000" dirty="0">
              <a:solidFill>
                <a:schemeClr val="tx1"/>
              </a:solidFill>
              <a:latin typeface="Meiryo UI"/>
              <a:ea typeface="Meiryo UI"/>
            </a:endParaRPr>
          </a:p>
          <a:p>
            <a:r>
              <a:rPr kumimoji="1" lang="ja-JP" altLang="en-US" sz="1000" dirty="0">
                <a:solidFill>
                  <a:schemeClr val="tx1"/>
                </a:solidFill>
                <a:latin typeface="Meiryo UI"/>
                <a:ea typeface="Meiryo UI"/>
              </a:rPr>
              <a:t>　・　分析者日付や時間を変更</a:t>
            </a:r>
            <a:endParaRPr kumimoji="1" lang="en-US" altLang="ja-JP" sz="300" dirty="0">
              <a:solidFill>
                <a:schemeClr val="tx1"/>
              </a:solidFill>
              <a:latin typeface="Meiryo UI"/>
              <a:ea typeface="Meiryo UI"/>
            </a:endParaRPr>
          </a:p>
          <a:p>
            <a:r>
              <a:rPr kumimoji="1" lang="ja-JP" altLang="en-US" sz="1000" dirty="0">
                <a:solidFill>
                  <a:schemeClr val="tx1"/>
                </a:solidFill>
                <a:latin typeface="Meiryo UI"/>
                <a:ea typeface="Meiryo UI"/>
              </a:rPr>
              <a:t>　・　監査証跡が無く，</a:t>
            </a:r>
            <a:r>
              <a:rPr kumimoji="1" lang="en-US" altLang="ja-JP" sz="1000" dirty="0">
                <a:solidFill>
                  <a:schemeClr val="tx1"/>
                </a:solidFill>
                <a:latin typeface="Meiryo UI"/>
                <a:ea typeface="Meiryo UI"/>
              </a:rPr>
              <a:t>PC</a:t>
            </a:r>
            <a:r>
              <a:rPr kumimoji="1" lang="ja-JP" altLang="en-US" sz="1000" dirty="0">
                <a:solidFill>
                  <a:schemeClr val="tx1"/>
                </a:solidFill>
                <a:latin typeface="Meiryo UI"/>
                <a:ea typeface="Meiryo UI"/>
              </a:rPr>
              <a:t>の日付と時間の変更，ファイル・データの原本を</a:t>
            </a:r>
            <a:endParaRPr lang="en-US" altLang="ja-JP" sz="1000" dirty="0">
              <a:solidFill>
                <a:schemeClr val="tx1"/>
              </a:solidFill>
              <a:latin typeface="Meiryo UI"/>
              <a:ea typeface="Meiryo UI"/>
            </a:endParaRPr>
          </a:p>
          <a:p>
            <a:r>
              <a:rPr lang="ja-JP" altLang="en-US" sz="1000" dirty="0">
                <a:solidFill>
                  <a:schemeClr val="tx1"/>
                </a:solidFill>
                <a:latin typeface="Meiryo UI"/>
                <a:ea typeface="Meiryo UI"/>
              </a:rPr>
              <a:t>　　</a:t>
            </a:r>
            <a:r>
              <a:rPr kumimoji="1" lang="ja-JP" altLang="en-US" sz="1000" dirty="0">
                <a:solidFill>
                  <a:schemeClr val="tx1"/>
                </a:solidFill>
                <a:latin typeface="Meiryo UI"/>
                <a:ea typeface="Meiryo UI"/>
              </a:rPr>
              <a:t>削除可能　</a:t>
            </a:r>
            <a:endParaRPr lang="en-US" altLang="ja-JP" sz="1000" dirty="0">
              <a:solidFill>
                <a:schemeClr val="tx1"/>
              </a:solidFill>
              <a:latin typeface="Meiryo UI"/>
              <a:ea typeface="Meiryo UI"/>
            </a:endParaRPr>
          </a:p>
          <a:p>
            <a:endParaRPr kumimoji="1" lang="en-US" altLang="ja-JP" sz="300" dirty="0">
              <a:solidFill>
                <a:schemeClr val="tx1"/>
              </a:solidFill>
              <a:latin typeface="Meiryo UI" panose="020B0604030504040204" pitchFamily="50" charset="-128"/>
              <a:ea typeface="Meiryo UI" panose="020B0604030504040204" pitchFamily="50" charset="-128"/>
            </a:endParaRPr>
          </a:p>
          <a:p>
            <a:pPr marL="171450" indent="-171450">
              <a:buFont typeface="Wingdings" panose="05000000000000000000" pitchFamily="2" charset="2"/>
              <a:buChar char="ü"/>
            </a:pPr>
            <a:r>
              <a:rPr kumimoji="1" lang="ja-JP" altLang="en-US" sz="1000" dirty="0">
                <a:solidFill>
                  <a:schemeClr val="tx1"/>
                </a:solidFill>
                <a:latin typeface="Meiryo UI" panose="020B0604030504040204" pitchFamily="50" charset="-128"/>
                <a:ea typeface="Meiryo UI" panose="020B0604030504040204" pitchFamily="50" charset="-128"/>
              </a:rPr>
              <a:t>データ保存</a:t>
            </a:r>
            <a:endParaRPr kumimoji="1" lang="en-US" altLang="ja-JP" sz="1000" dirty="0">
              <a:solidFill>
                <a:schemeClr val="tx1"/>
              </a:solidFill>
              <a:latin typeface="Meiryo UI" panose="020B0604030504040204" pitchFamily="50" charset="-128"/>
              <a:ea typeface="Meiryo UI" panose="020B0604030504040204" pitchFamily="50" charset="-128"/>
            </a:endParaRPr>
          </a:p>
          <a:p>
            <a:r>
              <a:rPr kumimoji="1" lang="ja-JP" altLang="en-US" sz="1000" dirty="0">
                <a:solidFill>
                  <a:schemeClr val="tx1"/>
                </a:solidFill>
                <a:latin typeface="Meiryo UI" panose="020B0604030504040204" pitchFamily="50" charset="-128"/>
                <a:ea typeface="Meiryo UI" panose="020B0604030504040204" pitchFamily="50" charset="-128"/>
              </a:rPr>
              <a:t>　・　記録を残さず再分析を実施</a:t>
            </a:r>
            <a:endParaRPr kumimoji="1" lang="en-US" altLang="ja-JP" sz="1000" dirty="0">
              <a:solidFill>
                <a:schemeClr val="tx1"/>
              </a:solidFill>
              <a:latin typeface="Meiryo UI" panose="020B0604030504040204" pitchFamily="50" charset="-128"/>
              <a:ea typeface="Meiryo UI" panose="020B0604030504040204" pitchFamily="50" charset="-128"/>
            </a:endParaRPr>
          </a:p>
          <a:p>
            <a:r>
              <a:rPr lang="ja-JP" altLang="en-US" sz="1000" dirty="0">
                <a:solidFill>
                  <a:schemeClr val="tx1"/>
                </a:solidFill>
                <a:latin typeface="Meiryo UI" panose="020B0604030504040204" pitchFamily="50" charset="-128"/>
                <a:ea typeface="Meiryo UI" panose="020B0604030504040204" pitchFamily="50" charset="-128"/>
              </a:rPr>
              <a:t>　・　</a:t>
            </a:r>
            <a:r>
              <a:rPr kumimoji="1" lang="ja-JP" altLang="en-US" sz="1000" dirty="0">
                <a:solidFill>
                  <a:schemeClr val="tx1"/>
                </a:solidFill>
                <a:latin typeface="Meiryo UI" panose="020B0604030504040204" pitchFamily="50" charset="-128"/>
                <a:ea typeface="Meiryo UI" panose="020B0604030504040204" pitchFamily="50" charset="-128"/>
              </a:rPr>
              <a:t>最初のサンプルの試験結果</a:t>
            </a:r>
            <a:r>
              <a:rPr lang="ja-JP" altLang="en-US" sz="1000" dirty="0">
                <a:solidFill>
                  <a:schemeClr val="tx1"/>
                </a:solidFill>
                <a:latin typeface="Meiryo UI" panose="020B0604030504040204" pitchFamily="50" charset="-128"/>
                <a:ea typeface="Meiryo UI" panose="020B0604030504040204" pitchFamily="50" charset="-128"/>
              </a:rPr>
              <a:t>を</a:t>
            </a:r>
            <a:r>
              <a:rPr kumimoji="1" lang="ja-JP" altLang="en-US" sz="1000" dirty="0">
                <a:solidFill>
                  <a:schemeClr val="tx1"/>
                </a:solidFill>
                <a:latin typeface="Meiryo UI" panose="020B0604030504040204" pitchFamily="50" charset="-128"/>
                <a:ea typeface="Meiryo UI" panose="020B0604030504040204" pitchFamily="50" charset="-128"/>
              </a:rPr>
              <a:t>上書きあるいは削除</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10" name="吹き出し: 角を丸めた四角形 9">
            <a:extLst>
              <a:ext uri="{FF2B5EF4-FFF2-40B4-BE49-F238E27FC236}">
                <a16:creationId xmlns:a16="http://schemas.microsoft.com/office/drawing/2014/main" id="{5EFCB517-8D00-1D57-ABE0-B3DC91CF1013}"/>
              </a:ext>
            </a:extLst>
          </p:cNvPr>
          <p:cNvSpPr/>
          <p:nvPr/>
        </p:nvSpPr>
        <p:spPr>
          <a:xfrm>
            <a:off x="7591990" y="3775350"/>
            <a:ext cx="4082905" cy="1552835"/>
          </a:xfrm>
          <a:prstGeom prst="wedgeRoundRectCallout">
            <a:avLst>
              <a:gd name="adj1" fmla="val -41680"/>
              <a:gd name="adj2" fmla="val -63320"/>
              <a:gd name="adj3" fmla="val 16667"/>
            </a:avLst>
          </a:prstGeom>
          <a:solidFill>
            <a:schemeClr val="accent4">
              <a:lumMod val="20000"/>
              <a:lumOff val="80000"/>
            </a:schemeClr>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accent1"/>
                </a:solidFill>
                <a:latin typeface="Meiryo UI" panose="020B0604030504040204" pitchFamily="50" charset="-128"/>
                <a:ea typeface="Meiryo UI" panose="020B0604030504040204" pitchFamily="50" charset="-128"/>
              </a:rPr>
              <a:t>承認された者のみが，製造記録・管理記録・あるいはその他の記録を変更できるような，コンピュータや関連システムの</a:t>
            </a:r>
            <a:r>
              <a:rPr lang="ja-JP" altLang="en-US" sz="1200" dirty="0">
                <a:solidFill>
                  <a:schemeClr val="accent1"/>
                </a:solidFill>
                <a:highlight>
                  <a:srgbClr val="FFFF00"/>
                </a:highlight>
                <a:latin typeface="Meiryo UI" panose="020B0604030504040204" pitchFamily="50" charset="-128"/>
                <a:ea typeface="Meiryo UI" panose="020B0604030504040204" pitchFamily="50" charset="-128"/>
              </a:rPr>
              <a:t>管理</a:t>
            </a:r>
            <a:r>
              <a:rPr lang="ja-JP" altLang="en-US" sz="1200" dirty="0">
                <a:solidFill>
                  <a:schemeClr val="accent1"/>
                </a:solidFill>
                <a:latin typeface="Meiryo UI" panose="020B0604030504040204" pitchFamily="50" charset="-128"/>
                <a:ea typeface="Meiryo UI" panose="020B0604030504040204" pitchFamily="50" charset="-128"/>
              </a:rPr>
              <a:t>が行なわれていない。</a:t>
            </a:r>
            <a:endParaRPr lang="en-US" altLang="ja-JP" sz="1200" dirty="0">
              <a:solidFill>
                <a:schemeClr val="accent1"/>
              </a:solidFill>
              <a:latin typeface="Meiryo UI" panose="020B0604030504040204" pitchFamily="50" charset="-128"/>
              <a:ea typeface="Meiryo UI" panose="020B0604030504040204" pitchFamily="50" charset="-128"/>
            </a:endParaRPr>
          </a:p>
          <a:p>
            <a:endParaRPr lang="en-US" altLang="ja-JP" sz="500" dirty="0">
              <a:solidFill>
                <a:schemeClr val="tx1"/>
              </a:solidFill>
              <a:latin typeface="Meiryo UI" panose="020B0604030504040204" pitchFamily="50" charset="-128"/>
              <a:ea typeface="Meiryo UI" panose="020B0604030504040204" pitchFamily="50" charset="-128"/>
            </a:endParaRPr>
          </a:p>
          <a:p>
            <a:pPr marL="171450" indent="-171450">
              <a:buFont typeface="Wingdings" panose="05000000000000000000" pitchFamily="2" charset="2"/>
              <a:buChar char="ü"/>
            </a:pPr>
            <a:r>
              <a:rPr kumimoji="1" lang="ja-JP" altLang="en-US" sz="1000" dirty="0">
                <a:solidFill>
                  <a:schemeClr val="tx1"/>
                </a:solidFill>
                <a:latin typeface="Meiryo UI" panose="020B0604030504040204" pitchFamily="50" charset="-128"/>
                <a:ea typeface="Meiryo UI" panose="020B0604030504040204" pitchFamily="50" charset="-128"/>
              </a:rPr>
              <a:t>アクセスコントロール</a:t>
            </a:r>
            <a:endParaRPr kumimoji="1" lang="en-US" altLang="ja-JP" sz="1000" dirty="0">
              <a:solidFill>
                <a:schemeClr val="tx1"/>
              </a:solidFill>
              <a:latin typeface="Meiryo UI" panose="020B0604030504040204" pitchFamily="50" charset="-128"/>
              <a:ea typeface="Meiryo UI" panose="020B0604030504040204" pitchFamily="50" charset="-128"/>
            </a:endParaRPr>
          </a:p>
          <a:p>
            <a:r>
              <a:rPr kumimoji="1" lang="ja-JP" altLang="en-US" sz="1000" dirty="0">
                <a:solidFill>
                  <a:schemeClr val="tx1"/>
                </a:solidFill>
                <a:latin typeface="Meiryo UI" panose="020B0604030504040204" pitchFamily="50" charset="-128"/>
                <a:ea typeface="Meiryo UI" panose="020B0604030504040204" pitchFamily="50" charset="-128"/>
              </a:rPr>
              <a:t>　・　</a:t>
            </a:r>
            <a:r>
              <a:rPr kumimoji="1" lang="en-US" altLang="ja-JP" sz="1000" dirty="0">
                <a:solidFill>
                  <a:schemeClr val="tx1"/>
                </a:solidFill>
                <a:latin typeface="Meiryo UI" panose="020B0604030504040204" pitchFamily="50" charset="-128"/>
                <a:ea typeface="Meiryo UI" panose="020B0604030504040204" pitchFamily="50" charset="-128"/>
              </a:rPr>
              <a:t>HPLC</a:t>
            </a:r>
            <a:r>
              <a:rPr kumimoji="1" lang="ja-JP" altLang="en-US" sz="1000" dirty="0">
                <a:solidFill>
                  <a:schemeClr val="tx1"/>
                </a:solidFill>
                <a:latin typeface="Meiryo UI" panose="020B0604030504040204" pitchFamily="50" charset="-128"/>
                <a:ea typeface="Meiryo UI" panose="020B0604030504040204" pitchFamily="50" charset="-128"/>
              </a:rPr>
              <a:t>において，データの照査及び承認を行うチームリーダーに，</a:t>
            </a:r>
            <a:endParaRPr kumimoji="1" lang="en-US" altLang="ja-JP" sz="1000" dirty="0">
              <a:solidFill>
                <a:schemeClr val="tx1"/>
              </a:solidFill>
              <a:latin typeface="Meiryo UI" panose="020B0604030504040204" pitchFamily="50" charset="-128"/>
              <a:ea typeface="Meiryo UI" panose="020B0604030504040204" pitchFamily="50" charset="-128"/>
            </a:endParaRPr>
          </a:p>
          <a:p>
            <a:r>
              <a:rPr lang="ja-JP" altLang="en-US" sz="1000" dirty="0">
                <a:solidFill>
                  <a:schemeClr val="tx1"/>
                </a:solidFill>
                <a:latin typeface="Meiryo UI" panose="020B0604030504040204" pitchFamily="50" charset="-128"/>
                <a:ea typeface="Meiryo UI" panose="020B0604030504040204" pitchFamily="50" charset="-128"/>
              </a:rPr>
              <a:t>　　</a:t>
            </a:r>
            <a:r>
              <a:rPr kumimoji="1" lang="ja-JP" altLang="en-US" sz="1000" dirty="0">
                <a:solidFill>
                  <a:schemeClr val="tx1"/>
                </a:solidFill>
                <a:latin typeface="Meiryo UI" panose="020B0604030504040204" pitchFamily="50" charset="-128"/>
                <a:ea typeface="Meiryo UI" panose="020B0604030504040204" pitchFamily="50" charset="-128"/>
              </a:rPr>
              <a:t>管理者権限（データの削除や修正が可能）有り</a:t>
            </a:r>
            <a:endParaRPr kumimoji="1" lang="en-US" altLang="ja-JP" sz="1000" dirty="0">
              <a:solidFill>
                <a:schemeClr val="tx1"/>
              </a:solidFill>
              <a:latin typeface="Meiryo UI" panose="020B0604030504040204" pitchFamily="50" charset="-128"/>
              <a:ea typeface="Meiryo UI" panose="020B0604030504040204" pitchFamily="50" charset="-128"/>
            </a:endParaRPr>
          </a:p>
          <a:p>
            <a:r>
              <a:rPr kumimoji="1" lang="ja-JP" altLang="en-US" sz="1000" dirty="0">
                <a:solidFill>
                  <a:schemeClr val="tx1"/>
                </a:solidFill>
                <a:latin typeface="Meiryo UI" panose="020B0604030504040204" pitchFamily="50" charset="-128"/>
                <a:ea typeface="Meiryo UI" panose="020B0604030504040204" pitchFamily="50" charset="-128"/>
              </a:rPr>
              <a:t>　・　他の機器で，時間と日付の機能がロックされておらず，試験者が</a:t>
            </a:r>
            <a:endParaRPr kumimoji="1" lang="en-US" altLang="ja-JP" sz="1000" dirty="0">
              <a:solidFill>
                <a:schemeClr val="tx1"/>
              </a:solidFill>
              <a:latin typeface="Meiryo UI" panose="020B0604030504040204" pitchFamily="50" charset="-128"/>
              <a:ea typeface="Meiryo UI" panose="020B0604030504040204" pitchFamily="50" charset="-128"/>
            </a:endParaRPr>
          </a:p>
          <a:p>
            <a:r>
              <a:rPr lang="ja-JP" altLang="en-US" sz="1000" dirty="0">
                <a:solidFill>
                  <a:schemeClr val="tx1"/>
                </a:solidFill>
                <a:latin typeface="Meiryo UI" panose="020B0604030504040204" pitchFamily="50" charset="-128"/>
                <a:ea typeface="Meiryo UI" panose="020B0604030504040204" pitchFamily="50" charset="-128"/>
              </a:rPr>
              <a:t>　　</a:t>
            </a:r>
            <a:r>
              <a:rPr kumimoji="1" lang="ja-JP" altLang="en-US" sz="1000" dirty="0">
                <a:solidFill>
                  <a:schemeClr val="tx1"/>
                </a:solidFill>
                <a:latin typeface="Meiryo UI" panose="020B0604030504040204" pitchFamily="50" charset="-128"/>
                <a:ea typeface="Meiryo UI" panose="020B0604030504040204" pitchFamily="50" charset="-128"/>
              </a:rPr>
              <a:t>変更可能</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11" name="四角形: 角を丸くする 10">
            <a:extLst>
              <a:ext uri="{FF2B5EF4-FFF2-40B4-BE49-F238E27FC236}">
                <a16:creationId xmlns:a16="http://schemas.microsoft.com/office/drawing/2014/main" id="{AF9B31B9-64C6-6A99-D92C-471BC46CFBEA}"/>
              </a:ext>
            </a:extLst>
          </p:cNvPr>
          <p:cNvSpPr/>
          <p:nvPr/>
        </p:nvSpPr>
        <p:spPr>
          <a:xfrm>
            <a:off x="248166" y="6111160"/>
            <a:ext cx="2904191" cy="558200"/>
          </a:xfrm>
          <a:prstGeom prst="roundRect">
            <a:avLst/>
          </a:prstGeom>
          <a:solidFill>
            <a:schemeClr val="accent4">
              <a:lumMod val="20000"/>
              <a:lumOff val="80000"/>
            </a:schemeClr>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050" dirty="0">
                <a:solidFill>
                  <a:schemeClr val="tx1"/>
                </a:solidFill>
                <a:latin typeface="Meiryo UI" panose="020B0604030504040204" pitchFamily="50" charset="-128"/>
                <a:ea typeface="Meiryo UI" panose="020B0604030504040204" pitchFamily="50" charset="-128"/>
              </a:rPr>
              <a:t>・　錠剤の目標重量から</a:t>
            </a:r>
            <a:r>
              <a:rPr kumimoji="1" lang="en-US" altLang="ja-JP" sz="1050" dirty="0">
                <a:solidFill>
                  <a:schemeClr val="tx1"/>
                </a:solidFill>
                <a:latin typeface="Meiryo UI" panose="020B0604030504040204" pitchFamily="50" charset="-128"/>
                <a:ea typeface="Meiryo UI" panose="020B0604030504040204" pitchFamily="50" charset="-128"/>
              </a:rPr>
              <a:t>XX</a:t>
            </a:r>
            <a:r>
              <a:rPr kumimoji="1" lang="ja-JP" altLang="en-US" sz="1050" dirty="0">
                <a:solidFill>
                  <a:schemeClr val="tx1"/>
                </a:solidFill>
                <a:latin typeface="Meiryo UI" panose="020B0604030504040204" pitchFamily="50" charset="-128"/>
                <a:ea typeface="Meiryo UI" panose="020B0604030504040204" pitchFamily="50" charset="-128"/>
              </a:rPr>
              <a:t>％を超えて変動する値</a:t>
            </a:r>
            <a:endParaRPr kumimoji="1" lang="en-US" altLang="ja-JP" sz="1050" dirty="0">
              <a:solidFill>
                <a:schemeClr val="tx1"/>
              </a:solidFill>
              <a:latin typeface="Meiryo UI" panose="020B0604030504040204" pitchFamily="50" charset="-128"/>
              <a:ea typeface="Meiryo UI" panose="020B0604030504040204" pitchFamily="50" charset="-128"/>
            </a:endParaRPr>
          </a:p>
          <a:p>
            <a:r>
              <a:rPr lang="ja-JP" altLang="en-US" sz="1050" dirty="0">
                <a:solidFill>
                  <a:schemeClr val="tx1"/>
                </a:solidFill>
                <a:latin typeface="Meiryo UI" panose="020B0604030504040204" pitchFamily="50" charset="-128"/>
                <a:ea typeface="Meiryo UI" panose="020B0604030504040204" pitchFamily="50" charset="-128"/>
              </a:rPr>
              <a:t>　</a:t>
            </a:r>
            <a:r>
              <a:rPr kumimoji="1" lang="ja-JP" altLang="en-US" sz="1050" dirty="0">
                <a:solidFill>
                  <a:schemeClr val="tx1"/>
                </a:solidFill>
                <a:latin typeface="Meiryo UI" panose="020B0604030504040204" pitchFamily="50" charset="-128"/>
                <a:ea typeface="Meiryo UI" panose="020B0604030504040204" pitchFamily="50" charset="-128"/>
              </a:rPr>
              <a:t>を報告しないように，重量チェッカーをプログラム</a:t>
            </a:r>
          </a:p>
        </p:txBody>
      </p:sp>
      <p:sp>
        <p:nvSpPr>
          <p:cNvPr id="12" name="四角形: 角を丸くする 11">
            <a:extLst>
              <a:ext uri="{FF2B5EF4-FFF2-40B4-BE49-F238E27FC236}">
                <a16:creationId xmlns:a16="http://schemas.microsoft.com/office/drawing/2014/main" id="{4BCD749C-4C08-45C5-ABE7-1DC54F9B4ABD}"/>
              </a:ext>
            </a:extLst>
          </p:cNvPr>
          <p:cNvSpPr/>
          <p:nvPr/>
        </p:nvSpPr>
        <p:spPr>
          <a:xfrm>
            <a:off x="7392164" y="6050418"/>
            <a:ext cx="3474243" cy="679684"/>
          </a:xfrm>
          <a:prstGeom prst="roundRect">
            <a:avLst/>
          </a:prstGeom>
          <a:solidFill>
            <a:schemeClr val="accent4">
              <a:lumMod val="20000"/>
              <a:lumOff val="80000"/>
            </a:schemeClr>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050" dirty="0">
                <a:solidFill>
                  <a:schemeClr val="tx1"/>
                </a:solidFill>
                <a:latin typeface="Meiryo UI" panose="020B0604030504040204" pitchFamily="50" charset="-128"/>
                <a:ea typeface="Meiryo UI" panose="020B0604030504040204" pitchFamily="50" charset="-128"/>
              </a:rPr>
              <a:t>・　試験記録の管理が不十分</a:t>
            </a:r>
            <a:endParaRPr lang="en-US" altLang="ja-JP" sz="1050" dirty="0">
              <a:solidFill>
                <a:schemeClr val="tx1"/>
              </a:solidFill>
              <a:latin typeface="Meiryo UI" panose="020B0604030504040204" pitchFamily="50" charset="-128"/>
              <a:ea typeface="Meiryo UI" panose="020B0604030504040204" pitchFamily="50" charset="-128"/>
            </a:endParaRPr>
          </a:p>
          <a:p>
            <a:r>
              <a:rPr lang="ja-JP" altLang="en-US" sz="1050" dirty="0">
                <a:solidFill>
                  <a:schemeClr val="tx1"/>
                </a:solidFill>
                <a:latin typeface="Meiryo UI" panose="020B0604030504040204" pitchFamily="50" charset="-128"/>
                <a:ea typeface="Meiryo UI" panose="020B0604030504040204" pitchFamily="50" charset="-128"/>
              </a:rPr>
              <a:t>・　試験者とチームリーダーは試験記録にバックデートしてサイン</a:t>
            </a:r>
            <a:endParaRPr lang="en-US" altLang="ja-JP" sz="1050" dirty="0">
              <a:solidFill>
                <a:schemeClr val="tx1"/>
              </a:solidFill>
              <a:latin typeface="Meiryo UI" panose="020B0604030504040204" pitchFamily="50" charset="-128"/>
              <a:ea typeface="Meiryo UI" panose="020B0604030504040204" pitchFamily="50" charset="-128"/>
            </a:endParaRPr>
          </a:p>
          <a:p>
            <a:r>
              <a:rPr lang="ja-JP" altLang="en-US" sz="1050" dirty="0">
                <a:solidFill>
                  <a:schemeClr val="tx1"/>
                </a:solidFill>
                <a:latin typeface="Meiryo UI" panose="020B0604030504040204" pitchFamily="50" charset="-128"/>
                <a:ea typeface="Meiryo UI" panose="020B0604030504040204" pitchFamily="50" charset="-128"/>
              </a:rPr>
              <a:t>・　試験者は落下菌プレートのコロニー数をカウントせずに記録</a:t>
            </a:r>
            <a:endParaRPr lang="en-US" altLang="ja-JP" sz="1050" dirty="0">
              <a:solidFill>
                <a:schemeClr val="tx1"/>
              </a:solidFill>
              <a:latin typeface="Meiryo UI" panose="020B0604030504040204" pitchFamily="50" charset="-128"/>
              <a:ea typeface="Meiryo UI" panose="020B0604030504040204" pitchFamily="50" charset="-128"/>
            </a:endParaRPr>
          </a:p>
        </p:txBody>
      </p:sp>
      <p:sp>
        <p:nvSpPr>
          <p:cNvPr id="13" name="四角形: 角を丸くする 12">
            <a:extLst>
              <a:ext uri="{FF2B5EF4-FFF2-40B4-BE49-F238E27FC236}">
                <a16:creationId xmlns:a16="http://schemas.microsoft.com/office/drawing/2014/main" id="{F8603401-1BAB-E1B1-3F0F-BA4EBE511951}"/>
              </a:ext>
            </a:extLst>
          </p:cNvPr>
          <p:cNvSpPr/>
          <p:nvPr/>
        </p:nvSpPr>
        <p:spPr>
          <a:xfrm>
            <a:off x="3578081" y="5938931"/>
            <a:ext cx="3472029" cy="844954"/>
          </a:xfrm>
          <a:prstGeom prst="roundRect">
            <a:avLst/>
          </a:prstGeom>
          <a:solidFill>
            <a:schemeClr val="accent4">
              <a:lumMod val="20000"/>
              <a:lumOff val="80000"/>
            </a:schemeClr>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kumimoji="1" lang="ja-JP" altLang="en-US" sz="1050" dirty="0">
                <a:solidFill>
                  <a:schemeClr val="tx1"/>
                </a:solidFill>
                <a:latin typeface="Meiryo UI"/>
                <a:ea typeface="Meiryo UI"/>
              </a:rPr>
              <a:t>・　クロマトグラムを削除</a:t>
            </a:r>
          </a:p>
          <a:p>
            <a:r>
              <a:rPr kumimoji="1" lang="ja-JP" altLang="en-US" sz="1050" dirty="0">
                <a:solidFill>
                  <a:schemeClr val="tx1"/>
                </a:solidFill>
                <a:latin typeface="Meiryo UI" panose="020B0604030504040204" pitchFamily="50" charset="-128"/>
                <a:ea typeface="Meiryo UI" panose="020B0604030504040204" pitchFamily="50" charset="-128"/>
              </a:rPr>
              <a:t>・　合格するまで試験を繰り返し</a:t>
            </a:r>
          </a:p>
          <a:p>
            <a:r>
              <a:rPr kumimoji="1" lang="ja-JP" altLang="en-US" sz="1050" dirty="0">
                <a:solidFill>
                  <a:schemeClr val="tx1"/>
                </a:solidFill>
                <a:latin typeface="Meiryo UI" panose="020B0604030504040204" pitchFamily="50" charset="-128"/>
                <a:ea typeface="Meiryo UI" panose="020B0604030504040204" pitchFamily="50" charset="-128"/>
              </a:rPr>
              <a:t>・　最初の結果を棄却し，再試験の結果を採用していたが，</a:t>
            </a:r>
            <a:endParaRPr kumimoji="1" lang="en-US" altLang="ja-JP" sz="1050" dirty="0">
              <a:solidFill>
                <a:schemeClr val="tx1"/>
              </a:solidFill>
              <a:latin typeface="Meiryo UI" panose="020B0604030504040204" pitchFamily="50" charset="-128"/>
              <a:ea typeface="Meiryo UI" panose="020B0604030504040204" pitchFamily="50" charset="-128"/>
            </a:endParaRPr>
          </a:p>
          <a:p>
            <a:r>
              <a:rPr lang="ja-JP" altLang="en-US" sz="1050" dirty="0">
                <a:solidFill>
                  <a:schemeClr val="tx1"/>
                </a:solidFill>
                <a:latin typeface="Meiryo UI" panose="020B0604030504040204" pitchFamily="50" charset="-128"/>
                <a:ea typeface="Meiryo UI" panose="020B0604030504040204" pitchFamily="50" charset="-128"/>
              </a:rPr>
              <a:t>　</a:t>
            </a:r>
            <a:r>
              <a:rPr kumimoji="1" lang="ja-JP" altLang="en-US" sz="1050" dirty="0">
                <a:solidFill>
                  <a:schemeClr val="tx1"/>
                </a:solidFill>
                <a:latin typeface="Meiryo UI" panose="020B0604030504040204" pitchFamily="50" charset="-128"/>
                <a:ea typeface="Meiryo UI" panose="020B0604030504040204" pitchFamily="50" charset="-128"/>
              </a:rPr>
              <a:t>妥当性や調査結果などの文書無し　</a:t>
            </a:r>
          </a:p>
        </p:txBody>
      </p:sp>
      <p:sp>
        <p:nvSpPr>
          <p:cNvPr id="3" name="テキスト ボックス 2">
            <a:extLst>
              <a:ext uri="{FF2B5EF4-FFF2-40B4-BE49-F238E27FC236}">
                <a16:creationId xmlns:a16="http://schemas.microsoft.com/office/drawing/2014/main" id="{762C58E4-B8A4-42CB-5C75-9A98A4CC20DF}"/>
              </a:ext>
            </a:extLst>
          </p:cNvPr>
          <p:cNvSpPr txBox="1"/>
          <p:nvPr/>
        </p:nvSpPr>
        <p:spPr>
          <a:xfrm>
            <a:off x="6680651" y="2684769"/>
            <a:ext cx="5880278" cy="276999"/>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Warning letter</a:t>
            </a:r>
          </a:p>
        </p:txBody>
      </p:sp>
    </p:spTree>
    <p:extLst>
      <p:ext uri="{BB962C8B-B14F-4D97-AF65-F5344CB8AC3E}">
        <p14:creationId xmlns:p14="http://schemas.microsoft.com/office/powerpoint/2010/main" val="34088067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E483C3-952A-07D1-2899-31C9EB5D54D4}"/>
            </a:ext>
          </a:extLst>
        </p:cNvPr>
        <p:cNvGrpSpPr/>
        <p:nvPr/>
      </p:nvGrpSpPr>
      <p:grpSpPr>
        <a:xfrm>
          <a:off x="0" y="0"/>
          <a:ext cx="0" cy="0"/>
          <a:chOff x="0" y="0"/>
          <a:chExt cx="0" cy="0"/>
        </a:xfrm>
      </p:grpSpPr>
      <p:sp>
        <p:nvSpPr>
          <p:cNvPr id="54" name="スクロール: 横 53">
            <a:extLst>
              <a:ext uri="{FF2B5EF4-FFF2-40B4-BE49-F238E27FC236}">
                <a16:creationId xmlns:a16="http://schemas.microsoft.com/office/drawing/2014/main" id="{D2ED9489-095F-2155-8BE2-C2354B8EEB6F}"/>
              </a:ext>
            </a:extLst>
          </p:cNvPr>
          <p:cNvSpPr/>
          <p:nvPr/>
        </p:nvSpPr>
        <p:spPr>
          <a:xfrm flipH="1">
            <a:off x="90146" y="1514745"/>
            <a:ext cx="9948881" cy="2257155"/>
          </a:xfrm>
          <a:prstGeom prst="horizontalScroll">
            <a:avLst/>
          </a:prstGeom>
          <a:gradFill>
            <a:gsLst>
              <a:gs pos="0">
                <a:schemeClr val="accent1">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58DD5C81-5308-2320-DAE0-60BD22477434}"/>
              </a:ext>
            </a:extLst>
          </p:cNvPr>
          <p:cNvSpPr txBox="1"/>
          <p:nvPr/>
        </p:nvSpPr>
        <p:spPr>
          <a:xfrm>
            <a:off x="674264"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1990</a:t>
            </a:r>
            <a:endParaRPr kumimoji="1" lang="ja-JP" altLang="en-US" sz="1100" dirty="0">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6E09A77A-9C52-671E-4CCC-B5557A07177E}"/>
              </a:ext>
            </a:extLst>
          </p:cNvPr>
          <p:cNvSpPr txBox="1"/>
          <p:nvPr/>
        </p:nvSpPr>
        <p:spPr>
          <a:xfrm>
            <a:off x="3040754"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2000</a:t>
            </a:r>
            <a:endParaRPr kumimoji="1" lang="ja-JP" altLang="en-US" sz="1100" dirty="0">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7A02AA38-CA3C-1F05-B77C-DE711CFEFBF7}"/>
              </a:ext>
            </a:extLst>
          </p:cNvPr>
          <p:cNvSpPr txBox="1"/>
          <p:nvPr/>
        </p:nvSpPr>
        <p:spPr>
          <a:xfrm>
            <a:off x="5407244"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2010</a:t>
            </a:r>
            <a:endParaRPr kumimoji="1" lang="ja-JP" altLang="en-US" sz="1100" dirty="0">
              <a:latin typeface="Meiryo UI" panose="020B0604030504040204" pitchFamily="50" charset="-128"/>
              <a:ea typeface="Meiryo UI" panose="020B0604030504040204" pitchFamily="50" charset="-128"/>
            </a:endParaRPr>
          </a:p>
        </p:txBody>
      </p:sp>
      <p:sp>
        <p:nvSpPr>
          <p:cNvPr id="24" name="テキスト ボックス 23">
            <a:extLst>
              <a:ext uri="{FF2B5EF4-FFF2-40B4-BE49-F238E27FC236}">
                <a16:creationId xmlns:a16="http://schemas.microsoft.com/office/drawing/2014/main" id="{CCC554F9-C7F9-3B7A-FDB9-1126ADA7ABE1}"/>
              </a:ext>
            </a:extLst>
          </p:cNvPr>
          <p:cNvSpPr txBox="1"/>
          <p:nvPr/>
        </p:nvSpPr>
        <p:spPr>
          <a:xfrm>
            <a:off x="7773735"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2020</a:t>
            </a:r>
            <a:endParaRPr kumimoji="1" lang="ja-JP" altLang="en-US" sz="1100" dirty="0">
              <a:latin typeface="Meiryo UI" panose="020B0604030504040204" pitchFamily="50" charset="-128"/>
              <a:ea typeface="Meiryo UI" panose="020B0604030504040204" pitchFamily="50" charset="-128"/>
            </a:endParaRPr>
          </a:p>
        </p:txBody>
      </p:sp>
      <p:sp>
        <p:nvSpPr>
          <p:cNvPr id="26" name="テキスト ボックス 25">
            <a:extLst>
              <a:ext uri="{FF2B5EF4-FFF2-40B4-BE49-F238E27FC236}">
                <a16:creationId xmlns:a16="http://schemas.microsoft.com/office/drawing/2014/main" id="{00A68E2F-3481-412D-25FE-0EBBC823B489}"/>
              </a:ext>
            </a:extLst>
          </p:cNvPr>
          <p:cNvSpPr txBox="1"/>
          <p:nvPr/>
        </p:nvSpPr>
        <p:spPr>
          <a:xfrm>
            <a:off x="276943" y="2025815"/>
            <a:ext cx="5880278" cy="276999"/>
          </a:xfrm>
          <a:prstGeom prst="rect">
            <a:avLst/>
          </a:prstGeom>
          <a:noFill/>
        </p:spPr>
        <p:txBody>
          <a:bodyPr wrap="square">
            <a:spAutoFit/>
          </a:bodyPr>
          <a:lstStyle/>
          <a:p>
            <a:r>
              <a:rPr lang="it-IT" altLang="ja-JP" sz="1200" dirty="0">
                <a:latin typeface="Meiryo UI" panose="020B0604030504040204" pitchFamily="50" charset="-128"/>
                <a:ea typeface="Meiryo UI" panose="020B0604030504040204" pitchFamily="50" charset="-128"/>
              </a:rPr>
              <a:t>1980</a:t>
            </a:r>
            <a:r>
              <a:rPr lang="ja-JP" altLang="it-IT" sz="1200" dirty="0">
                <a:latin typeface="Meiryo UI" panose="020B0604030504040204" pitchFamily="50" charset="-128"/>
                <a:ea typeface="Meiryo UI" panose="020B0604030504040204" pitchFamily="50" charset="-128"/>
              </a:rPr>
              <a:t>年代後半</a:t>
            </a:r>
            <a:r>
              <a:rPr lang="it-IT" altLang="ja-JP" sz="1200" dirty="0">
                <a:latin typeface="Meiryo UI" panose="020B0604030504040204" pitchFamily="50" charset="-128"/>
                <a:ea typeface="Meiryo UI" panose="020B0604030504040204" pitchFamily="50" charset="-128"/>
              </a:rPr>
              <a:t>_Generic Drug Scandal</a:t>
            </a:r>
          </a:p>
        </p:txBody>
      </p:sp>
      <p:sp>
        <p:nvSpPr>
          <p:cNvPr id="28" name="テキスト ボックス 27">
            <a:extLst>
              <a:ext uri="{FF2B5EF4-FFF2-40B4-BE49-F238E27FC236}">
                <a16:creationId xmlns:a16="http://schemas.microsoft.com/office/drawing/2014/main" id="{90389972-6A21-35D4-3B34-BA8CAE906C6C}"/>
              </a:ext>
            </a:extLst>
          </p:cNvPr>
          <p:cNvSpPr txBox="1"/>
          <p:nvPr/>
        </p:nvSpPr>
        <p:spPr>
          <a:xfrm>
            <a:off x="938756" y="2270028"/>
            <a:ext cx="5880278" cy="276999"/>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1990年代前半_Application Integrity Policy</a:t>
            </a:r>
          </a:p>
        </p:txBody>
      </p:sp>
      <p:sp>
        <p:nvSpPr>
          <p:cNvPr id="30" name="テキスト ボックス 29">
            <a:extLst>
              <a:ext uri="{FF2B5EF4-FFF2-40B4-BE49-F238E27FC236}">
                <a16:creationId xmlns:a16="http://schemas.microsoft.com/office/drawing/2014/main" id="{E6781C83-5E7E-2574-DD3D-EF4A7A9C91AA}"/>
              </a:ext>
            </a:extLst>
          </p:cNvPr>
          <p:cNvSpPr txBox="1"/>
          <p:nvPr/>
        </p:nvSpPr>
        <p:spPr>
          <a:xfrm>
            <a:off x="5488893" y="2260539"/>
            <a:ext cx="4150407" cy="276999"/>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2010年以降_データの完全性の適用範囲拡大</a:t>
            </a:r>
          </a:p>
        </p:txBody>
      </p:sp>
      <p:sp>
        <p:nvSpPr>
          <p:cNvPr id="32" name="テキスト ボックス 31">
            <a:extLst>
              <a:ext uri="{FF2B5EF4-FFF2-40B4-BE49-F238E27FC236}">
                <a16:creationId xmlns:a16="http://schemas.microsoft.com/office/drawing/2014/main" id="{1C96B34F-24B5-8268-7202-D24839362CE1}"/>
              </a:ext>
            </a:extLst>
          </p:cNvPr>
          <p:cNvSpPr txBox="1"/>
          <p:nvPr/>
        </p:nvSpPr>
        <p:spPr>
          <a:xfrm>
            <a:off x="6680651" y="2539989"/>
            <a:ext cx="3019609" cy="276999"/>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Warning letter</a:t>
            </a:r>
          </a:p>
        </p:txBody>
      </p:sp>
      <p:sp>
        <p:nvSpPr>
          <p:cNvPr id="34" name="テキスト ボックス 33">
            <a:extLst>
              <a:ext uri="{FF2B5EF4-FFF2-40B4-BE49-F238E27FC236}">
                <a16:creationId xmlns:a16="http://schemas.microsoft.com/office/drawing/2014/main" id="{4B1B9CCC-46AE-0041-69F2-BEB5F797A3FC}"/>
              </a:ext>
            </a:extLst>
          </p:cNvPr>
          <p:cNvSpPr txBox="1"/>
          <p:nvPr/>
        </p:nvSpPr>
        <p:spPr>
          <a:xfrm>
            <a:off x="7233128" y="2780565"/>
            <a:ext cx="2406172" cy="253916"/>
          </a:xfrm>
          <a:prstGeom prst="rect">
            <a:avLst/>
          </a:prstGeom>
          <a:noFill/>
        </p:spPr>
        <p:txBody>
          <a:bodyPr wrap="square">
            <a:spAutoFit/>
          </a:bodyPr>
          <a:lstStyle/>
          <a:p>
            <a:r>
              <a:rPr lang="ja-JP" altLang="en-US" sz="1050" dirty="0">
                <a:latin typeface="Meiryo UI" panose="020B0604030504040204" pitchFamily="50" charset="-128"/>
                <a:ea typeface="Meiryo UI" panose="020B0604030504040204" pitchFamily="50" charset="-128"/>
              </a:rPr>
              <a:t>2017年11月_ドイツ製薬会社</a:t>
            </a:r>
          </a:p>
        </p:txBody>
      </p:sp>
      <p:sp>
        <p:nvSpPr>
          <p:cNvPr id="36" name="テキスト ボックス 35">
            <a:extLst>
              <a:ext uri="{FF2B5EF4-FFF2-40B4-BE49-F238E27FC236}">
                <a16:creationId xmlns:a16="http://schemas.microsoft.com/office/drawing/2014/main" id="{2D26FC65-9B8F-9D24-CA6F-47C03C2289EA}"/>
              </a:ext>
            </a:extLst>
          </p:cNvPr>
          <p:cNvSpPr txBox="1"/>
          <p:nvPr/>
        </p:nvSpPr>
        <p:spPr>
          <a:xfrm>
            <a:off x="7233128" y="2988456"/>
            <a:ext cx="2406172" cy="253916"/>
          </a:xfrm>
          <a:prstGeom prst="rect">
            <a:avLst/>
          </a:prstGeom>
          <a:noFill/>
        </p:spPr>
        <p:txBody>
          <a:bodyPr wrap="square">
            <a:spAutoFit/>
          </a:bodyPr>
          <a:lstStyle/>
          <a:p>
            <a:r>
              <a:rPr lang="ja-JP" altLang="en-US" sz="1050" dirty="0">
                <a:latin typeface="Meiryo UI" panose="020B0604030504040204" pitchFamily="50" charset="-128"/>
                <a:ea typeface="Meiryo UI" panose="020B0604030504040204" pitchFamily="50" charset="-128"/>
              </a:rPr>
              <a:t>2017年11月_中国製薬会社</a:t>
            </a:r>
          </a:p>
        </p:txBody>
      </p:sp>
      <p:sp>
        <p:nvSpPr>
          <p:cNvPr id="38" name="テキスト ボックス 37">
            <a:extLst>
              <a:ext uri="{FF2B5EF4-FFF2-40B4-BE49-F238E27FC236}">
                <a16:creationId xmlns:a16="http://schemas.microsoft.com/office/drawing/2014/main" id="{C214D112-DB72-0EBC-D283-292345B4E047}"/>
              </a:ext>
            </a:extLst>
          </p:cNvPr>
          <p:cNvSpPr txBox="1"/>
          <p:nvPr/>
        </p:nvSpPr>
        <p:spPr>
          <a:xfrm>
            <a:off x="7475835" y="3224861"/>
            <a:ext cx="2163465" cy="253916"/>
          </a:xfrm>
          <a:prstGeom prst="rect">
            <a:avLst/>
          </a:prstGeom>
          <a:noFill/>
        </p:spPr>
        <p:txBody>
          <a:bodyPr wrap="square">
            <a:spAutoFit/>
          </a:bodyPr>
          <a:lstStyle/>
          <a:p>
            <a:r>
              <a:rPr lang="ja-JP" altLang="en-US" sz="1050" dirty="0">
                <a:latin typeface="Meiryo UI" panose="020B0604030504040204" pitchFamily="50" charset="-128"/>
                <a:ea typeface="Meiryo UI" panose="020B0604030504040204" pitchFamily="50" charset="-128"/>
              </a:rPr>
              <a:t>2018年10月_韓国製薬会社</a:t>
            </a:r>
          </a:p>
        </p:txBody>
      </p:sp>
      <p:sp>
        <p:nvSpPr>
          <p:cNvPr id="47" name="テキスト ボックス 46">
            <a:extLst>
              <a:ext uri="{FF2B5EF4-FFF2-40B4-BE49-F238E27FC236}">
                <a16:creationId xmlns:a16="http://schemas.microsoft.com/office/drawing/2014/main" id="{8BF1A151-650A-CD94-CCD7-155FFDD3D2AF}"/>
              </a:ext>
            </a:extLst>
          </p:cNvPr>
          <p:cNvSpPr txBox="1"/>
          <p:nvPr/>
        </p:nvSpPr>
        <p:spPr>
          <a:xfrm>
            <a:off x="90149" y="1783189"/>
            <a:ext cx="882203" cy="338554"/>
          </a:xfrm>
          <a:prstGeom prst="rect">
            <a:avLst/>
          </a:prstGeom>
          <a:noFill/>
        </p:spPr>
        <p:txBody>
          <a:bodyPr wrap="square" rtlCol="0">
            <a:spAutoFit/>
          </a:bodyPr>
          <a:lstStyle/>
          <a:p>
            <a:r>
              <a:rPr kumimoji="1" lang="en-US" altLang="ja-JP" sz="1600" dirty="0">
                <a:latin typeface="Meiryo UI" panose="020B0604030504040204" pitchFamily="50" charset="-128"/>
                <a:ea typeface="Meiryo UI" panose="020B0604030504040204" pitchFamily="50" charset="-128"/>
              </a:rPr>
              <a:t>FDA</a:t>
            </a:r>
            <a:endParaRPr kumimoji="1" lang="ja-JP" altLang="en-US" sz="1600" dirty="0">
              <a:latin typeface="Meiryo UI" panose="020B0604030504040204" pitchFamily="50" charset="-128"/>
              <a:ea typeface="Meiryo UI" panose="020B0604030504040204" pitchFamily="50" charset="-128"/>
            </a:endParaRPr>
          </a:p>
        </p:txBody>
      </p:sp>
      <p:pic>
        <p:nvPicPr>
          <p:cNvPr id="49" name="図 48">
            <a:extLst>
              <a:ext uri="{FF2B5EF4-FFF2-40B4-BE49-F238E27FC236}">
                <a16:creationId xmlns:a16="http://schemas.microsoft.com/office/drawing/2014/main" id="{B9BB8412-2CDC-0F07-D5D8-AAB37A5D14CC}"/>
              </a:ext>
            </a:extLst>
          </p:cNvPr>
          <p:cNvPicPr>
            <a:picLocks noChangeAspect="1"/>
          </p:cNvPicPr>
          <p:nvPr/>
        </p:nvPicPr>
        <p:blipFill>
          <a:blip r:embed="rId2"/>
          <a:stretch>
            <a:fillRect/>
          </a:stretch>
        </p:blipFill>
        <p:spPr>
          <a:xfrm>
            <a:off x="276943" y="1153020"/>
            <a:ext cx="9948881" cy="329537"/>
          </a:xfrm>
          <a:prstGeom prst="rect">
            <a:avLst/>
          </a:prstGeom>
        </p:spPr>
      </p:pic>
      <p:sp>
        <p:nvSpPr>
          <p:cNvPr id="2" name="タイトル 1">
            <a:extLst>
              <a:ext uri="{FF2B5EF4-FFF2-40B4-BE49-F238E27FC236}">
                <a16:creationId xmlns:a16="http://schemas.microsoft.com/office/drawing/2014/main" id="{CF3208E6-D78A-E472-94A1-FCFE453F5B30}"/>
              </a:ext>
            </a:extLst>
          </p:cNvPr>
          <p:cNvSpPr>
            <a:spLocks noGrp="1"/>
          </p:cNvSpPr>
          <p:nvPr>
            <p:ph type="title"/>
          </p:nvPr>
        </p:nvSpPr>
        <p:spPr/>
        <p:txBody>
          <a:bodyPr/>
          <a:lstStyle/>
          <a:p>
            <a:pPr fontAlgn="ctr"/>
            <a:r>
              <a:rPr lang="en-US" altLang="ja-JP" sz="2800" b="0" dirty="0"/>
              <a:t>DI</a:t>
            </a:r>
            <a:r>
              <a:rPr lang="ja-JP" altLang="en-US" sz="2800" b="0" dirty="0"/>
              <a:t>の発祥　－ガイダンス発出－</a:t>
            </a:r>
          </a:p>
        </p:txBody>
      </p:sp>
      <p:sp>
        <p:nvSpPr>
          <p:cNvPr id="4" name="四角形: 角を丸くする 3">
            <a:extLst>
              <a:ext uri="{FF2B5EF4-FFF2-40B4-BE49-F238E27FC236}">
                <a16:creationId xmlns:a16="http://schemas.microsoft.com/office/drawing/2014/main" id="{CA82CD3B-D106-0F02-E851-A9503B9103B7}"/>
              </a:ext>
            </a:extLst>
          </p:cNvPr>
          <p:cNvSpPr/>
          <p:nvPr/>
        </p:nvSpPr>
        <p:spPr>
          <a:xfrm>
            <a:off x="7356308" y="4481220"/>
            <a:ext cx="4045326" cy="875327"/>
          </a:xfrm>
          <a:prstGeom prst="roundRect">
            <a:avLst/>
          </a:prstGeom>
          <a:solidFill>
            <a:schemeClr val="accent4">
              <a:lumMod val="20000"/>
              <a:lumOff val="80000"/>
            </a:schemeClr>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ja-JP" sz="1200" dirty="0">
                <a:solidFill>
                  <a:schemeClr val="tx1"/>
                </a:solidFill>
                <a:latin typeface="Meiryo UI" panose="020B0604030504040204" pitchFamily="50" charset="-128"/>
                <a:ea typeface="Meiryo UI" panose="020B0604030504040204" pitchFamily="50" charset="-128"/>
              </a:rPr>
              <a:t>2018</a:t>
            </a:r>
            <a:r>
              <a:rPr lang="ja-JP" altLang="en-US" sz="1200" dirty="0">
                <a:solidFill>
                  <a:schemeClr val="tx1"/>
                </a:solidFill>
                <a:latin typeface="Meiryo UI" panose="020B0604030504040204" pitchFamily="50" charset="-128"/>
                <a:ea typeface="Meiryo UI" panose="020B0604030504040204" pitchFamily="50" charset="-128"/>
              </a:rPr>
              <a:t>年</a:t>
            </a:r>
            <a:r>
              <a:rPr lang="en-US" altLang="ja-JP" sz="1200" dirty="0">
                <a:solidFill>
                  <a:schemeClr val="tx1"/>
                </a:solidFill>
                <a:latin typeface="Meiryo UI" panose="020B0604030504040204" pitchFamily="50" charset="-128"/>
                <a:ea typeface="Meiryo UI" panose="020B0604030504040204" pitchFamily="50" charset="-128"/>
              </a:rPr>
              <a:t>3</a:t>
            </a:r>
            <a:r>
              <a:rPr lang="ja-JP" altLang="en-US" sz="1200" dirty="0">
                <a:solidFill>
                  <a:schemeClr val="tx1"/>
                </a:solidFill>
                <a:latin typeface="Meiryo UI" panose="020B0604030504040204" pitchFamily="50" charset="-128"/>
                <a:ea typeface="Meiryo UI" panose="020B0604030504040204" pitchFamily="50" charset="-128"/>
              </a:rPr>
              <a:t>月</a:t>
            </a:r>
            <a:r>
              <a:rPr lang="en-US" altLang="ja-JP" sz="1200" dirty="0">
                <a:solidFill>
                  <a:schemeClr val="tx1"/>
                </a:solidFill>
                <a:latin typeface="Meiryo UI" panose="020B0604030504040204" pitchFamily="50" charset="-128"/>
                <a:ea typeface="Meiryo UI" panose="020B0604030504040204" pitchFamily="50" charset="-128"/>
              </a:rPr>
              <a:t>_MHRA </a:t>
            </a:r>
            <a:r>
              <a:rPr lang="ja-JP" altLang="en-US" sz="1200" dirty="0">
                <a:solidFill>
                  <a:schemeClr val="tx1"/>
                </a:solidFill>
                <a:latin typeface="Meiryo UI" panose="020B0604030504040204" pitchFamily="50" charset="-128"/>
                <a:ea typeface="Meiryo UI" panose="020B0604030504040204" pitchFamily="50" charset="-128"/>
              </a:rPr>
              <a:t>から，</a:t>
            </a:r>
          </a:p>
          <a:p>
            <a:r>
              <a:rPr lang="en-US" altLang="ja-JP" sz="1200" dirty="0">
                <a:solidFill>
                  <a:srgbClr val="0070C0"/>
                </a:solidFill>
                <a:latin typeface="Meiryo UI" panose="020B0604030504040204" pitchFamily="50" charset="-128"/>
                <a:ea typeface="Meiryo UI" panose="020B0604030504040204" pitchFamily="50" charset="-128"/>
              </a:rPr>
              <a:t>GXP</a:t>
            </a:r>
            <a:r>
              <a:rPr lang="ja-JP" altLang="en-US" sz="1200" dirty="0">
                <a:solidFill>
                  <a:srgbClr val="0070C0"/>
                </a:solidFill>
                <a:latin typeface="Meiryo UI" panose="020B0604030504040204" pitchFamily="50" charset="-128"/>
                <a:ea typeface="Meiryo UI" panose="020B0604030504040204" pitchFamily="50" charset="-128"/>
              </a:rPr>
              <a:t>領域の</a:t>
            </a:r>
            <a:r>
              <a:rPr lang="en-US" altLang="ja-JP" sz="1200" dirty="0">
                <a:solidFill>
                  <a:srgbClr val="0070C0"/>
                </a:solidFill>
                <a:latin typeface="Meiryo UI" panose="020B0604030504040204" pitchFamily="50" charset="-128"/>
                <a:ea typeface="Meiryo UI" panose="020B0604030504040204" pitchFamily="50" charset="-128"/>
              </a:rPr>
              <a:t>DI</a:t>
            </a:r>
            <a:r>
              <a:rPr lang="ja-JP" altLang="en-US" sz="1200" dirty="0">
                <a:solidFill>
                  <a:schemeClr val="tx1"/>
                </a:solidFill>
                <a:latin typeface="Meiryo UI" panose="020B0604030504040204" pitchFamily="50" charset="-128"/>
                <a:ea typeface="Meiryo UI" panose="020B0604030504040204" pitchFamily="50" charset="-128"/>
              </a:rPr>
              <a:t>として </a:t>
            </a:r>
            <a:r>
              <a:rPr lang="en-US" altLang="ja-JP" sz="1200" dirty="0">
                <a:solidFill>
                  <a:schemeClr val="tx1"/>
                </a:solidFill>
                <a:latin typeface="Meiryo UI" panose="020B0604030504040204" pitchFamily="50" charset="-128"/>
                <a:ea typeface="Meiryo UI" panose="020B0604030504040204" pitchFamily="50" charset="-128"/>
              </a:rPr>
              <a:t>GLP</a:t>
            </a:r>
            <a:r>
              <a:rPr lang="ja-JP" altLang="en-US" sz="1200" dirty="0">
                <a:solidFill>
                  <a:schemeClr val="tx1"/>
                </a:solidFill>
                <a:latin typeface="Meiryo UI" panose="020B0604030504040204" pitchFamily="50" charset="-128"/>
                <a:ea typeface="Meiryo UI" panose="020B0604030504040204" pitchFamily="50" charset="-128"/>
              </a:rPr>
              <a:t>も含まれる形のガイダンス発出</a:t>
            </a:r>
            <a:endParaRPr lang="en-US" altLang="ja-JP" sz="1200" dirty="0">
              <a:solidFill>
                <a:schemeClr val="tx1"/>
              </a:solidFill>
              <a:latin typeface="Meiryo UI" panose="020B0604030504040204" pitchFamily="50" charset="-128"/>
              <a:ea typeface="Meiryo UI" panose="020B0604030504040204" pitchFamily="50" charset="-128"/>
            </a:endParaRPr>
          </a:p>
          <a:p>
            <a:endParaRPr lang="ja-JP" altLang="en-US" sz="400" dirty="0">
              <a:solidFill>
                <a:schemeClr val="tx1"/>
              </a:solidFill>
              <a:latin typeface="Meiryo UI" panose="020B0604030504040204" pitchFamily="50" charset="-128"/>
              <a:ea typeface="Meiryo UI" panose="020B0604030504040204" pitchFamily="50" charset="-128"/>
            </a:endParaRPr>
          </a:p>
          <a:p>
            <a:r>
              <a:rPr lang="ja-JP" altLang="en-US" sz="1100" dirty="0">
                <a:solidFill>
                  <a:schemeClr val="tx1"/>
                </a:solidFill>
                <a:latin typeface="Meiryo UI" panose="020B0604030504040204" pitchFamily="50" charset="-128"/>
                <a:ea typeface="Meiryo UI" panose="020B0604030504040204" pitchFamily="50" charset="-128"/>
              </a:rPr>
              <a:t>「</a:t>
            </a:r>
            <a:r>
              <a:rPr lang="en-US" altLang="ja-JP" sz="1100" dirty="0">
                <a:solidFill>
                  <a:schemeClr val="tx1"/>
                </a:solidFill>
                <a:latin typeface="Meiryo UI" panose="020B0604030504040204" pitchFamily="50" charset="-128"/>
                <a:ea typeface="Meiryo UI" panose="020B0604030504040204" pitchFamily="50" charset="-128"/>
              </a:rPr>
              <a:t>MHRA </a:t>
            </a:r>
            <a:r>
              <a:rPr lang="en-US" altLang="ja-JP" sz="1100" dirty="0" err="1">
                <a:solidFill>
                  <a:srgbClr val="0070C0"/>
                </a:solidFill>
                <a:latin typeface="Meiryo UI" panose="020B0604030504040204" pitchFamily="50" charset="-128"/>
                <a:ea typeface="Meiryo UI" panose="020B0604030504040204" pitchFamily="50" charset="-128"/>
              </a:rPr>
              <a:t>GxP</a:t>
            </a:r>
            <a:r>
              <a:rPr lang="en-US" altLang="ja-JP" sz="1100" dirty="0">
                <a:solidFill>
                  <a:srgbClr val="0070C0"/>
                </a:solidFill>
                <a:latin typeface="Meiryo UI" panose="020B0604030504040204" pitchFamily="50" charset="-128"/>
                <a:ea typeface="Meiryo UI" panose="020B0604030504040204" pitchFamily="50" charset="-128"/>
              </a:rPr>
              <a:t> Data Integrity </a:t>
            </a:r>
            <a:r>
              <a:rPr lang="en-US" altLang="ja-JP" sz="1100" dirty="0">
                <a:solidFill>
                  <a:schemeClr val="tx1"/>
                </a:solidFill>
                <a:latin typeface="Meiryo UI" panose="020B0604030504040204" pitchFamily="50" charset="-128"/>
                <a:ea typeface="Meiryo UI" panose="020B0604030504040204" pitchFamily="50" charset="-128"/>
              </a:rPr>
              <a:t>Definitions and Guidance for Industry</a:t>
            </a:r>
            <a:r>
              <a:rPr lang="ja-JP" altLang="en-US" sz="1100" dirty="0">
                <a:solidFill>
                  <a:schemeClr val="tx1"/>
                </a:solidFill>
                <a:latin typeface="Meiryo UI" panose="020B0604030504040204" pitchFamily="50" charset="-128"/>
                <a:ea typeface="Meiryo UI" panose="020B0604030504040204" pitchFamily="50" charset="-128"/>
              </a:rPr>
              <a:t>」</a:t>
            </a:r>
          </a:p>
        </p:txBody>
      </p:sp>
      <p:sp>
        <p:nvSpPr>
          <p:cNvPr id="5" name="四角形: 角を丸くする 4">
            <a:extLst>
              <a:ext uri="{FF2B5EF4-FFF2-40B4-BE49-F238E27FC236}">
                <a16:creationId xmlns:a16="http://schemas.microsoft.com/office/drawing/2014/main" id="{54FEAA55-062E-A0A8-29D3-9502B6AA6D51}"/>
              </a:ext>
            </a:extLst>
          </p:cNvPr>
          <p:cNvSpPr/>
          <p:nvPr/>
        </p:nvSpPr>
        <p:spPr>
          <a:xfrm>
            <a:off x="7815296" y="5410349"/>
            <a:ext cx="3767108" cy="1093662"/>
          </a:xfrm>
          <a:prstGeom prst="roundRect">
            <a:avLst/>
          </a:prstGeom>
          <a:solidFill>
            <a:schemeClr val="accent5">
              <a:lumMod val="40000"/>
              <a:lumOff val="60000"/>
            </a:schemeClr>
          </a:solidFill>
          <a:ln w="12700">
            <a:solidFill>
              <a:schemeClr val="tx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ja-JP" sz="1200" dirty="0">
                <a:solidFill>
                  <a:schemeClr val="tx1"/>
                </a:solidFill>
                <a:latin typeface="Meiryo UI" panose="020B0604030504040204" pitchFamily="50" charset="-128"/>
                <a:ea typeface="Meiryo UI" panose="020B0604030504040204" pitchFamily="50" charset="-128"/>
              </a:rPr>
              <a:t>2021</a:t>
            </a:r>
            <a:r>
              <a:rPr lang="ja-JP" altLang="en-US" sz="1200" dirty="0">
                <a:solidFill>
                  <a:schemeClr val="tx1"/>
                </a:solidFill>
                <a:latin typeface="Meiryo UI" panose="020B0604030504040204" pitchFamily="50" charset="-128"/>
                <a:ea typeface="Meiryo UI" panose="020B0604030504040204" pitchFamily="50" charset="-128"/>
              </a:rPr>
              <a:t>年</a:t>
            </a:r>
            <a:r>
              <a:rPr lang="en-US" altLang="ja-JP" sz="1200" dirty="0">
                <a:solidFill>
                  <a:schemeClr val="tx1"/>
                </a:solidFill>
                <a:latin typeface="Meiryo UI" panose="020B0604030504040204" pitchFamily="50" charset="-128"/>
                <a:ea typeface="Meiryo UI" panose="020B0604030504040204" pitchFamily="50" charset="-128"/>
              </a:rPr>
              <a:t>9</a:t>
            </a:r>
            <a:r>
              <a:rPr lang="ja-JP" altLang="en-US" sz="1200" dirty="0">
                <a:solidFill>
                  <a:schemeClr val="tx1"/>
                </a:solidFill>
                <a:latin typeface="Meiryo UI" panose="020B0604030504040204" pitchFamily="50" charset="-128"/>
                <a:ea typeface="Meiryo UI" panose="020B0604030504040204" pitchFamily="50" charset="-128"/>
              </a:rPr>
              <a:t>月</a:t>
            </a:r>
            <a:r>
              <a:rPr lang="en-US" altLang="ja-JP" sz="1200" dirty="0">
                <a:solidFill>
                  <a:schemeClr val="tx1"/>
                </a:solidFill>
                <a:latin typeface="Meiryo UI" panose="020B0604030504040204" pitchFamily="50" charset="-128"/>
                <a:ea typeface="Meiryo UI" panose="020B0604030504040204" pitchFamily="50" charset="-128"/>
              </a:rPr>
              <a:t>_OECD </a:t>
            </a:r>
            <a:r>
              <a:rPr lang="ja-JP" altLang="en-US" sz="1200" dirty="0">
                <a:solidFill>
                  <a:schemeClr val="tx1"/>
                </a:solidFill>
                <a:latin typeface="Meiryo UI" panose="020B0604030504040204" pitchFamily="50" charset="-128"/>
                <a:ea typeface="Meiryo UI" panose="020B0604030504040204" pitchFamily="50" charset="-128"/>
              </a:rPr>
              <a:t>から，</a:t>
            </a:r>
          </a:p>
          <a:p>
            <a:r>
              <a:rPr lang="en-US" altLang="ja-JP" sz="1400" dirty="0">
                <a:solidFill>
                  <a:srgbClr val="FF0000"/>
                </a:solidFill>
                <a:latin typeface="Meiryo UI" panose="020B0604030504040204" pitchFamily="50" charset="-128"/>
                <a:ea typeface="Meiryo UI" panose="020B0604030504040204" pitchFamily="50" charset="-128"/>
              </a:rPr>
              <a:t>GLP</a:t>
            </a:r>
            <a:r>
              <a:rPr lang="ja-JP" altLang="en-US" sz="1400" dirty="0">
                <a:solidFill>
                  <a:srgbClr val="FF0000"/>
                </a:solidFill>
                <a:latin typeface="Meiryo UI" panose="020B0604030504040204" pitchFamily="50" charset="-128"/>
                <a:ea typeface="Meiryo UI" panose="020B0604030504040204" pitchFamily="50" charset="-128"/>
              </a:rPr>
              <a:t>に特化</a:t>
            </a:r>
            <a:r>
              <a:rPr lang="ja-JP" altLang="en-US" sz="1200" dirty="0">
                <a:solidFill>
                  <a:schemeClr val="tx1"/>
                </a:solidFill>
                <a:latin typeface="Meiryo UI" panose="020B0604030504040204" pitchFamily="50" charset="-128"/>
                <a:ea typeface="Meiryo UI" panose="020B0604030504040204" pitchFamily="50" charset="-128"/>
              </a:rPr>
              <a:t>したガイダンス発出</a:t>
            </a:r>
            <a:endParaRPr lang="en-US" altLang="ja-JP" sz="1200" dirty="0">
              <a:solidFill>
                <a:schemeClr val="tx1"/>
              </a:solidFill>
              <a:latin typeface="Meiryo UI" panose="020B0604030504040204" pitchFamily="50" charset="-128"/>
              <a:ea typeface="Meiryo UI" panose="020B0604030504040204" pitchFamily="50" charset="-128"/>
            </a:endParaRPr>
          </a:p>
          <a:p>
            <a:endParaRPr lang="ja-JP" altLang="en-US" sz="400" dirty="0">
              <a:solidFill>
                <a:schemeClr val="tx1"/>
              </a:solidFill>
              <a:latin typeface="Meiryo UI" panose="020B0604030504040204" pitchFamily="50" charset="-128"/>
              <a:ea typeface="Meiryo UI" panose="020B0604030504040204" pitchFamily="50" charset="-128"/>
            </a:endParaRPr>
          </a:p>
          <a:p>
            <a:r>
              <a:rPr lang="ja-JP" altLang="en-US" sz="1100" dirty="0">
                <a:solidFill>
                  <a:schemeClr val="tx1"/>
                </a:solidFill>
                <a:latin typeface="Meiryo UI" panose="020B0604030504040204" pitchFamily="50" charset="-128"/>
                <a:ea typeface="Meiryo UI" panose="020B0604030504040204" pitchFamily="50" charset="-128"/>
              </a:rPr>
              <a:t>「</a:t>
            </a:r>
            <a:r>
              <a:rPr lang="en-US" altLang="ja-JP" sz="1100" dirty="0">
                <a:solidFill>
                  <a:schemeClr val="tx1"/>
                </a:solidFill>
                <a:latin typeface="Meiryo UI" panose="020B0604030504040204" pitchFamily="50" charset="-128"/>
                <a:ea typeface="Meiryo UI" panose="020B0604030504040204" pitchFamily="50" charset="-128"/>
              </a:rPr>
              <a:t>Number 22 Advisory Document of the Working Party on Good Laboratory Practice on </a:t>
            </a:r>
            <a:r>
              <a:rPr lang="en-US" altLang="ja-JP" sz="1400" dirty="0">
                <a:solidFill>
                  <a:srgbClr val="FF0000"/>
                </a:solidFill>
                <a:latin typeface="Meiryo UI" panose="020B0604030504040204" pitchFamily="50" charset="-128"/>
                <a:ea typeface="Meiryo UI" panose="020B0604030504040204" pitchFamily="50" charset="-128"/>
              </a:rPr>
              <a:t>GLP Data Integrity</a:t>
            </a:r>
            <a:r>
              <a:rPr lang="ja-JP" altLang="en-US" sz="1100" dirty="0">
                <a:solidFill>
                  <a:schemeClr val="tx1"/>
                </a:solidFill>
                <a:latin typeface="Meiryo UI" panose="020B0604030504040204" pitchFamily="50" charset="-128"/>
                <a:ea typeface="Meiryo UI" panose="020B0604030504040204" pitchFamily="50" charset="-128"/>
              </a:rPr>
              <a:t>」（</a:t>
            </a:r>
            <a:r>
              <a:rPr lang="en-US" altLang="ja-JP" sz="1100" dirty="0">
                <a:solidFill>
                  <a:schemeClr val="tx1"/>
                </a:solidFill>
                <a:latin typeface="Meiryo UI" panose="020B0604030504040204" pitchFamily="50" charset="-128"/>
                <a:ea typeface="Meiryo UI" panose="020B0604030504040204" pitchFamily="50" charset="-128"/>
              </a:rPr>
              <a:t>OECD GLP No.22</a:t>
            </a:r>
            <a:r>
              <a:rPr lang="ja-JP" altLang="en-US" sz="1100" dirty="0">
                <a:solidFill>
                  <a:schemeClr val="tx1"/>
                </a:solidFill>
                <a:latin typeface="Meiryo UI" panose="020B0604030504040204" pitchFamily="50" charset="-128"/>
                <a:ea typeface="Meiryo UI" panose="020B0604030504040204" pitchFamily="50" charset="-128"/>
              </a:rPr>
              <a:t>）</a:t>
            </a:r>
          </a:p>
        </p:txBody>
      </p:sp>
      <p:sp>
        <p:nvSpPr>
          <p:cNvPr id="6" name="矢印: ストライプ 5">
            <a:extLst>
              <a:ext uri="{FF2B5EF4-FFF2-40B4-BE49-F238E27FC236}">
                <a16:creationId xmlns:a16="http://schemas.microsoft.com/office/drawing/2014/main" id="{A954B990-137C-E9CD-1B22-C4F45775F8C6}"/>
              </a:ext>
            </a:extLst>
          </p:cNvPr>
          <p:cNvSpPr/>
          <p:nvPr/>
        </p:nvSpPr>
        <p:spPr>
          <a:xfrm>
            <a:off x="880383" y="3596896"/>
            <a:ext cx="2697698" cy="935215"/>
          </a:xfrm>
          <a:prstGeom prst="stripedRightArrow">
            <a:avLst/>
          </a:prstGeom>
          <a:solidFill>
            <a:schemeClr val="accent5">
              <a:lumMod val="20000"/>
              <a:lumOff val="80000"/>
            </a:schemeClr>
          </a:solidFill>
          <a:ln w="12700">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600" dirty="0">
                <a:solidFill>
                  <a:srgbClr val="0070C0"/>
                </a:solidFill>
                <a:latin typeface="Meiryo UI" panose="020B0604030504040204" pitchFamily="50" charset="-128"/>
                <a:ea typeface="Meiryo UI" panose="020B0604030504040204" pitchFamily="50" charset="-128"/>
              </a:rPr>
              <a:t>GMP</a:t>
            </a:r>
            <a:r>
              <a:rPr kumimoji="1" lang="ja-JP" altLang="en-US" sz="1600" dirty="0">
                <a:solidFill>
                  <a:schemeClr val="tx1"/>
                </a:solidFill>
                <a:latin typeface="Meiryo UI" panose="020B0604030504040204" pitchFamily="50" charset="-128"/>
                <a:ea typeface="Meiryo UI" panose="020B0604030504040204" pitchFamily="50" charset="-128"/>
              </a:rPr>
              <a:t>スキャンダル</a:t>
            </a:r>
          </a:p>
        </p:txBody>
      </p:sp>
      <p:sp>
        <p:nvSpPr>
          <p:cNvPr id="7" name="矢印: V 字型 6">
            <a:extLst>
              <a:ext uri="{FF2B5EF4-FFF2-40B4-BE49-F238E27FC236}">
                <a16:creationId xmlns:a16="http://schemas.microsoft.com/office/drawing/2014/main" id="{624E2086-5E1D-5A0A-0EA1-9CB7BD29B611}"/>
              </a:ext>
            </a:extLst>
          </p:cNvPr>
          <p:cNvSpPr/>
          <p:nvPr/>
        </p:nvSpPr>
        <p:spPr>
          <a:xfrm>
            <a:off x="3479452" y="3599360"/>
            <a:ext cx="2938544" cy="932752"/>
          </a:xfrm>
          <a:prstGeom prst="notchedRightArrow">
            <a:avLst/>
          </a:prstGeom>
          <a:solidFill>
            <a:schemeClr val="accent4">
              <a:lumMod val="20000"/>
              <a:lumOff val="80000"/>
            </a:schemeClr>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1600" dirty="0">
                <a:solidFill>
                  <a:srgbClr val="0070C0"/>
                </a:solidFill>
                <a:latin typeface="Meiryo UI" panose="020B0604030504040204" pitchFamily="50" charset="-128"/>
                <a:ea typeface="Meiryo UI" panose="020B0604030504040204" pitchFamily="50" charset="-128"/>
              </a:rPr>
              <a:t>GMP</a:t>
            </a:r>
            <a:r>
              <a:rPr lang="ja-JP" altLang="en-US" sz="1600" dirty="0">
                <a:solidFill>
                  <a:schemeClr val="tx1"/>
                </a:solidFill>
                <a:latin typeface="Meiryo UI" panose="020B0604030504040204" pitchFamily="50" charset="-128"/>
                <a:ea typeface="Meiryo UI" panose="020B0604030504040204" pitchFamily="50" charset="-128"/>
              </a:rPr>
              <a:t>ガイダンス発出</a:t>
            </a:r>
            <a:endParaRPr kumimoji="1" lang="ja-JP" altLang="en-US" sz="1600" dirty="0">
              <a:solidFill>
                <a:schemeClr val="tx1"/>
              </a:solidFill>
              <a:latin typeface="Meiryo UI" panose="020B0604030504040204" pitchFamily="50" charset="-128"/>
              <a:ea typeface="Meiryo UI" panose="020B0604030504040204" pitchFamily="50" charset="-128"/>
            </a:endParaRPr>
          </a:p>
        </p:txBody>
      </p:sp>
      <p:sp>
        <p:nvSpPr>
          <p:cNvPr id="8" name="矢印: V 字型 7">
            <a:extLst>
              <a:ext uri="{FF2B5EF4-FFF2-40B4-BE49-F238E27FC236}">
                <a16:creationId xmlns:a16="http://schemas.microsoft.com/office/drawing/2014/main" id="{10BF555D-52A3-A599-ACAE-0BD00166565B}"/>
              </a:ext>
            </a:extLst>
          </p:cNvPr>
          <p:cNvSpPr/>
          <p:nvPr/>
        </p:nvSpPr>
        <p:spPr>
          <a:xfrm>
            <a:off x="4719312" y="5391031"/>
            <a:ext cx="3052292" cy="1112980"/>
          </a:xfrm>
          <a:prstGeom prst="notchedRightArrow">
            <a:avLst/>
          </a:prstGeom>
          <a:solidFill>
            <a:schemeClr val="accent5">
              <a:lumMod val="40000"/>
              <a:lumOff val="60000"/>
            </a:schemeClr>
          </a:solidFill>
          <a:ln w="12700">
            <a:solidFill>
              <a:schemeClr val="tx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2200" dirty="0">
                <a:solidFill>
                  <a:srgbClr val="FF0000"/>
                </a:solidFill>
                <a:latin typeface="Meiryo UI" panose="020B0604030504040204" pitchFamily="50" charset="-128"/>
                <a:ea typeface="Meiryo UI" panose="020B0604030504040204" pitchFamily="50" charset="-128"/>
              </a:rPr>
              <a:t>GLP</a:t>
            </a:r>
            <a:r>
              <a:rPr lang="ja-JP" altLang="en-US" sz="2200" dirty="0">
                <a:solidFill>
                  <a:schemeClr val="tx1"/>
                </a:solidFill>
                <a:latin typeface="Meiryo UI" panose="020B0604030504040204" pitchFamily="50" charset="-128"/>
                <a:ea typeface="Meiryo UI" panose="020B0604030504040204" pitchFamily="50" charset="-128"/>
              </a:rPr>
              <a:t>ガイダンス発出</a:t>
            </a:r>
            <a:endParaRPr kumimoji="1" lang="ja-JP" altLang="en-US" sz="2200" dirty="0">
              <a:solidFill>
                <a:schemeClr val="tx1"/>
              </a:solidFill>
              <a:latin typeface="Meiryo UI" panose="020B0604030504040204" pitchFamily="50" charset="-128"/>
              <a:ea typeface="Meiryo UI" panose="020B0604030504040204" pitchFamily="50" charset="-128"/>
            </a:endParaRPr>
          </a:p>
        </p:txBody>
      </p:sp>
      <p:sp>
        <p:nvSpPr>
          <p:cNvPr id="9" name="矢印: V 字型 8">
            <a:extLst>
              <a:ext uri="{FF2B5EF4-FFF2-40B4-BE49-F238E27FC236}">
                <a16:creationId xmlns:a16="http://schemas.microsoft.com/office/drawing/2014/main" id="{88490A6E-BA42-0A59-312E-4EEA1ED3378F}"/>
              </a:ext>
            </a:extLst>
          </p:cNvPr>
          <p:cNvSpPr/>
          <p:nvPr/>
        </p:nvSpPr>
        <p:spPr>
          <a:xfrm>
            <a:off x="4684093" y="4458279"/>
            <a:ext cx="2602198" cy="932752"/>
          </a:xfrm>
          <a:prstGeom prst="notchedRightArrow">
            <a:avLst/>
          </a:prstGeom>
          <a:solidFill>
            <a:schemeClr val="accent4">
              <a:lumMod val="20000"/>
              <a:lumOff val="80000"/>
            </a:schemeClr>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1600" dirty="0">
                <a:solidFill>
                  <a:srgbClr val="0070C0"/>
                </a:solidFill>
                <a:latin typeface="Meiryo UI" panose="020B0604030504040204" pitchFamily="50" charset="-128"/>
                <a:ea typeface="Meiryo UI" panose="020B0604030504040204" pitchFamily="50" charset="-128"/>
              </a:rPr>
              <a:t>GXP</a:t>
            </a:r>
            <a:r>
              <a:rPr lang="ja-JP" altLang="en-US" sz="1600" dirty="0">
                <a:solidFill>
                  <a:schemeClr val="tx1"/>
                </a:solidFill>
                <a:latin typeface="Meiryo UI" panose="020B0604030504040204" pitchFamily="50" charset="-128"/>
                <a:ea typeface="Meiryo UI" panose="020B0604030504040204" pitchFamily="50" charset="-128"/>
              </a:rPr>
              <a:t>ガイダンス発出</a:t>
            </a:r>
            <a:endParaRPr kumimoji="1" lang="ja-JP" altLang="en-US" sz="1600" dirty="0">
              <a:solidFill>
                <a:schemeClr val="tx1"/>
              </a:solidFill>
              <a:latin typeface="Meiryo UI" panose="020B0604030504040204" pitchFamily="50" charset="-128"/>
              <a:ea typeface="Meiryo UI" panose="020B0604030504040204" pitchFamily="50" charset="-128"/>
            </a:endParaRPr>
          </a:p>
        </p:txBody>
      </p:sp>
      <p:sp>
        <p:nvSpPr>
          <p:cNvPr id="3" name="四角形: 角を丸くする 2">
            <a:extLst>
              <a:ext uri="{FF2B5EF4-FFF2-40B4-BE49-F238E27FC236}">
                <a16:creationId xmlns:a16="http://schemas.microsoft.com/office/drawing/2014/main" id="{C12DC9C1-C8FD-FA21-C80B-185459A8E837}"/>
              </a:ext>
            </a:extLst>
          </p:cNvPr>
          <p:cNvSpPr/>
          <p:nvPr/>
        </p:nvSpPr>
        <p:spPr>
          <a:xfrm>
            <a:off x="6492519" y="3689448"/>
            <a:ext cx="4762228" cy="757287"/>
          </a:xfrm>
          <a:prstGeom prst="roundRect">
            <a:avLst/>
          </a:prstGeom>
          <a:solidFill>
            <a:schemeClr val="accent4">
              <a:lumMod val="20000"/>
              <a:lumOff val="80000"/>
            </a:schemeClr>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ja-JP" sz="1200" dirty="0">
                <a:solidFill>
                  <a:schemeClr val="tx1"/>
                </a:solidFill>
                <a:latin typeface="Meiryo UI" panose="020B0604030504040204" pitchFamily="50" charset="-128"/>
                <a:ea typeface="Meiryo UI" panose="020B0604030504040204" pitchFamily="50" charset="-128"/>
              </a:rPr>
              <a:t>2015</a:t>
            </a:r>
            <a:r>
              <a:rPr lang="ja-JP" altLang="en-US" sz="1200" dirty="0">
                <a:solidFill>
                  <a:schemeClr val="tx1"/>
                </a:solidFill>
                <a:latin typeface="Meiryo UI" panose="020B0604030504040204" pitchFamily="50" charset="-128"/>
                <a:ea typeface="Meiryo UI" panose="020B0604030504040204" pitchFamily="50" charset="-128"/>
              </a:rPr>
              <a:t>年</a:t>
            </a:r>
            <a:r>
              <a:rPr lang="en-US" altLang="ja-JP" sz="1200" dirty="0">
                <a:solidFill>
                  <a:schemeClr val="tx1"/>
                </a:solidFill>
                <a:latin typeface="Meiryo UI" panose="020B0604030504040204" pitchFamily="50" charset="-128"/>
                <a:ea typeface="Meiryo UI" panose="020B0604030504040204" pitchFamily="50" charset="-128"/>
              </a:rPr>
              <a:t>3</a:t>
            </a:r>
            <a:r>
              <a:rPr lang="ja-JP" altLang="en-US" sz="1200" dirty="0">
                <a:solidFill>
                  <a:schemeClr val="tx1"/>
                </a:solidFill>
                <a:latin typeface="Meiryo UI" panose="020B0604030504040204" pitchFamily="50" charset="-128"/>
                <a:ea typeface="Meiryo UI" panose="020B0604030504040204" pitchFamily="50" charset="-128"/>
              </a:rPr>
              <a:t>月</a:t>
            </a:r>
            <a:r>
              <a:rPr lang="en-US" altLang="ja-JP" sz="1200" dirty="0">
                <a:solidFill>
                  <a:schemeClr val="tx1"/>
                </a:solidFill>
                <a:latin typeface="Meiryo UI" panose="020B0604030504040204" pitchFamily="50" charset="-128"/>
                <a:ea typeface="Meiryo UI" panose="020B0604030504040204" pitchFamily="50" charset="-128"/>
              </a:rPr>
              <a:t>_</a:t>
            </a:r>
            <a:r>
              <a:rPr lang="ja-JP" altLang="en-US" sz="1200" dirty="0">
                <a:solidFill>
                  <a:schemeClr val="tx1"/>
                </a:solidFill>
                <a:latin typeface="Meiryo UI" panose="020B0604030504040204" pitchFamily="50" charset="-128"/>
                <a:ea typeface="Meiryo UI" panose="020B0604030504040204" pitchFamily="50" charset="-128"/>
              </a:rPr>
              <a:t>英国 </a:t>
            </a:r>
            <a:r>
              <a:rPr lang="en-US" altLang="ja-JP" sz="1200" dirty="0">
                <a:solidFill>
                  <a:schemeClr val="tx1"/>
                </a:solidFill>
                <a:latin typeface="Meiryo UI" panose="020B0604030504040204" pitchFamily="50" charset="-128"/>
                <a:ea typeface="Meiryo UI" panose="020B0604030504040204" pitchFamily="50" charset="-128"/>
              </a:rPr>
              <a:t>MHRA </a:t>
            </a:r>
            <a:r>
              <a:rPr lang="ja-JP" altLang="en-US" sz="1200" dirty="0">
                <a:solidFill>
                  <a:schemeClr val="tx1"/>
                </a:solidFill>
                <a:latin typeface="Meiryo UI" panose="020B0604030504040204" pitchFamily="50" charset="-128"/>
                <a:ea typeface="Meiryo UI" panose="020B0604030504040204" pitchFamily="50" charset="-128"/>
              </a:rPr>
              <a:t>から，</a:t>
            </a:r>
          </a:p>
          <a:p>
            <a:r>
              <a:rPr lang="en-US" altLang="ja-JP" sz="1200" dirty="0">
                <a:solidFill>
                  <a:srgbClr val="0070C0"/>
                </a:solidFill>
                <a:latin typeface="Meiryo UI" panose="020B0604030504040204" pitchFamily="50" charset="-128"/>
                <a:ea typeface="Meiryo UI" panose="020B0604030504040204" pitchFamily="50" charset="-128"/>
              </a:rPr>
              <a:t>GMP</a:t>
            </a:r>
            <a:r>
              <a:rPr lang="ja-JP" altLang="en-US" sz="1200" dirty="0">
                <a:solidFill>
                  <a:srgbClr val="0070C0"/>
                </a:solidFill>
                <a:latin typeface="Meiryo UI" panose="020B0604030504040204" pitchFamily="50" charset="-128"/>
                <a:ea typeface="Meiryo UI" panose="020B0604030504040204" pitchFamily="50" charset="-128"/>
              </a:rPr>
              <a:t>領域における</a:t>
            </a:r>
            <a:r>
              <a:rPr lang="en-US" altLang="ja-JP" sz="1200" dirty="0">
                <a:solidFill>
                  <a:srgbClr val="0070C0"/>
                </a:solidFill>
                <a:latin typeface="Meiryo UI" panose="020B0604030504040204" pitchFamily="50" charset="-128"/>
                <a:ea typeface="Meiryo UI" panose="020B0604030504040204" pitchFamily="50" charset="-128"/>
              </a:rPr>
              <a:t>DI</a:t>
            </a:r>
            <a:r>
              <a:rPr lang="ja-JP" altLang="en-US" sz="1200" dirty="0">
                <a:solidFill>
                  <a:schemeClr val="tx1"/>
                </a:solidFill>
                <a:latin typeface="Meiryo UI" panose="020B0604030504040204" pitchFamily="50" charset="-128"/>
                <a:ea typeface="Meiryo UI" panose="020B0604030504040204" pitchFamily="50" charset="-128"/>
              </a:rPr>
              <a:t>に関するガイダンス発出</a:t>
            </a:r>
            <a:endParaRPr lang="en-US" altLang="ja-JP" sz="1200" dirty="0">
              <a:solidFill>
                <a:schemeClr val="tx1"/>
              </a:solidFill>
              <a:latin typeface="Meiryo UI" panose="020B0604030504040204" pitchFamily="50" charset="-128"/>
              <a:ea typeface="Meiryo UI" panose="020B0604030504040204" pitchFamily="50" charset="-128"/>
            </a:endParaRPr>
          </a:p>
          <a:p>
            <a:endParaRPr lang="ja-JP" altLang="en-US" sz="400" dirty="0">
              <a:solidFill>
                <a:schemeClr val="tx1"/>
              </a:solidFill>
              <a:latin typeface="Meiryo UI" panose="020B0604030504040204" pitchFamily="50" charset="-128"/>
              <a:ea typeface="Meiryo UI" panose="020B0604030504040204" pitchFamily="50" charset="-128"/>
            </a:endParaRPr>
          </a:p>
          <a:p>
            <a:r>
              <a:rPr lang="ja-JP" altLang="en-US" sz="1100" dirty="0">
                <a:solidFill>
                  <a:schemeClr val="tx1"/>
                </a:solidFill>
                <a:latin typeface="Meiryo UI" panose="020B0604030504040204" pitchFamily="50" charset="-128"/>
                <a:ea typeface="Meiryo UI" panose="020B0604030504040204" pitchFamily="50" charset="-128"/>
              </a:rPr>
              <a:t>「</a:t>
            </a:r>
            <a:r>
              <a:rPr lang="en-US" altLang="ja-JP" sz="1100" dirty="0">
                <a:solidFill>
                  <a:schemeClr val="tx1"/>
                </a:solidFill>
                <a:latin typeface="Meiryo UI" panose="020B0604030504040204" pitchFamily="50" charset="-128"/>
                <a:ea typeface="Meiryo UI" panose="020B0604030504040204" pitchFamily="50" charset="-128"/>
              </a:rPr>
              <a:t>MHRA </a:t>
            </a:r>
            <a:r>
              <a:rPr lang="en-US" altLang="ja-JP" sz="1100" dirty="0">
                <a:solidFill>
                  <a:srgbClr val="0070C0"/>
                </a:solidFill>
                <a:latin typeface="Meiryo UI" panose="020B0604030504040204" pitchFamily="50" charset="-128"/>
                <a:ea typeface="Meiryo UI" panose="020B0604030504040204" pitchFamily="50" charset="-128"/>
              </a:rPr>
              <a:t>GMP Data Integrity </a:t>
            </a:r>
            <a:r>
              <a:rPr lang="en-US" altLang="ja-JP" sz="1100" dirty="0">
                <a:solidFill>
                  <a:schemeClr val="tx1"/>
                </a:solidFill>
                <a:latin typeface="Meiryo UI" panose="020B0604030504040204" pitchFamily="50" charset="-128"/>
                <a:ea typeface="Meiryo UI" panose="020B0604030504040204" pitchFamily="50" charset="-128"/>
              </a:rPr>
              <a:t>Definitions and Guidance for Industry</a:t>
            </a:r>
            <a:r>
              <a:rPr lang="ja-JP" altLang="en-US" sz="1100" dirty="0">
                <a:solidFill>
                  <a:schemeClr val="tx1"/>
                </a:solidFill>
                <a:latin typeface="Meiryo UI" panose="020B0604030504040204" pitchFamily="50" charset="-128"/>
                <a:ea typeface="Meiryo UI" panose="020B0604030504040204" pitchFamily="50" charset="-128"/>
              </a:rPr>
              <a:t>」</a:t>
            </a:r>
          </a:p>
        </p:txBody>
      </p:sp>
    </p:spTree>
    <p:extLst>
      <p:ext uri="{BB962C8B-B14F-4D97-AF65-F5344CB8AC3E}">
        <p14:creationId xmlns:p14="http://schemas.microsoft.com/office/powerpoint/2010/main" val="39230602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EC424-57A1-932C-81A6-70B47755F1A2}"/>
            </a:ext>
          </a:extLst>
        </p:cNvPr>
        <p:cNvGrpSpPr/>
        <p:nvPr/>
      </p:nvGrpSpPr>
      <p:grpSpPr>
        <a:xfrm>
          <a:off x="0" y="0"/>
          <a:ext cx="0" cy="0"/>
          <a:chOff x="0" y="0"/>
          <a:chExt cx="0" cy="0"/>
        </a:xfrm>
      </p:grpSpPr>
      <p:sp>
        <p:nvSpPr>
          <p:cNvPr id="19" name="テキスト ボックス 18">
            <a:extLst>
              <a:ext uri="{FF2B5EF4-FFF2-40B4-BE49-F238E27FC236}">
                <a16:creationId xmlns:a16="http://schemas.microsoft.com/office/drawing/2014/main" id="{64D173F4-3AC8-7B39-36B1-994872C169AC}"/>
              </a:ext>
            </a:extLst>
          </p:cNvPr>
          <p:cNvSpPr txBox="1"/>
          <p:nvPr/>
        </p:nvSpPr>
        <p:spPr>
          <a:xfrm>
            <a:off x="674264"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1990</a:t>
            </a:r>
            <a:endParaRPr kumimoji="1" lang="ja-JP" altLang="en-US" sz="1100" dirty="0">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D7B41365-C392-FD8D-3A4D-1B30CE7F35A7}"/>
              </a:ext>
            </a:extLst>
          </p:cNvPr>
          <p:cNvSpPr txBox="1"/>
          <p:nvPr/>
        </p:nvSpPr>
        <p:spPr>
          <a:xfrm>
            <a:off x="3040754"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2000</a:t>
            </a:r>
            <a:endParaRPr kumimoji="1" lang="ja-JP" altLang="en-US" sz="1100" dirty="0">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2096DDBC-61D0-54DD-BE59-B1A5B8690B92}"/>
              </a:ext>
            </a:extLst>
          </p:cNvPr>
          <p:cNvSpPr txBox="1"/>
          <p:nvPr/>
        </p:nvSpPr>
        <p:spPr>
          <a:xfrm>
            <a:off x="5407244"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2010</a:t>
            </a:r>
            <a:endParaRPr kumimoji="1" lang="ja-JP" altLang="en-US" sz="1100" dirty="0">
              <a:latin typeface="Meiryo UI" panose="020B0604030504040204" pitchFamily="50" charset="-128"/>
              <a:ea typeface="Meiryo UI" panose="020B0604030504040204" pitchFamily="50" charset="-128"/>
            </a:endParaRPr>
          </a:p>
        </p:txBody>
      </p:sp>
      <p:sp>
        <p:nvSpPr>
          <p:cNvPr id="24" name="テキスト ボックス 23">
            <a:extLst>
              <a:ext uri="{FF2B5EF4-FFF2-40B4-BE49-F238E27FC236}">
                <a16:creationId xmlns:a16="http://schemas.microsoft.com/office/drawing/2014/main" id="{59C4EB86-A060-B302-9050-6E4E5AD5CD59}"/>
              </a:ext>
            </a:extLst>
          </p:cNvPr>
          <p:cNvSpPr txBox="1"/>
          <p:nvPr/>
        </p:nvSpPr>
        <p:spPr>
          <a:xfrm>
            <a:off x="7773735" y="956430"/>
            <a:ext cx="537327" cy="261610"/>
          </a:xfrm>
          <a:prstGeom prst="rect">
            <a:avLst/>
          </a:prstGeom>
          <a:noFill/>
        </p:spPr>
        <p:txBody>
          <a:bodyPr wrap="none" rtlCol="0">
            <a:spAutoFit/>
          </a:bodyPr>
          <a:lstStyle/>
          <a:p>
            <a:r>
              <a:rPr kumimoji="1" lang="en-US" altLang="ja-JP" sz="1100" dirty="0">
                <a:latin typeface="Meiryo UI" panose="020B0604030504040204" pitchFamily="50" charset="-128"/>
                <a:ea typeface="Meiryo UI" panose="020B0604030504040204" pitchFamily="50" charset="-128"/>
              </a:rPr>
              <a:t>2020</a:t>
            </a:r>
            <a:endParaRPr kumimoji="1" lang="ja-JP" altLang="en-US" sz="1100" dirty="0">
              <a:latin typeface="Meiryo UI" panose="020B0604030504040204" pitchFamily="50" charset="-128"/>
              <a:ea typeface="Meiryo UI" panose="020B0604030504040204" pitchFamily="50" charset="-128"/>
            </a:endParaRPr>
          </a:p>
        </p:txBody>
      </p:sp>
      <p:pic>
        <p:nvPicPr>
          <p:cNvPr id="49" name="図 48">
            <a:extLst>
              <a:ext uri="{FF2B5EF4-FFF2-40B4-BE49-F238E27FC236}">
                <a16:creationId xmlns:a16="http://schemas.microsoft.com/office/drawing/2014/main" id="{026F3FF9-142A-B434-BEBD-66075DC4B8BF}"/>
              </a:ext>
            </a:extLst>
          </p:cNvPr>
          <p:cNvPicPr>
            <a:picLocks noChangeAspect="1"/>
          </p:cNvPicPr>
          <p:nvPr/>
        </p:nvPicPr>
        <p:blipFill>
          <a:blip r:embed="rId2"/>
          <a:stretch>
            <a:fillRect/>
          </a:stretch>
        </p:blipFill>
        <p:spPr>
          <a:xfrm>
            <a:off x="276943" y="1153020"/>
            <a:ext cx="9948881" cy="329537"/>
          </a:xfrm>
          <a:prstGeom prst="rect">
            <a:avLst/>
          </a:prstGeom>
        </p:spPr>
      </p:pic>
      <p:sp>
        <p:nvSpPr>
          <p:cNvPr id="2" name="タイトル 1">
            <a:extLst>
              <a:ext uri="{FF2B5EF4-FFF2-40B4-BE49-F238E27FC236}">
                <a16:creationId xmlns:a16="http://schemas.microsoft.com/office/drawing/2014/main" id="{3EEDE267-8097-7E09-D15B-736EDC2D5000}"/>
              </a:ext>
            </a:extLst>
          </p:cNvPr>
          <p:cNvSpPr>
            <a:spLocks noGrp="1"/>
          </p:cNvSpPr>
          <p:nvPr>
            <p:ph type="title"/>
          </p:nvPr>
        </p:nvSpPr>
        <p:spPr/>
        <p:txBody>
          <a:bodyPr/>
          <a:lstStyle/>
          <a:p>
            <a:pPr fontAlgn="ctr"/>
            <a:r>
              <a:rPr lang="ja-JP" altLang="en-US" sz="2800" b="0" dirty="0"/>
              <a:t>日本における大手製薬企業の</a:t>
            </a:r>
            <a:r>
              <a:rPr lang="en-US" altLang="ja-JP" sz="2800" b="0" dirty="0"/>
              <a:t>DI</a:t>
            </a:r>
            <a:r>
              <a:rPr lang="ja-JP" altLang="en-US" sz="2800" b="0" dirty="0"/>
              <a:t>関連の不祥事</a:t>
            </a:r>
          </a:p>
        </p:txBody>
      </p:sp>
      <p:sp>
        <p:nvSpPr>
          <p:cNvPr id="10" name="吹き出し: 角を丸めた四角形 9">
            <a:extLst>
              <a:ext uri="{FF2B5EF4-FFF2-40B4-BE49-F238E27FC236}">
                <a16:creationId xmlns:a16="http://schemas.microsoft.com/office/drawing/2014/main" id="{08711932-3FAB-8733-461A-7CBF551A5684}"/>
              </a:ext>
            </a:extLst>
          </p:cNvPr>
          <p:cNvSpPr/>
          <p:nvPr/>
        </p:nvSpPr>
        <p:spPr>
          <a:xfrm>
            <a:off x="5407244" y="5451017"/>
            <a:ext cx="4657782" cy="1300966"/>
          </a:xfrm>
          <a:prstGeom prst="wedgeRoundRectCallout">
            <a:avLst>
              <a:gd name="adj1" fmla="val -52282"/>
              <a:gd name="adj2" fmla="val -354632"/>
              <a:gd name="adj3" fmla="val 16667"/>
            </a:avLst>
          </a:prstGeom>
          <a:gradFill>
            <a:gsLst>
              <a:gs pos="0">
                <a:schemeClr val="accent5">
                  <a:lumMod val="40000"/>
                  <a:lumOff val="60000"/>
                </a:schemeClr>
              </a:gs>
              <a:gs pos="0">
                <a:schemeClr val="accent6">
                  <a:lumMod val="20000"/>
                  <a:lumOff val="80000"/>
                </a:schemeClr>
              </a:gs>
              <a:gs pos="0">
                <a:schemeClr val="accent6">
                  <a:lumMod val="45000"/>
                  <a:lumOff val="55000"/>
                </a:schemeClr>
              </a:gs>
              <a:gs pos="100000">
                <a:schemeClr val="accent4">
                  <a:lumMod val="40000"/>
                  <a:lumOff val="60000"/>
                </a:schemeClr>
              </a:gs>
              <a:gs pos="100000">
                <a:schemeClr val="accent4">
                  <a:lumMod val="60000"/>
                  <a:lumOff val="40000"/>
                </a:schemeClr>
              </a:gs>
            </a:gsLst>
            <a:lin ang="0" scaled="1"/>
          </a:gra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kumimoji="1" lang="en-US" altLang="ja-JP" sz="1400" dirty="0">
                <a:solidFill>
                  <a:schemeClr val="tx1"/>
                </a:solidFill>
                <a:latin typeface="Meiryo UI" panose="020B0604030504040204" pitchFamily="50" charset="-128"/>
                <a:ea typeface="Meiryo UI" panose="020B0604030504040204" pitchFamily="50" charset="-128"/>
              </a:rPr>
              <a:t>2009</a:t>
            </a:r>
            <a:r>
              <a:rPr kumimoji="1" lang="ja-JP" altLang="en-US" sz="1400" dirty="0">
                <a:solidFill>
                  <a:schemeClr val="tx1"/>
                </a:solidFill>
                <a:latin typeface="Meiryo UI" panose="020B0604030504040204" pitchFamily="50" charset="-128"/>
                <a:ea typeface="Meiryo UI" panose="020B0604030504040204" pitchFamily="50" charset="-128"/>
              </a:rPr>
              <a:t>年</a:t>
            </a:r>
            <a:r>
              <a:rPr lang="en-US" altLang="ja-JP" sz="1400" dirty="0">
                <a:solidFill>
                  <a:schemeClr val="tx1"/>
                </a:solidFill>
                <a:latin typeface="Meiryo UI" panose="020B0604030504040204" pitchFamily="50" charset="-128"/>
                <a:ea typeface="Meiryo UI" panose="020B0604030504040204" pitchFamily="50" charset="-128"/>
              </a:rPr>
              <a:t>2</a:t>
            </a:r>
            <a:r>
              <a:rPr lang="ja-JP" altLang="en-US" sz="1400" dirty="0">
                <a:solidFill>
                  <a:schemeClr val="tx1"/>
                </a:solidFill>
                <a:latin typeface="Meiryo UI" panose="020B0604030504040204" pitchFamily="50" charset="-128"/>
                <a:ea typeface="Meiryo UI" panose="020B0604030504040204" pitchFamily="50" charset="-128"/>
              </a:rPr>
              <a:t>月</a:t>
            </a:r>
            <a:r>
              <a:rPr lang="en-US" altLang="ja-JP" sz="1400" dirty="0">
                <a:solidFill>
                  <a:schemeClr val="tx1"/>
                </a:solidFill>
                <a:latin typeface="Meiryo UI" panose="020B0604030504040204" pitchFamily="50" charset="-128"/>
                <a:ea typeface="Meiryo UI" panose="020B0604030504040204" pitchFamily="50" charset="-128"/>
              </a:rPr>
              <a:t>13</a:t>
            </a:r>
            <a:r>
              <a:rPr lang="ja-JP" altLang="en-US" sz="1400" dirty="0">
                <a:solidFill>
                  <a:schemeClr val="tx1"/>
                </a:solidFill>
                <a:latin typeface="Meiryo UI" panose="020B0604030504040204" pitchFamily="50" charset="-128"/>
                <a:ea typeface="Meiryo UI" panose="020B0604030504040204" pitchFamily="50" charset="-128"/>
              </a:rPr>
              <a:t>日</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r"/>
            <a:r>
              <a:rPr kumimoji="1" lang="ja-JP" altLang="en-US" sz="1400" dirty="0">
                <a:solidFill>
                  <a:schemeClr val="tx1"/>
                </a:solidFill>
                <a:latin typeface="Meiryo UI" panose="020B0604030504040204" pitchFamily="50" charset="-128"/>
                <a:ea typeface="Meiryo UI" panose="020B0604030504040204" pitchFamily="50" charset="-128"/>
              </a:rPr>
              <a:t>⇒ </a:t>
            </a:r>
            <a:r>
              <a:rPr kumimoji="1" lang="en-US" altLang="ja-JP" sz="1400" dirty="0">
                <a:solidFill>
                  <a:schemeClr val="tx1"/>
                </a:solidFill>
                <a:latin typeface="Meiryo UI" panose="020B0604030504040204" pitchFamily="50" charset="-128"/>
                <a:ea typeface="Meiryo UI" panose="020B0604030504040204" pitchFamily="50" charset="-128"/>
              </a:rPr>
              <a:t>2010</a:t>
            </a:r>
            <a:r>
              <a:rPr kumimoji="1" lang="ja-JP" altLang="en-US" sz="1400" dirty="0">
                <a:solidFill>
                  <a:schemeClr val="tx1"/>
                </a:solidFill>
                <a:latin typeface="Meiryo UI" panose="020B0604030504040204" pitchFamily="50" charset="-128"/>
                <a:ea typeface="Meiryo UI" panose="020B0604030504040204" pitchFamily="50" charset="-128"/>
              </a:rPr>
              <a:t>年</a:t>
            </a:r>
            <a:r>
              <a:rPr kumimoji="1" lang="en-US" altLang="ja-JP" sz="1400" dirty="0">
                <a:solidFill>
                  <a:schemeClr val="tx1"/>
                </a:solidFill>
                <a:latin typeface="Meiryo UI" panose="020B0604030504040204" pitchFamily="50" charset="-128"/>
                <a:ea typeface="Meiryo UI" panose="020B0604030504040204" pitchFamily="50" charset="-128"/>
              </a:rPr>
              <a:t>3</a:t>
            </a:r>
            <a:r>
              <a:rPr kumimoji="1" lang="ja-JP" altLang="en-US" sz="1400" dirty="0">
                <a:solidFill>
                  <a:schemeClr val="tx1"/>
                </a:solidFill>
                <a:latin typeface="Meiryo UI" panose="020B0604030504040204" pitchFamily="50" charset="-128"/>
                <a:ea typeface="Meiryo UI" panose="020B0604030504040204" pitchFamily="50" charset="-128"/>
              </a:rPr>
              <a:t>月発覚</a:t>
            </a: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en-US" altLang="ja-JP" sz="1400" dirty="0">
                <a:solidFill>
                  <a:schemeClr val="tx1"/>
                </a:solidFill>
                <a:latin typeface="Meiryo UI" panose="020B0604030504040204" pitchFamily="50" charset="-128"/>
                <a:ea typeface="Meiryo UI" panose="020B0604030504040204" pitchFamily="50" charset="-128"/>
              </a:rPr>
              <a:t>D</a:t>
            </a:r>
            <a:r>
              <a:rPr kumimoji="1" lang="ja-JP" altLang="en-US" sz="1400" dirty="0">
                <a:solidFill>
                  <a:schemeClr val="tx1"/>
                </a:solidFill>
                <a:latin typeface="Meiryo UI" panose="020B0604030504040204" pitchFamily="50" charset="-128"/>
                <a:ea typeface="Meiryo UI" panose="020B0604030504040204" pitchFamily="50" charset="-128"/>
              </a:rPr>
              <a:t>社：錠剤</a:t>
            </a: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　・ 原料を取り違えて製造（主成分と添加剤の</a:t>
            </a:r>
            <a:r>
              <a:rPr kumimoji="1" lang="ja-JP" altLang="en-US" sz="1400" dirty="0">
                <a:solidFill>
                  <a:srgbClr val="FF0000"/>
                </a:solidFill>
                <a:latin typeface="Meiryo UI" panose="020B0604030504040204" pitchFamily="50" charset="-128"/>
                <a:ea typeface="Meiryo UI" panose="020B0604030504040204" pitchFamily="50" charset="-128"/>
              </a:rPr>
              <a:t>混合ミス</a:t>
            </a:r>
            <a:r>
              <a:rPr kumimoji="1" lang="ja-JP" altLang="en-US" sz="1400" dirty="0">
                <a:solidFill>
                  <a:schemeClr val="tx1"/>
                </a:solidFill>
                <a:latin typeface="Meiryo UI" panose="020B0604030504040204" pitchFamily="50" charset="-128"/>
                <a:ea typeface="Meiryo UI" panose="020B0604030504040204" pitchFamily="50" charset="-128"/>
              </a:rPr>
              <a:t>）</a:t>
            </a: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a:ea typeface="Meiryo UI"/>
              </a:rPr>
              <a:t>　</a:t>
            </a:r>
            <a:r>
              <a:rPr lang="ja-JP" altLang="en-US" sz="1400" dirty="0">
                <a:solidFill>
                  <a:schemeClr val="tx1"/>
                </a:solidFill>
                <a:latin typeface="Meiryo UI"/>
                <a:ea typeface="Meiryo UI"/>
              </a:rPr>
              <a:t>・ </a:t>
            </a:r>
            <a:r>
              <a:rPr kumimoji="1" lang="ja-JP" altLang="en-US" sz="1400" dirty="0">
                <a:solidFill>
                  <a:schemeClr val="tx1"/>
                </a:solidFill>
                <a:latin typeface="Meiryo UI"/>
                <a:ea typeface="Meiryo UI"/>
              </a:rPr>
              <a:t>出荷判定試験の際にサンプルを</a:t>
            </a:r>
            <a:r>
              <a:rPr kumimoji="1" lang="ja-JP" altLang="en-US" sz="1400" dirty="0">
                <a:solidFill>
                  <a:srgbClr val="FF0000"/>
                </a:solidFill>
                <a:latin typeface="Meiryo UI"/>
                <a:ea typeface="Meiryo UI"/>
              </a:rPr>
              <a:t>意図的にすり替え</a:t>
            </a:r>
            <a:endParaRPr lang="ja-JP" altLang="en-US" sz="1400" dirty="0">
              <a:solidFill>
                <a:srgbClr val="FF0000"/>
              </a:solidFill>
              <a:latin typeface="Meiryo UI"/>
              <a:ea typeface="Meiryo UI"/>
            </a:endParaRPr>
          </a:p>
        </p:txBody>
      </p:sp>
      <p:sp>
        <p:nvSpPr>
          <p:cNvPr id="13" name="吹き出し: 角を丸めた四角形 12">
            <a:extLst>
              <a:ext uri="{FF2B5EF4-FFF2-40B4-BE49-F238E27FC236}">
                <a16:creationId xmlns:a16="http://schemas.microsoft.com/office/drawing/2014/main" id="{34364427-2362-6949-2743-F42FBE0BC551}"/>
              </a:ext>
            </a:extLst>
          </p:cNvPr>
          <p:cNvSpPr/>
          <p:nvPr/>
        </p:nvSpPr>
        <p:spPr>
          <a:xfrm>
            <a:off x="5044475" y="4229078"/>
            <a:ext cx="5106690" cy="1085287"/>
          </a:xfrm>
          <a:prstGeom prst="wedgeRoundRectCallout">
            <a:avLst>
              <a:gd name="adj1" fmla="val -49438"/>
              <a:gd name="adj2" fmla="val -301373"/>
              <a:gd name="adj3" fmla="val 16667"/>
            </a:avLst>
          </a:prstGeom>
          <a:gradFill flip="none" rotWithShape="1">
            <a:gsLst>
              <a:gs pos="0">
                <a:schemeClr val="accent5">
                  <a:lumMod val="40000"/>
                  <a:lumOff val="60000"/>
                </a:schemeClr>
              </a:gs>
              <a:gs pos="0">
                <a:schemeClr val="accent6">
                  <a:lumMod val="20000"/>
                  <a:lumOff val="80000"/>
                </a:schemeClr>
              </a:gs>
              <a:gs pos="0">
                <a:schemeClr val="accent6">
                  <a:lumMod val="45000"/>
                  <a:lumOff val="55000"/>
                </a:schemeClr>
              </a:gs>
              <a:gs pos="100000">
                <a:schemeClr val="accent4">
                  <a:lumMod val="40000"/>
                  <a:lumOff val="60000"/>
                </a:schemeClr>
              </a:gs>
              <a:gs pos="100000">
                <a:schemeClr val="accent4">
                  <a:lumMod val="60000"/>
                  <a:lumOff val="40000"/>
                </a:schemeClr>
              </a:gs>
            </a:gsLst>
            <a:lin ang="0" scaled="1"/>
            <a:tileRect/>
          </a:gra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kumimoji="1" lang="en-US" altLang="ja-JP" sz="1400" dirty="0">
                <a:solidFill>
                  <a:schemeClr val="tx1"/>
                </a:solidFill>
                <a:latin typeface="Meiryo UI" panose="020B0604030504040204" pitchFamily="50" charset="-128"/>
                <a:ea typeface="Meiryo UI" panose="020B0604030504040204" pitchFamily="50" charset="-128"/>
              </a:rPr>
              <a:t>2008</a:t>
            </a:r>
            <a:r>
              <a:rPr kumimoji="1" lang="ja-JP" altLang="en-US" sz="1400" dirty="0">
                <a:solidFill>
                  <a:schemeClr val="tx1"/>
                </a:solidFill>
                <a:latin typeface="Meiryo UI" panose="020B0604030504040204" pitchFamily="50" charset="-128"/>
                <a:ea typeface="Meiryo UI" panose="020B0604030504040204" pitchFamily="50" charset="-128"/>
              </a:rPr>
              <a:t>年</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r"/>
            <a:r>
              <a:rPr kumimoji="1" lang="ja-JP" altLang="en-US" sz="1400" dirty="0">
                <a:solidFill>
                  <a:schemeClr val="tx1"/>
                </a:solidFill>
                <a:latin typeface="Meiryo UI" panose="020B0604030504040204" pitchFamily="50" charset="-128"/>
                <a:ea typeface="Meiryo UI" panose="020B0604030504040204" pitchFamily="50" charset="-128"/>
              </a:rPr>
              <a:t>⇒ </a:t>
            </a:r>
            <a:r>
              <a:rPr kumimoji="1" lang="en-US" altLang="ja-JP" sz="1400" dirty="0">
                <a:solidFill>
                  <a:schemeClr val="tx1"/>
                </a:solidFill>
                <a:latin typeface="Meiryo UI" panose="020B0604030504040204" pitchFamily="50" charset="-128"/>
                <a:ea typeface="Meiryo UI" panose="020B0604030504040204" pitchFamily="50" charset="-128"/>
              </a:rPr>
              <a:t>2010</a:t>
            </a:r>
            <a:r>
              <a:rPr kumimoji="1" lang="ja-JP" altLang="en-US" sz="1400" dirty="0">
                <a:solidFill>
                  <a:schemeClr val="tx1"/>
                </a:solidFill>
                <a:latin typeface="Meiryo UI" panose="020B0604030504040204" pitchFamily="50" charset="-128"/>
                <a:ea typeface="Meiryo UI" panose="020B0604030504040204" pitchFamily="50" charset="-128"/>
              </a:rPr>
              <a:t>年</a:t>
            </a:r>
            <a:r>
              <a:rPr kumimoji="1" lang="en-US" altLang="ja-JP" sz="1400" dirty="0">
                <a:solidFill>
                  <a:schemeClr val="tx1"/>
                </a:solidFill>
                <a:latin typeface="Meiryo UI" panose="020B0604030504040204" pitchFamily="50" charset="-128"/>
                <a:ea typeface="Meiryo UI" panose="020B0604030504040204" pitchFamily="50" charset="-128"/>
              </a:rPr>
              <a:t>4</a:t>
            </a:r>
            <a:r>
              <a:rPr kumimoji="1" lang="ja-JP" altLang="en-US" sz="1400" dirty="0">
                <a:solidFill>
                  <a:schemeClr val="tx1"/>
                </a:solidFill>
                <a:latin typeface="Meiryo UI" panose="020B0604030504040204" pitchFamily="50" charset="-128"/>
                <a:ea typeface="Meiryo UI" panose="020B0604030504040204" pitchFamily="50" charset="-128"/>
              </a:rPr>
              <a:t>月発覚</a:t>
            </a: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en-US" altLang="ja-JP" sz="1400" dirty="0">
                <a:solidFill>
                  <a:schemeClr val="tx1"/>
                </a:solidFill>
                <a:latin typeface="Meiryo UI" panose="020B0604030504040204" pitchFamily="50" charset="-128"/>
                <a:ea typeface="Meiryo UI" panose="020B0604030504040204" pitchFamily="50" charset="-128"/>
              </a:rPr>
              <a:t>C</a:t>
            </a:r>
            <a:r>
              <a:rPr kumimoji="1" lang="ja-JP" altLang="en-US" sz="1400" dirty="0">
                <a:solidFill>
                  <a:schemeClr val="tx1"/>
                </a:solidFill>
                <a:latin typeface="Meiryo UI" panose="020B0604030504040204" pitchFamily="50" charset="-128"/>
                <a:ea typeface="Meiryo UI" panose="020B0604030504040204" pitchFamily="50" charset="-128"/>
              </a:rPr>
              <a:t>社：人血清アルブミン製剤</a:t>
            </a: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a:ea typeface="Meiryo UI"/>
              </a:rPr>
              <a:t>　・ 承認申請資料及び製造時のデータ改ざん</a:t>
            </a:r>
            <a:r>
              <a:rPr kumimoji="1" lang="ja-JP" altLang="en-US" sz="1400" dirty="0">
                <a:solidFill>
                  <a:srgbClr val="FF0000"/>
                </a:solidFill>
                <a:latin typeface="Meiryo UI"/>
                <a:ea typeface="Meiryo UI"/>
              </a:rPr>
              <a:t>（データ差し換え</a:t>
            </a:r>
            <a:r>
              <a:rPr lang="ja-JP" altLang="en-US" sz="1400" dirty="0">
                <a:solidFill>
                  <a:srgbClr val="FF0000"/>
                </a:solidFill>
                <a:latin typeface="Meiryo UI"/>
                <a:ea typeface="Meiryo UI"/>
              </a:rPr>
              <a:t>）</a:t>
            </a:r>
            <a:endParaRPr lang="en-US" altLang="ja-JP" sz="1400">
              <a:solidFill>
                <a:srgbClr val="FF0000"/>
              </a:solidFill>
              <a:latin typeface="Meiryo UI"/>
              <a:ea typeface="Meiryo UI"/>
            </a:endParaRPr>
          </a:p>
        </p:txBody>
      </p:sp>
      <p:sp>
        <p:nvSpPr>
          <p:cNvPr id="14" name="吹き出し: 角を丸めた四角形 13">
            <a:extLst>
              <a:ext uri="{FF2B5EF4-FFF2-40B4-BE49-F238E27FC236}">
                <a16:creationId xmlns:a16="http://schemas.microsoft.com/office/drawing/2014/main" id="{21456264-9A05-1265-36D9-1DBE1DBB4148}"/>
              </a:ext>
            </a:extLst>
          </p:cNvPr>
          <p:cNvSpPr/>
          <p:nvPr/>
        </p:nvSpPr>
        <p:spPr>
          <a:xfrm>
            <a:off x="4770781" y="3038878"/>
            <a:ext cx="5751169" cy="1053548"/>
          </a:xfrm>
          <a:prstGeom prst="wedgeRoundRectCallout">
            <a:avLst>
              <a:gd name="adj1" fmla="val -50311"/>
              <a:gd name="adj2" fmla="val -197745"/>
              <a:gd name="adj3" fmla="val 16667"/>
            </a:avLst>
          </a:prstGeom>
          <a:gradFill>
            <a:gsLst>
              <a:gs pos="0">
                <a:schemeClr val="accent5">
                  <a:lumMod val="40000"/>
                  <a:lumOff val="60000"/>
                </a:schemeClr>
              </a:gs>
              <a:gs pos="0">
                <a:schemeClr val="accent6">
                  <a:lumMod val="20000"/>
                  <a:lumOff val="80000"/>
                </a:schemeClr>
              </a:gs>
              <a:gs pos="0">
                <a:schemeClr val="accent6">
                  <a:lumMod val="45000"/>
                  <a:lumOff val="55000"/>
                </a:schemeClr>
              </a:gs>
              <a:gs pos="100000">
                <a:schemeClr val="accent4">
                  <a:lumMod val="40000"/>
                  <a:lumOff val="60000"/>
                </a:schemeClr>
              </a:gs>
              <a:gs pos="100000">
                <a:schemeClr val="accent4">
                  <a:lumMod val="60000"/>
                  <a:lumOff val="40000"/>
                </a:schemeClr>
              </a:gs>
            </a:gsLst>
            <a:lin ang="0" scaled="1"/>
          </a:gra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kumimoji="1" lang="en-US" altLang="ja-JP" sz="1400" dirty="0">
                <a:solidFill>
                  <a:schemeClr val="tx1"/>
                </a:solidFill>
                <a:latin typeface="Meiryo UI" panose="020B0604030504040204" pitchFamily="50" charset="-128"/>
                <a:ea typeface="Meiryo UI" panose="020B0604030504040204" pitchFamily="50" charset="-128"/>
              </a:rPr>
              <a:t>2007</a:t>
            </a:r>
            <a:r>
              <a:rPr kumimoji="1" lang="ja-JP" altLang="en-US" sz="1400" dirty="0">
                <a:solidFill>
                  <a:schemeClr val="tx1"/>
                </a:solidFill>
                <a:latin typeface="Meiryo UI" panose="020B0604030504040204" pitchFamily="50" charset="-128"/>
                <a:ea typeface="Meiryo UI" panose="020B0604030504040204" pitchFamily="50" charset="-128"/>
              </a:rPr>
              <a:t>年～</a:t>
            </a:r>
            <a:r>
              <a:rPr kumimoji="1" lang="en-US" altLang="ja-JP" sz="1400" dirty="0">
                <a:solidFill>
                  <a:schemeClr val="tx1"/>
                </a:solidFill>
                <a:latin typeface="Meiryo UI" panose="020B0604030504040204" pitchFamily="50" charset="-128"/>
                <a:ea typeface="Meiryo UI" panose="020B0604030504040204" pitchFamily="50" charset="-128"/>
              </a:rPr>
              <a:t>2010</a:t>
            </a:r>
            <a:r>
              <a:rPr kumimoji="1" lang="ja-JP" altLang="en-US" sz="1400" dirty="0">
                <a:solidFill>
                  <a:schemeClr val="tx1"/>
                </a:solidFill>
                <a:latin typeface="Meiryo UI" panose="020B0604030504040204" pitchFamily="50" charset="-128"/>
                <a:ea typeface="Meiryo UI" panose="020B0604030504040204" pitchFamily="50" charset="-128"/>
              </a:rPr>
              <a:t>年</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r"/>
            <a:r>
              <a:rPr kumimoji="1" lang="ja-JP" altLang="en-US" sz="1400" dirty="0">
                <a:solidFill>
                  <a:schemeClr val="tx1"/>
                </a:solidFill>
                <a:latin typeface="Meiryo UI" panose="020B0604030504040204" pitchFamily="50" charset="-128"/>
                <a:ea typeface="Meiryo UI" panose="020B0604030504040204" pitchFamily="50" charset="-128"/>
              </a:rPr>
              <a:t>⇒ </a:t>
            </a:r>
            <a:r>
              <a:rPr kumimoji="1" lang="en-US" altLang="ja-JP" sz="1400" dirty="0">
                <a:solidFill>
                  <a:schemeClr val="tx1"/>
                </a:solidFill>
                <a:latin typeface="Meiryo UI" panose="020B0604030504040204" pitchFamily="50" charset="-128"/>
                <a:ea typeface="Meiryo UI" panose="020B0604030504040204" pitchFamily="50" charset="-128"/>
              </a:rPr>
              <a:t>2011</a:t>
            </a:r>
            <a:r>
              <a:rPr kumimoji="1" lang="ja-JP" altLang="en-US" sz="1400" dirty="0">
                <a:solidFill>
                  <a:schemeClr val="tx1"/>
                </a:solidFill>
                <a:latin typeface="Meiryo UI" panose="020B0604030504040204" pitchFamily="50" charset="-128"/>
                <a:ea typeface="Meiryo UI" panose="020B0604030504040204" pitchFamily="50" charset="-128"/>
              </a:rPr>
              <a:t>年</a:t>
            </a:r>
            <a:r>
              <a:rPr kumimoji="1" lang="en-US" altLang="ja-JP" sz="1400" dirty="0">
                <a:solidFill>
                  <a:schemeClr val="tx1"/>
                </a:solidFill>
                <a:latin typeface="Meiryo UI" panose="020B0604030504040204" pitchFamily="50" charset="-128"/>
                <a:ea typeface="Meiryo UI" panose="020B0604030504040204" pitchFamily="50" charset="-128"/>
              </a:rPr>
              <a:t>1</a:t>
            </a:r>
            <a:r>
              <a:rPr kumimoji="1" lang="ja-JP" altLang="en-US" sz="1400" dirty="0">
                <a:solidFill>
                  <a:schemeClr val="tx1"/>
                </a:solidFill>
                <a:latin typeface="Meiryo UI" panose="020B0604030504040204" pitchFamily="50" charset="-128"/>
                <a:ea typeface="Meiryo UI" panose="020B0604030504040204" pitchFamily="50" charset="-128"/>
              </a:rPr>
              <a:t>月発覚</a:t>
            </a: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en-US" altLang="ja-JP" sz="1400" dirty="0">
                <a:solidFill>
                  <a:schemeClr val="tx1"/>
                </a:solidFill>
                <a:latin typeface="Meiryo UI" panose="020B0604030504040204" pitchFamily="50" charset="-128"/>
                <a:ea typeface="Meiryo UI" panose="020B0604030504040204" pitchFamily="50" charset="-128"/>
              </a:rPr>
              <a:t>B</a:t>
            </a:r>
            <a:r>
              <a:rPr kumimoji="1" lang="ja-JP" altLang="en-US" sz="1400" dirty="0">
                <a:solidFill>
                  <a:schemeClr val="tx1"/>
                </a:solidFill>
                <a:latin typeface="Meiryo UI" panose="020B0604030504040204" pitchFamily="50" charset="-128"/>
                <a:ea typeface="Meiryo UI" panose="020B0604030504040204" pitchFamily="50" charset="-128"/>
              </a:rPr>
              <a:t>社：注射剤</a:t>
            </a: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a:ea typeface="Meiryo UI"/>
              </a:rPr>
              <a:t>　・ 製品出荷にかかる品質試験の一部を意図的に実施せず出荷</a:t>
            </a:r>
            <a:r>
              <a:rPr kumimoji="1" lang="ja-JP" altLang="en-US" sz="1400" dirty="0">
                <a:solidFill>
                  <a:srgbClr val="FF0000"/>
                </a:solidFill>
                <a:latin typeface="Meiryo UI"/>
                <a:ea typeface="Meiryo UI"/>
              </a:rPr>
              <a:t>（未検査</a:t>
            </a:r>
            <a:r>
              <a:rPr lang="ja-JP" altLang="en-US" sz="1400" dirty="0">
                <a:solidFill>
                  <a:srgbClr val="FF0000"/>
                </a:solidFill>
                <a:latin typeface="Meiryo UI"/>
                <a:ea typeface="Meiryo UI"/>
              </a:rPr>
              <a:t>）</a:t>
            </a:r>
          </a:p>
        </p:txBody>
      </p:sp>
      <p:sp>
        <p:nvSpPr>
          <p:cNvPr id="16" name="フローチャート: 代替処理 15">
            <a:extLst>
              <a:ext uri="{FF2B5EF4-FFF2-40B4-BE49-F238E27FC236}">
                <a16:creationId xmlns:a16="http://schemas.microsoft.com/office/drawing/2014/main" id="{F7B0467B-3707-170C-A751-BB9C5C61CBE7}"/>
              </a:ext>
            </a:extLst>
          </p:cNvPr>
          <p:cNvSpPr/>
          <p:nvPr/>
        </p:nvSpPr>
        <p:spPr>
          <a:xfrm>
            <a:off x="276943" y="1754160"/>
            <a:ext cx="6647318" cy="1148066"/>
          </a:xfrm>
          <a:prstGeom prst="flowChartAlternateProcess">
            <a:avLst/>
          </a:prstGeom>
          <a:gradFill flip="none" rotWithShape="1">
            <a:gsLst>
              <a:gs pos="0">
                <a:schemeClr val="accent5">
                  <a:lumMod val="40000"/>
                  <a:lumOff val="60000"/>
                </a:schemeClr>
              </a:gs>
              <a:gs pos="20000">
                <a:schemeClr val="accent3">
                  <a:lumMod val="60000"/>
                  <a:lumOff val="40000"/>
                </a:schemeClr>
              </a:gs>
              <a:gs pos="52000">
                <a:schemeClr val="accent6">
                  <a:lumMod val="45000"/>
                  <a:lumOff val="55000"/>
                </a:schemeClr>
              </a:gs>
              <a:gs pos="89000">
                <a:schemeClr val="accent4">
                  <a:lumMod val="40000"/>
                  <a:lumOff val="60000"/>
                </a:schemeClr>
              </a:gs>
            </a:gsLst>
            <a:lin ang="0" scaled="1"/>
            <a:tileRect/>
          </a:gra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kumimoji="1" lang="en-US" altLang="ja-JP" sz="1400" dirty="0">
                <a:solidFill>
                  <a:schemeClr val="tx1"/>
                </a:solidFill>
                <a:latin typeface="Meiryo UI" panose="020B0604030504040204" pitchFamily="50" charset="-128"/>
                <a:ea typeface="Meiryo UI" panose="020B0604030504040204" pitchFamily="50" charset="-128"/>
              </a:rPr>
              <a:t>1980</a:t>
            </a:r>
            <a:r>
              <a:rPr kumimoji="1" lang="ja-JP" altLang="en-US" sz="1400" dirty="0">
                <a:solidFill>
                  <a:schemeClr val="tx1"/>
                </a:solidFill>
                <a:latin typeface="Meiryo UI" panose="020B0604030504040204" pitchFamily="50" charset="-128"/>
                <a:ea typeface="Meiryo UI" panose="020B0604030504040204" pitchFamily="50" charset="-128"/>
              </a:rPr>
              <a:t>年代～</a:t>
            </a:r>
            <a:r>
              <a:rPr kumimoji="1" lang="en-US" altLang="ja-JP" sz="1400" dirty="0">
                <a:solidFill>
                  <a:schemeClr val="tx1"/>
                </a:solidFill>
                <a:latin typeface="Meiryo UI" panose="020B0604030504040204" pitchFamily="50" charset="-128"/>
                <a:ea typeface="Meiryo UI" panose="020B0604030504040204" pitchFamily="50" charset="-128"/>
              </a:rPr>
              <a:t>2015</a:t>
            </a:r>
            <a:r>
              <a:rPr kumimoji="1" lang="ja-JP" altLang="en-US" sz="1400" dirty="0">
                <a:solidFill>
                  <a:schemeClr val="tx1"/>
                </a:solidFill>
                <a:latin typeface="Meiryo UI" panose="020B0604030504040204" pitchFamily="50" charset="-128"/>
                <a:ea typeface="Meiryo UI" panose="020B0604030504040204" pitchFamily="50" charset="-128"/>
              </a:rPr>
              <a:t>年</a:t>
            </a:r>
            <a:r>
              <a:rPr kumimoji="1" lang="en-US" altLang="ja-JP" sz="1400" dirty="0">
                <a:solidFill>
                  <a:schemeClr val="tx1"/>
                </a:solidFill>
                <a:latin typeface="Meiryo UI" panose="020B0604030504040204" pitchFamily="50" charset="-128"/>
                <a:ea typeface="Meiryo UI" panose="020B0604030504040204" pitchFamily="50" charset="-128"/>
              </a:rPr>
              <a:t>5</a:t>
            </a:r>
            <a:r>
              <a:rPr kumimoji="1" lang="ja-JP" altLang="en-US" sz="1400" dirty="0">
                <a:solidFill>
                  <a:schemeClr val="tx1"/>
                </a:solidFill>
                <a:latin typeface="Meiryo UI" panose="020B0604030504040204" pitchFamily="50" charset="-128"/>
                <a:ea typeface="Meiryo UI" panose="020B0604030504040204" pitchFamily="50" charset="-128"/>
              </a:rPr>
              <a:t>月</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r"/>
            <a:r>
              <a:rPr kumimoji="1" lang="ja-JP" altLang="en-US" sz="1400" dirty="0">
                <a:solidFill>
                  <a:schemeClr val="tx1"/>
                </a:solidFill>
                <a:latin typeface="Meiryo UI" panose="020B0604030504040204" pitchFamily="50" charset="-128"/>
                <a:ea typeface="Meiryo UI" panose="020B0604030504040204" pitchFamily="50" charset="-128"/>
              </a:rPr>
              <a:t>⇒ </a:t>
            </a:r>
            <a:r>
              <a:rPr kumimoji="1" lang="en-US" altLang="ja-JP" sz="1400" dirty="0">
                <a:solidFill>
                  <a:schemeClr val="tx1"/>
                </a:solidFill>
                <a:latin typeface="Meiryo UI" panose="020B0604030504040204" pitchFamily="50" charset="-128"/>
                <a:ea typeface="Meiryo UI" panose="020B0604030504040204" pitchFamily="50" charset="-128"/>
              </a:rPr>
              <a:t>2015</a:t>
            </a:r>
            <a:r>
              <a:rPr kumimoji="1" lang="ja-JP" altLang="en-US" sz="1400" dirty="0">
                <a:solidFill>
                  <a:schemeClr val="tx1"/>
                </a:solidFill>
                <a:latin typeface="Meiryo UI" panose="020B0604030504040204" pitchFamily="50" charset="-128"/>
                <a:ea typeface="Meiryo UI" panose="020B0604030504040204" pitchFamily="50" charset="-128"/>
              </a:rPr>
              <a:t>年</a:t>
            </a:r>
            <a:r>
              <a:rPr kumimoji="1" lang="en-US" altLang="ja-JP" sz="1400" dirty="0">
                <a:solidFill>
                  <a:schemeClr val="tx1"/>
                </a:solidFill>
                <a:latin typeface="Meiryo UI" panose="020B0604030504040204" pitchFamily="50" charset="-128"/>
                <a:ea typeface="Meiryo UI" panose="020B0604030504040204" pitchFamily="50" charset="-128"/>
              </a:rPr>
              <a:t>5</a:t>
            </a:r>
            <a:r>
              <a:rPr kumimoji="1" lang="ja-JP" altLang="en-US" sz="1400" dirty="0">
                <a:solidFill>
                  <a:schemeClr val="tx1"/>
                </a:solidFill>
                <a:latin typeface="Meiryo UI" panose="020B0604030504040204" pitchFamily="50" charset="-128"/>
                <a:ea typeface="Meiryo UI" panose="020B0604030504040204" pitchFamily="50" charset="-128"/>
              </a:rPr>
              <a:t>月発覚</a:t>
            </a: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en-US" altLang="ja-JP" sz="1400" dirty="0">
                <a:solidFill>
                  <a:schemeClr val="tx1"/>
                </a:solidFill>
                <a:latin typeface="Meiryo UI" panose="020B0604030504040204" pitchFamily="50" charset="-128"/>
                <a:ea typeface="Meiryo UI" panose="020B0604030504040204" pitchFamily="50" charset="-128"/>
              </a:rPr>
              <a:t>A</a:t>
            </a:r>
            <a:r>
              <a:rPr kumimoji="1" lang="ja-JP" altLang="en-US" sz="1400" dirty="0">
                <a:solidFill>
                  <a:schemeClr val="tx1"/>
                </a:solidFill>
                <a:latin typeface="Meiryo UI" panose="020B0604030504040204" pitchFamily="50" charset="-128"/>
                <a:ea typeface="Meiryo UI" panose="020B0604030504040204" pitchFamily="50" charset="-128"/>
              </a:rPr>
              <a:t>社：血液製剤</a:t>
            </a: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a:ea typeface="Meiryo UI"/>
              </a:rPr>
              <a:t>　・ 承認書とは異なる方法で血液製剤を製造し，虚偽の製造記録を作成して</a:t>
            </a:r>
            <a:r>
              <a:rPr kumimoji="1" lang="ja-JP" altLang="en-US" sz="1400" dirty="0">
                <a:solidFill>
                  <a:srgbClr val="FF0000"/>
                </a:solidFill>
                <a:latin typeface="Meiryo UI"/>
                <a:ea typeface="Meiryo UI"/>
              </a:rPr>
              <a:t>隠蔽</a:t>
            </a:r>
            <a:endParaRPr lang="ja-JP" altLang="en-US" sz="1400" dirty="0">
              <a:solidFill>
                <a:srgbClr val="FF0000"/>
              </a:solidFill>
              <a:latin typeface="Meiryo UI"/>
              <a:ea typeface="Meiryo UI"/>
            </a:endParaRPr>
          </a:p>
        </p:txBody>
      </p:sp>
    </p:spTree>
    <p:extLst>
      <p:ext uri="{BB962C8B-B14F-4D97-AF65-F5344CB8AC3E}">
        <p14:creationId xmlns:p14="http://schemas.microsoft.com/office/powerpoint/2010/main" val="1943061529"/>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HGP創英角ｺﾞｼｯｸUB"/>
        <a:ea typeface="HGP創英角ｺﾞｼｯｸUB"/>
        <a:cs typeface=""/>
      </a:majorFont>
      <a:minorFont>
        <a:latin typeface="HGP創英角ｺﾞｼｯｸUB"/>
        <a:ea typeface="HGP創英角ｺﾞｼｯｸUB"/>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b020b37f-db72-473e-ae54-fb16df408069}" enabled="1" method="Standard" siteId="{705d07a3-2eea-4f3b-ab59-65ca29abeb26}" contentBits="0" removed="0"/>
</clbl:labelList>
</file>

<file path=docProps/app.xml><?xml version="1.0" encoding="utf-8"?>
<Properties xmlns="http://schemas.openxmlformats.org/officeDocument/2006/extended-properties" xmlns:vt="http://schemas.openxmlformats.org/officeDocument/2006/docPropsVTypes">
  <Template/>
  <TotalTime>8004</TotalTime>
  <Words>4330</Words>
  <Application>Microsoft Office PowerPoint</Application>
  <PresentationFormat>ワイド画面</PresentationFormat>
  <Paragraphs>650</Paragraphs>
  <Slides>30</Slides>
  <Notes>14</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30</vt:i4>
      </vt:variant>
    </vt:vector>
  </HeadingPairs>
  <TitlesOfParts>
    <vt:vector size="39" baseType="lpstr">
      <vt:lpstr>HGP創英角ﾎﾟｯﾌﾟ体</vt:lpstr>
      <vt:lpstr>Meiryo UI</vt:lpstr>
      <vt:lpstr>メイリオ</vt:lpstr>
      <vt:lpstr>游ゴシック</vt:lpstr>
      <vt:lpstr>ADLaM Display</vt:lpstr>
      <vt:lpstr>Arial</vt:lpstr>
      <vt:lpstr>Monotype Corsiva</vt:lpstr>
      <vt:lpstr>Wingdings</vt:lpstr>
      <vt:lpstr>Office ​​テーマ</vt:lpstr>
      <vt:lpstr>GLP データインテグリティ　– 実務者向け –</vt:lpstr>
      <vt:lpstr>利用に際しての留意点</vt:lpstr>
      <vt:lpstr>項目</vt:lpstr>
      <vt:lpstr>データインテグリティ（DI）関係者</vt:lpstr>
      <vt:lpstr>DIの発祥　–発端－</vt:lpstr>
      <vt:lpstr>DIの発祥　–発端－</vt:lpstr>
      <vt:lpstr>DIの発祥　－Warning Letters－</vt:lpstr>
      <vt:lpstr>DIの発祥　－ガイダンス発出－</vt:lpstr>
      <vt:lpstr>日本における大手製薬企業のDI関連の不祥事</vt:lpstr>
      <vt:lpstr>完全性（Integrity）の意味</vt:lpstr>
      <vt:lpstr>Data QualityとData Integrityの範疇の違い</vt:lpstr>
      <vt:lpstr>データライフサイクル</vt:lpstr>
      <vt:lpstr>ALCOA+</vt:lpstr>
      <vt:lpstr>DIで優先的に対応が要求される事項（令和7年度_第30回GLP研修会)</vt:lpstr>
      <vt:lpstr>1. DI対応機器への移行について</vt:lpstr>
      <vt:lpstr>1. DI対応機器への移行について</vt:lpstr>
      <vt:lpstr>2. 秤量値等の自動記録化</vt:lpstr>
      <vt:lpstr>3. ブランクワークシートの管理</vt:lpstr>
      <vt:lpstr>DI対応に必要なこと</vt:lpstr>
      <vt:lpstr>DI対応に必要なこと</vt:lpstr>
      <vt:lpstr>DI対応に必要なこと</vt:lpstr>
      <vt:lpstr>DI対応に必要なこと</vt:lpstr>
      <vt:lpstr>DI対応に必要なこと</vt:lpstr>
      <vt:lpstr>DI対応に必要なこと</vt:lpstr>
      <vt:lpstr>DI対応に必要なこと</vt:lpstr>
      <vt:lpstr>DI対応に必要なこと</vt:lpstr>
      <vt:lpstr>DI対応に必要なこと</vt:lpstr>
      <vt:lpstr>DI管理体制の構築　⇒　“維持・継続”へ</vt:lpstr>
      <vt:lpstr>最後に</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GLP データインテグリティ　– 実務者向け –</dc:title>
  <dc:creator/>
  <cp:lastPrinted>2025-07-03T06:14:31Z</cp:lastPrinted>
  <dcterms:created xsi:type="dcterms:W3CDTF">2024-12-25T06:22:22Z</dcterms:created>
  <dcterms:modified xsi:type="dcterms:W3CDTF">2026-02-19T02:59:06Z</dcterms:modified>
</cp:coreProperties>
</file>