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373" r:id="rId2"/>
    <p:sldId id="384" r:id="rId3"/>
    <p:sldId id="385" r:id="rId4"/>
    <p:sldId id="386" r:id="rId5"/>
    <p:sldId id="387" r:id="rId6"/>
    <p:sldId id="388" r:id="rId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2CDBD3E-D1AA-BD14-4A47-FB5521839E25}" name="上田 俊則" initials="俊上" userId="S::toshinori-ueda@leadchemical.onmicrosoft.com::662fbd75-b7bd-4bb0-a808-deb06724efbd" providerId="AD"/>
  <p188:author id="{C499DBDF-E397-0082-FFF8-33BFD313D1E5}" name="MITSUI NORIKO / 三井 典子" initials="MN/三典" userId="MITSUI NORIKO / 三井 典子"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3447" autoAdjust="0"/>
  </p:normalViewPr>
  <p:slideViewPr>
    <p:cSldViewPr snapToGrid="0" showGuides="1">
      <p:cViewPr varScale="1">
        <p:scale>
          <a:sx n="60" d="100"/>
          <a:sy n="60" d="100"/>
        </p:scale>
        <p:origin x="840"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8/10/relationships/authors" Targe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83F3B4-108A-44B4-B8D3-6F5DC240BF94}" type="datetimeFigureOut">
              <a:rPr kumimoji="1" lang="ja-JP" altLang="en-US" smtClean="0"/>
              <a:t>2025/7/25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5CBC35-BB55-4854-AE8C-D36DCE671E24}" type="slidenum">
              <a:rPr kumimoji="1" lang="ja-JP" altLang="en-US" smtClean="0"/>
              <a:t>‹#›</a:t>
            </a:fld>
            <a:endParaRPr kumimoji="1" lang="ja-JP" altLang="en-US"/>
          </a:p>
        </p:txBody>
      </p:sp>
    </p:spTree>
    <p:extLst>
      <p:ext uri="{BB962C8B-B14F-4D97-AF65-F5344CB8AC3E}">
        <p14:creationId xmlns:p14="http://schemas.microsoft.com/office/powerpoint/2010/main" val="328565972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0EFF47-A759-8FEE-6887-925968179ED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1D8ACE9-2EB1-F141-DA35-4715934AC64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57C32B9-BFA3-6F21-EAD6-5418DEE211E3}"/>
              </a:ext>
            </a:extLst>
          </p:cNvPr>
          <p:cNvSpPr>
            <a:spLocks noGrp="1"/>
          </p:cNvSpPr>
          <p:nvPr>
            <p:ph type="body" idx="1"/>
          </p:nvPr>
        </p:nvSpPr>
        <p:spPr/>
        <p:txBody>
          <a:bodyPr/>
          <a:lstStyle/>
          <a:p>
            <a:endParaRPr kumimoji="1" lang="en-US" altLang="ja-JP"/>
          </a:p>
        </p:txBody>
      </p:sp>
      <p:sp>
        <p:nvSpPr>
          <p:cNvPr id="4" name="スライド番号プレースホルダー 3">
            <a:extLst>
              <a:ext uri="{FF2B5EF4-FFF2-40B4-BE49-F238E27FC236}">
                <a16:creationId xmlns:a16="http://schemas.microsoft.com/office/drawing/2014/main" id="{3E078B78-6F3B-EB57-C7EA-5A4FE067D6C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5EFA668-A2ED-42BF-BB0F-BB85D6477C25}"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40284859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D8C582-6006-E969-576E-804DF82B58F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9F293AC-2914-6AB5-B132-A31524D6165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82627FF-A5E7-7DAB-C5F7-9E02B87C0018}"/>
              </a:ext>
            </a:extLst>
          </p:cNvPr>
          <p:cNvSpPr>
            <a:spLocks noGrp="1"/>
          </p:cNvSpPr>
          <p:nvPr>
            <p:ph type="body" idx="1"/>
          </p:nvPr>
        </p:nvSpPr>
        <p:spPr/>
        <p:txBody>
          <a:bodyPr/>
          <a:lstStyle/>
          <a:p>
            <a:endParaRPr kumimoji="1" lang="en-US" altLang="ja-JP" dirty="0"/>
          </a:p>
        </p:txBody>
      </p:sp>
      <p:sp>
        <p:nvSpPr>
          <p:cNvPr id="4" name="スライド番号プレースホルダー 3">
            <a:extLst>
              <a:ext uri="{FF2B5EF4-FFF2-40B4-BE49-F238E27FC236}">
                <a16:creationId xmlns:a16="http://schemas.microsoft.com/office/drawing/2014/main" id="{768A2C30-73FB-0CBE-DC2F-A3212378FB1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5EFA668-A2ED-42BF-BB0F-BB85D6477C25}"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835938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49B9C3-9FF6-E6A0-C05C-6C8C556E014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DF55816-CE8E-485E-80A2-6878F58CD00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85FC58D-6E86-F63F-7B25-776187209D21}"/>
              </a:ext>
            </a:extLst>
          </p:cNvPr>
          <p:cNvSpPr>
            <a:spLocks noGrp="1"/>
          </p:cNvSpPr>
          <p:nvPr>
            <p:ph type="body" idx="1"/>
          </p:nvPr>
        </p:nvSpPr>
        <p:spPr/>
        <p:txBody>
          <a:bodyPr/>
          <a:lstStyle/>
          <a:p>
            <a:endParaRPr kumimoji="1" lang="en-US" altLang="ja-JP"/>
          </a:p>
        </p:txBody>
      </p:sp>
      <p:sp>
        <p:nvSpPr>
          <p:cNvPr id="4" name="スライド番号プレースホルダー 3">
            <a:extLst>
              <a:ext uri="{FF2B5EF4-FFF2-40B4-BE49-F238E27FC236}">
                <a16:creationId xmlns:a16="http://schemas.microsoft.com/office/drawing/2014/main" id="{8CD4DAFA-1F92-6251-D9DC-EF8EFAB277D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5EFA668-A2ED-42BF-BB0F-BB85D6477C25}"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60952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B157C-2725-0BA5-E810-8E070395833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06EF9A9-B0C4-14FE-EE35-EDDA6DA6975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4E867F8-3271-43A2-74EE-585B03AC8EE2}"/>
              </a:ext>
            </a:extLst>
          </p:cNvPr>
          <p:cNvSpPr>
            <a:spLocks noGrp="1"/>
          </p:cNvSpPr>
          <p:nvPr>
            <p:ph type="body" idx="1"/>
          </p:nvPr>
        </p:nvSpPr>
        <p:spPr/>
        <p:txBody>
          <a:bodyPr/>
          <a:lstStyle/>
          <a:p>
            <a:endParaRPr kumimoji="1" lang="en-US" altLang="ja-JP"/>
          </a:p>
        </p:txBody>
      </p:sp>
      <p:sp>
        <p:nvSpPr>
          <p:cNvPr id="4" name="スライド番号プレースホルダー 3">
            <a:extLst>
              <a:ext uri="{FF2B5EF4-FFF2-40B4-BE49-F238E27FC236}">
                <a16:creationId xmlns:a16="http://schemas.microsoft.com/office/drawing/2014/main" id="{250E4465-64EE-6575-EF3F-B304946A10A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5EFA668-A2ED-42BF-BB0F-BB85D6477C25}"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2542279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FD2756-7920-B3FD-A8C7-821589CE2FA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332E4E7-C958-B855-FF29-B1B7F22EFC6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056CCE9-11B1-B89B-9301-6806D740AE78}"/>
              </a:ext>
            </a:extLst>
          </p:cNvPr>
          <p:cNvSpPr>
            <a:spLocks noGrp="1"/>
          </p:cNvSpPr>
          <p:nvPr>
            <p:ph type="body" idx="1"/>
          </p:nvPr>
        </p:nvSpPr>
        <p:spPr/>
        <p:txBody>
          <a:bodyPr/>
          <a:lstStyle/>
          <a:p>
            <a:endParaRPr kumimoji="1" lang="en-US" altLang="ja-JP"/>
          </a:p>
        </p:txBody>
      </p:sp>
      <p:sp>
        <p:nvSpPr>
          <p:cNvPr id="4" name="スライド番号プレースホルダー 3">
            <a:extLst>
              <a:ext uri="{FF2B5EF4-FFF2-40B4-BE49-F238E27FC236}">
                <a16:creationId xmlns:a16="http://schemas.microsoft.com/office/drawing/2014/main" id="{FA62F7FD-E926-9EC4-423C-727FC46F7F6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5EFA668-A2ED-42BF-BB0F-BB85D6477C25}"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41250215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B3234-B52C-7391-B43B-97CD003304D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335A328-DAC3-9ED7-2C2B-37632D94592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DC67E57-677E-518A-FBDF-D97EBE66E390}"/>
              </a:ext>
            </a:extLst>
          </p:cNvPr>
          <p:cNvSpPr>
            <a:spLocks noGrp="1"/>
          </p:cNvSpPr>
          <p:nvPr>
            <p:ph type="body" idx="1"/>
          </p:nvPr>
        </p:nvSpPr>
        <p:spPr/>
        <p:txBody>
          <a:bodyPr/>
          <a:lstStyle/>
          <a:p>
            <a:endParaRPr kumimoji="1" lang="en-US" altLang="ja-JP" dirty="0"/>
          </a:p>
        </p:txBody>
      </p:sp>
      <p:sp>
        <p:nvSpPr>
          <p:cNvPr id="4" name="スライド番号プレースホルダー 3">
            <a:extLst>
              <a:ext uri="{FF2B5EF4-FFF2-40B4-BE49-F238E27FC236}">
                <a16:creationId xmlns:a16="http://schemas.microsoft.com/office/drawing/2014/main" id="{5022493C-89D6-7ADD-3F06-E6120D13D3F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5EFA668-A2ED-42BF-BB0F-BB85D6477C25}"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562740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BD4A8BE-5A79-DF90-B279-137E186E226F}"/>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1F46DD0-AED6-4EC3-D29F-5E5EB7DF6EE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05B37913-A5FC-FBD2-CA30-7A28846FED5F}"/>
              </a:ext>
            </a:extLst>
          </p:cNvPr>
          <p:cNvSpPr>
            <a:spLocks noGrp="1"/>
          </p:cNvSpPr>
          <p:nvPr>
            <p:ph type="dt" sz="half" idx="10"/>
          </p:nvPr>
        </p:nvSpPr>
        <p:spPr/>
        <p:txBody>
          <a:bodyPr/>
          <a:lstStyle/>
          <a:p>
            <a:fld id="{CCA50D8F-6101-4C2A-BEEC-436BB276E5DA}" type="datetimeFigureOut">
              <a:rPr kumimoji="1" lang="ja-JP" altLang="en-US" smtClean="0"/>
              <a:t>2025/7/25</a:t>
            </a:fld>
            <a:endParaRPr kumimoji="1" lang="ja-JP" altLang="en-US"/>
          </a:p>
        </p:txBody>
      </p:sp>
      <p:sp>
        <p:nvSpPr>
          <p:cNvPr id="5" name="フッター プレースホルダー 4">
            <a:extLst>
              <a:ext uri="{FF2B5EF4-FFF2-40B4-BE49-F238E27FC236}">
                <a16:creationId xmlns:a16="http://schemas.microsoft.com/office/drawing/2014/main" id="{FD7AF023-1298-20C8-E5CF-54220855412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69217C1-5B57-E1A7-ED81-720AB1298091}"/>
              </a:ext>
            </a:extLst>
          </p:cNvPr>
          <p:cNvSpPr>
            <a:spLocks noGrp="1"/>
          </p:cNvSpPr>
          <p:nvPr>
            <p:ph type="sldNum" sz="quarter" idx="12"/>
          </p:nvPr>
        </p:nvSpPr>
        <p:spPr/>
        <p:txBody>
          <a:bodyPr/>
          <a:lstStyle/>
          <a:p>
            <a:fld id="{34E61EF3-07D1-4BA8-A6E5-5066C68DEC11}" type="slidenum">
              <a:rPr kumimoji="1" lang="ja-JP" altLang="en-US" smtClean="0"/>
              <a:t>‹#›</a:t>
            </a:fld>
            <a:endParaRPr kumimoji="1" lang="ja-JP" altLang="en-US"/>
          </a:p>
        </p:txBody>
      </p:sp>
    </p:spTree>
    <p:extLst>
      <p:ext uri="{BB962C8B-B14F-4D97-AF65-F5344CB8AC3E}">
        <p14:creationId xmlns:p14="http://schemas.microsoft.com/office/powerpoint/2010/main" val="231048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1F749B-4D62-8D9A-6B90-DBAA8941D60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1324AFE-57E9-B7CC-7C24-3E84F800D94C}"/>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B919E9C-6C89-14A0-38D8-2A9A69A6811C}"/>
              </a:ext>
            </a:extLst>
          </p:cNvPr>
          <p:cNvSpPr>
            <a:spLocks noGrp="1"/>
          </p:cNvSpPr>
          <p:nvPr>
            <p:ph type="dt" sz="half" idx="10"/>
          </p:nvPr>
        </p:nvSpPr>
        <p:spPr/>
        <p:txBody>
          <a:bodyPr/>
          <a:lstStyle/>
          <a:p>
            <a:fld id="{CCA50D8F-6101-4C2A-BEEC-436BB276E5DA}" type="datetimeFigureOut">
              <a:rPr kumimoji="1" lang="ja-JP" altLang="en-US" smtClean="0"/>
              <a:t>2025/7/25</a:t>
            </a:fld>
            <a:endParaRPr kumimoji="1" lang="ja-JP" altLang="en-US"/>
          </a:p>
        </p:txBody>
      </p:sp>
      <p:sp>
        <p:nvSpPr>
          <p:cNvPr id="5" name="フッター プレースホルダー 4">
            <a:extLst>
              <a:ext uri="{FF2B5EF4-FFF2-40B4-BE49-F238E27FC236}">
                <a16:creationId xmlns:a16="http://schemas.microsoft.com/office/drawing/2014/main" id="{F053338E-A7ED-C7A8-8897-F90FE260999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409C8A1-229B-484B-A415-2A79C66E2FBA}"/>
              </a:ext>
            </a:extLst>
          </p:cNvPr>
          <p:cNvSpPr>
            <a:spLocks noGrp="1"/>
          </p:cNvSpPr>
          <p:nvPr>
            <p:ph type="sldNum" sz="quarter" idx="12"/>
          </p:nvPr>
        </p:nvSpPr>
        <p:spPr/>
        <p:txBody>
          <a:bodyPr/>
          <a:lstStyle/>
          <a:p>
            <a:fld id="{34E61EF3-07D1-4BA8-A6E5-5066C68DEC11}" type="slidenum">
              <a:rPr kumimoji="1" lang="ja-JP" altLang="en-US" smtClean="0"/>
              <a:t>‹#›</a:t>
            </a:fld>
            <a:endParaRPr kumimoji="1" lang="ja-JP" altLang="en-US"/>
          </a:p>
        </p:txBody>
      </p:sp>
    </p:spTree>
    <p:extLst>
      <p:ext uri="{BB962C8B-B14F-4D97-AF65-F5344CB8AC3E}">
        <p14:creationId xmlns:p14="http://schemas.microsoft.com/office/powerpoint/2010/main" val="955389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A8B87BF-97CC-FD90-58EE-404334CFF427}"/>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A5FF4AA-7822-E755-9F55-079F96A0D78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30B7665-88E5-3C21-5C0D-F8AD0C0ED954}"/>
              </a:ext>
            </a:extLst>
          </p:cNvPr>
          <p:cNvSpPr>
            <a:spLocks noGrp="1"/>
          </p:cNvSpPr>
          <p:nvPr>
            <p:ph type="dt" sz="half" idx="10"/>
          </p:nvPr>
        </p:nvSpPr>
        <p:spPr/>
        <p:txBody>
          <a:bodyPr/>
          <a:lstStyle/>
          <a:p>
            <a:fld id="{CCA50D8F-6101-4C2A-BEEC-436BB276E5DA}" type="datetimeFigureOut">
              <a:rPr kumimoji="1" lang="ja-JP" altLang="en-US" smtClean="0"/>
              <a:t>2025/7/25</a:t>
            </a:fld>
            <a:endParaRPr kumimoji="1" lang="ja-JP" altLang="en-US"/>
          </a:p>
        </p:txBody>
      </p:sp>
      <p:sp>
        <p:nvSpPr>
          <p:cNvPr id="5" name="フッター プレースホルダー 4">
            <a:extLst>
              <a:ext uri="{FF2B5EF4-FFF2-40B4-BE49-F238E27FC236}">
                <a16:creationId xmlns:a16="http://schemas.microsoft.com/office/drawing/2014/main" id="{0E94CF9E-B9EB-C5C5-820B-DD52AECE342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9DAF004-BE57-D2F6-3D7A-5AC96CE79B47}"/>
              </a:ext>
            </a:extLst>
          </p:cNvPr>
          <p:cNvSpPr>
            <a:spLocks noGrp="1"/>
          </p:cNvSpPr>
          <p:nvPr>
            <p:ph type="sldNum" sz="quarter" idx="12"/>
          </p:nvPr>
        </p:nvSpPr>
        <p:spPr/>
        <p:txBody>
          <a:bodyPr/>
          <a:lstStyle/>
          <a:p>
            <a:fld id="{34E61EF3-07D1-4BA8-A6E5-5066C68DEC11}" type="slidenum">
              <a:rPr kumimoji="1" lang="ja-JP" altLang="en-US" smtClean="0"/>
              <a:t>‹#›</a:t>
            </a:fld>
            <a:endParaRPr kumimoji="1" lang="ja-JP" altLang="en-US"/>
          </a:p>
        </p:txBody>
      </p:sp>
    </p:spTree>
    <p:extLst>
      <p:ext uri="{BB962C8B-B14F-4D97-AF65-F5344CB8AC3E}">
        <p14:creationId xmlns:p14="http://schemas.microsoft.com/office/powerpoint/2010/main" val="1032033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2620FD-D504-15A1-6AD6-9E2C9CD88C4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58FAF2F-1121-57A8-8B65-1516A217F4E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30438EF-F958-0DFF-C123-961414DC7E83}"/>
              </a:ext>
            </a:extLst>
          </p:cNvPr>
          <p:cNvSpPr>
            <a:spLocks noGrp="1"/>
          </p:cNvSpPr>
          <p:nvPr>
            <p:ph type="dt" sz="half" idx="10"/>
          </p:nvPr>
        </p:nvSpPr>
        <p:spPr/>
        <p:txBody>
          <a:bodyPr/>
          <a:lstStyle/>
          <a:p>
            <a:fld id="{CCA50D8F-6101-4C2A-BEEC-436BB276E5DA}" type="datetimeFigureOut">
              <a:rPr kumimoji="1" lang="ja-JP" altLang="en-US" smtClean="0"/>
              <a:t>2025/7/25</a:t>
            </a:fld>
            <a:endParaRPr kumimoji="1" lang="ja-JP" altLang="en-US"/>
          </a:p>
        </p:txBody>
      </p:sp>
      <p:sp>
        <p:nvSpPr>
          <p:cNvPr id="5" name="フッター プレースホルダー 4">
            <a:extLst>
              <a:ext uri="{FF2B5EF4-FFF2-40B4-BE49-F238E27FC236}">
                <a16:creationId xmlns:a16="http://schemas.microsoft.com/office/drawing/2014/main" id="{6C583300-2432-1544-6047-8B22445B27E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0350AE6-6C4A-2509-69F2-D37D5500750F}"/>
              </a:ext>
            </a:extLst>
          </p:cNvPr>
          <p:cNvSpPr>
            <a:spLocks noGrp="1"/>
          </p:cNvSpPr>
          <p:nvPr>
            <p:ph type="sldNum" sz="quarter" idx="12"/>
          </p:nvPr>
        </p:nvSpPr>
        <p:spPr/>
        <p:txBody>
          <a:bodyPr/>
          <a:lstStyle/>
          <a:p>
            <a:fld id="{34E61EF3-07D1-4BA8-A6E5-5066C68DEC11}" type="slidenum">
              <a:rPr kumimoji="1" lang="ja-JP" altLang="en-US" smtClean="0"/>
              <a:t>‹#›</a:t>
            </a:fld>
            <a:endParaRPr kumimoji="1" lang="ja-JP" altLang="en-US"/>
          </a:p>
        </p:txBody>
      </p:sp>
    </p:spTree>
    <p:extLst>
      <p:ext uri="{BB962C8B-B14F-4D97-AF65-F5344CB8AC3E}">
        <p14:creationId xmlns:p14="http://schemas.microsoft.com/office/powerpoint/2010/main" val="1189252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053949-FDEA-3D85-C244-5E515448B7A1}"/>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2244ABA-3C0C-B7F8-070F-CC72A186079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7B4889BE-AAD6-2D1C-9B0C-5FC8936DFE30}"/>
              </a:ext>
            </a:extLst>
          </p:cNvPr>
          <p:cNvSpPr>
            <a:spLocks noGrp="1"/>
          </p:cNvSpPr>
          <p:nvPr>
            <p:ph type="dt" sz="half" idx="10"/>
          </p:nvPr>
        </p:nvSpPr>
        <p:spPr/>
        <p:txBody>
          <a:bodyPr/>
          <a:lstStyle/>
          <a:p>
            <a:fld id="{CCA50D8F-6101-4C2A-BEEC-436BB276E5DA}" type="datetimeFigureOut">
              <a:rPr kumimoji="1" lang="ja-JP" altLang="en-US" smtClean="0"/>
              <a:t>2025/7/25</a:t>
            </a:fld>
            <a:endParaRPr kumimoji="1" lang="ja-JP" altLang="en-US"/>
          </a:p>
        </p:txBody>
      </p:sp>
      <p:sp>
        <p:nvSpPr>
          <p:cNvPr id="5" name="フッター プレースホルダー 4">
            <a:extLst>
              <a:ext uri="{FF2B5EF4-FFF2-40B4-BE49-F238E27FC236}">
                <a16:creationId xmlns:a16="http://schemas.microsoft.com/office/drawing/2014/main" id="{2CC2D3D9-E310-0A57-545F-D7175065D6F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D6A00B2-B606-9CA3-CC83-D1ADD2C7D0F5}"/>
              </a:ext>
            </a:extLst>
          </p:cNvPr>
          <p:cNvSpPr>
            <a:spLocks noGrp="1"/>
          </p:cNvSpPr>
          <p:nvPr>
            <p:ph type="sldNum" sz="quarter" idx="12"/>
          </p:nvPr>
        </p:nvSpPr>
        <p:spPr/>
        <p:txBody>
          <a:bodyPr/>
          <a:lstStyle/>
          <a:p>
            <a:fld id="{34E61EF3-07D1-4BA8-A6E5-5066C68DEC11}" type="slidenum">
              <a:rPr kumimoji="1" lang="ja-JP" altLang="en-US" smtClean="0"/>
              <a:t>‹#›</a:t>
            </a:fld>
            <a:endParaRPr kumimoji="1" lang="ja-JP" altLang="en-US"/>
          </a:p>
        </p:txBody>
      </p:sp>
    </p:spTree>
    <p:extLst>
      <p:ext uri="{BB962C8B-B14F-4D97-AF65-F5344CB8AC3E}">
        <p14:creationId xmlns:p14="http://schemas.microsoft.com/office/powerpoint/2010/main" val="3063096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4004EB-FDBE-ABB9-F530-A185387B002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1F55FF4-8F37-557F-C438-7115BB13ED5C}"/>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723C064C-4EFA-AEFE-21DF-AF08CE9D29E0}"/>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40CE0B2D-50D5-4641-823F-8A860E240D8B}"/>
              </a:ext>
            </a:extLst>
          </p:cNvPr>
          <p:cNvSpPr>
            <a:spLocks noGrp="1"/>
          </p:cNvSpPr>
          <p:nvPr>
            <p:ph type="dt" sz="half" idx="10"/>
          </p:nvPr>
        </p:nvSpPr>
        <p:spPr/>
        <p:txBody>
          <a:bodyPr/>
          <a:lstStyle/>
          <a:p>
            <a:fld id="{CCA50D8F-6101-4C2A-BEEC-436BB276E5DA}" type="datetimeFigureOut">
              <a:rPr kumimoji="1" lang="ja-JP" altLang="en-US" smtClean="0"/>
              <a:t>2025/7/25</a:t>
            </a:fld>
            <a:endParaRPr kumimoji="1" lang="ja-JP" altLang="en-US"/>
          </a:p>
        </p:txBody>
      </p:sp>
      <p:sp>
        <p:nvSpPr>
          <p:cNvPr id="6" name="フッター プレースホルダー 5">
            <a:extLst>
              <a:ext uri="{FF2B5EF4-FFF2-40B4-BE49-F238E27FC236}">
                <a16:creationId xmlns:a16="http://schemas.microsoft.com/office/drawing/2014/main" id="{5BF29BCC-C3C5-DB41-1D84-BF170F17D14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6B6910F-E54E-081F-3CCB-B87CC9F29C76}"/>
              </a:ext>
            </a:extLst>
          </p:cNvPr>
          <p:cNvSpPr>
            <a:spLocks noGrp="1"/>
          </p:cNvSpPr>
          <p:nvPr>
            <p:ph type="sldNum" sz="quarter" idx="12"/>
          </p:nvPr>
        </p:nvSpPr>
        <p:spPr/>
        <p:txBody>
          <a:bodyPr/>
          <a:lstStyle/>
          <a:p>
            <a:fld id="{34E61EF3-07D1-4BA8-A6E5-5066C68DEC11}" type="slidenum">
              <a:rPr kumimoji="1" lang="ja-JP" altLang="en-US" smtClean="0"/>
              <a:t>‹#›</a:t>
            </a:fld>
            <a:endParaRPr kumimoji="1" lang="ja-JP" altLang="en-US"/>
          </a:p>
        </p:txBody>
      </p:sp>
    </p:spTree>
    <p:extLst>
      <p:ext uri="{BB962C8B-B14F-4D97-AF65-F5344CB8AC3E}">
        <p14:creationId xmlns:p14="http://schemas.microsoft.com/office/powerpoint/2010/main" val="14806020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62D98C2-FE0C-CD37-87B5-9B21ADFAD0BE}"/>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D62BDDE-9878-2517-7A2D-61B0D45A5C3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4EBC5E63-0E5A-B75E-1C1C-92FFB0DF177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82A141A0-E6D5-505D-8341-3FAC4A3CF6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5300D6F1-4C6D-A308-1FA0-5DAFF2030145}"/>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0930151-6FE8-07A2-2154-7050679D852B}"/>
              </a:ext>
            </a:extLst>
          </p:cNvPr>
          <p:cNvSpPr>
            <a:spLocks noGrp="1"/>
          </p:cNvSpPr>
          <p:nvPr>
            <p:ph type="dt" sz="half" idx="10"/>
          </p:nvPr>
        </p:nvSpPr>
        <p:spPr/>
        <p:txBody>
          <a:bodyPr/>
          <a:lstStyle/>
          <a:p>
            <a:fld id="{CCA50D8F-6101-4C2A-BEEC-436BB276E5DA}" type="datetimeFigureOut">
              <a:rPr kumimoji="1" lang="ja-JP" altLang="en-US" smtClean="0"/>
              <a:t>2025/7/25</a:t>
            </a:fld>
            <a:endParaRPr kumimoji="1" lang="ja-JP" altLang="en-US"/>
          </a:p>
        </p:txBody>
      </p:sp>
      <p:sp>
        <p:nvSpPr>
          <p:cNvPr id="8" name="フッター プレースホルダー 7">
            <a:extLst>
              <a:ext uri="{FF2B5EF4-FFF2-40B4-BE49-F238E27FC236}">
                <a16:creationId xmlns:a16="http://schemas.microsoft.com/office/drawing/2014/main" id="{996046B3-D847-C48A-1BD4-AA512CB1E64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A3A7658E-1076-E2C0-7577-6BEC3C03191A}"/>
              </a:ext>
            </a:extLst>
          </p:cNvPr>
          <p:cNvSpPr>
            <a:spLocks noGrp="1"/>
          </p:cNvSpPr>
          <p:nvPr>
            <p:ph type="sldNum" sz="quarter" idx="12"/>
          </p:nvPr>
        </p:nvSpPr>
        <p:spPr/>
        <p:txBody>
          <a:bodyPr/>
          <a:lstStyle/>
          <a:p>
            <a:fld id="{34E61EF3-07D1-4BA8-A6E5-5066C68DEC11}" type="slidenum">
              <a:rPr kumimoji="1" lang="ja-JP" altLang="en-US" smtClean="0"/>
              <a:t>‹#›</a:t>
            </a:fld>
            <a:endParaRPr kumimoji="1" lang="ja-JP" altLang="en-US"/>
          </a:p>
        </p:txBody>
      </p:sp>
    </p:spTree>
    <p:extLst>
      <p:ext uri="{BB962C8B-B14F-4D97-AF65-F5344CB8AC3E}">
        <p14:creationId xmlns:p14="http://schemas.microsoft.com/office/powerpoint/2010/main" val="581635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A94710-659A-70E8-4E1B-1D7E60195E27}"/>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57ED9A7-2786-BEF5-B75A-4CCD73946F0F}"/>
              </a:ext>
            </a:extLst>
          </p:cNvPr>
          <p:cNvSpPr>
            <a:spLocks noGrp="1"/>
          </p:cNvSpPr>
          <p:nvPr>
            <p:ph type="dt" sz="half" idx="10"/>
          </p:nvPr>
        </p:nvSpPr>
        <p:spPr/>
        <p:txBody>
          <a:bodyPr/>
          <a:lstStyle/>
          <a:p>
            <a:fld id="{CCA50D8F-6101-4C2A-BEEC-436BB276E5DA}" type="datetimeFigureOut">
              <a:rPr kumimoji="1" lang="ja-JP" altLang="en-US" smtClean="0"/>
              <a:t>2025/7/25</a:t>
            </a:fld>
            <a:endParaRPr kumimoji="1" lang="ja-JP" altLang="en-US"/>
          </a:p>
        </p:txBody>
      </p:sp>
      <p:sp>
        <p:nvSpPr>
          <p:cNvPr id="4" name="フッター プレースホルダー 3">
            <a:extLst>
              <a:ext uri="{FF2B5EF4-FFF2-40B4-BE49-F238E27FC236}">
                <a16:creationId xmlns:a16="http://schemas.microsoft.com/office/drawing/2014/main" id="{DD8FE5B3-B905-FF0A-DF08-357C5F22FAC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DFE33303-AE87-DC12-4C6B-01D472A5E28D}"/>
              </a:ext>
            </a:extLst>
          </p:cNvPr>
          <p:cNvSpPr>
            <a:spLocks noGrp="1"/>
          </p:cNvSpPr>
          <p:nvPr>
            <p:ph type="sldNum" sz="quarter" idx="12"/>
          </p:nvPr>
        </p:nvSpPr>
        <p:spPr/>
        <p:txBody>
          <a:bodyPr/>
          <a:lstStyle/>
          <a:p>
            <a:fld id="{34E61EF3-07D1-4BA8-A6E5-5066C68DEC11}" type="slidenum">
              <a:rPr kumimoji="1" lang="ja-JP" altLang="en-US" smtClean="0"/>
              <a:t>‹#›</a:t>
            </a:fld>
            <a:endParaRPr kumimoji="1" lang="ja-JP" altLang="en-US"/>
          </a:p>
        </p:txBody>
      </p:sp>
    </p:spTree>
    <p:extLst>
      <p:ext uri="{BB962C8B-B14F-4D97-AF65-F5344CB8AC3E}">
        <p14:creationId xmlns:p14="http://schemas.microsoft.com/office/powerpoint/2010/main" val="1390177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FCD7C91-09C4-A2CB-4F54-BC33057FEFD4}"/>
              </a:ext>
            </a:extLst>
          </p:cNvPr>
          <p:cNvSpPr>
            <a:spLocks noGrp="1"/>
          </p:cNvSpPr>
          <p:nvPr>
            <p:ph type="dt" sz="half" idx="10"/>
          </p:nvPr>
        </p:nvSpPr>
        <p:spPr/>
        <p:txBody>
          <a:bodyPr/>
          <a:lstStyle/>
          <a:p>
            <a:fld id="{CCA50D8F-6101-4C2A-BEEC-436BB276E5DA}" type="datetimeFigureOut">
              <a:rPr kumimoji="1" lang="ja-JP" altLang="en-US" smtClean="0"/>
              <a:t>2025/7/25</a:t>
            </a:fld>
            <a:endParaRPr kumimoji="1" lang="ja-JP" altLang="en-US"/>
          </a:p>
        </p:txBody>
      </p:sp>
      <p:sp>
        <p:nvSpPr>
          <p:cNvPr id="3" name="フッター プレースホルダー 2">
            <a:extLst>
              <a:ext uri="{FF2B5EF4-FFF2-40B4-BE49-F238E27FC236}">
                <a16:creationId xmlns:a16="http://schemas.microsoft.com/office/drawing/2014/main" id="{BD5A9A6D-C2CF-8A83-8490-B0B2655A6F46}"/>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FEB5065-7872-1AE5-063F-29A39663DCC7}"/>
              </a:ext>
            </a:extLst>
          </p:cNvPr>
          <p:cNvSpPr>
            <a:spLocks noGrp="1"/>
          </p:cNvSpPr>
          <p:nvPr>
            <p:ph type="sldNum" sz="quarter" idx="12"/>
          </p:nvPr>
        </p:nvSpPr>
        <p:spPr/>
        <p:txBody>
          <a:bodyPr/>
          <a:lstStyle/>
          <a:p>
            <a:fld id="{34E61EF3-07D1-4BA8-A6E5-5066C68DEC11}" type="slidenum">
              <a:rPr kumimoji="1" lang="ja-JP" altLang="en-US" smtClean="0"/>
              <a:t>‹#›</a:t>
            </a:fld>
            <a:endParaRPr kumimoji="1" lang="ja-JP" altLang="en-US"/>
          </a:p>
        </p:txBody>
      </p:sp>
    </p:spTree>
    <p:extLst>
      <p:ext uri="{BB962C8B-B14F-4D97-AF65-F5344CB8AC3E}">
        <p14:creationId xmlns:p14="http://schemas.microsoft.com/office/powerpoint/2010/main" val="1562374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EF7109-D772-4D9F-7892-BDD0462F585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F239757-BEDE-EDB3-0417-978B3C6FE8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81CB6885-B536-ACB4-F76D-D949321335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71DFCDA-1F13-9529-B9C4-A956D8D5DD95}"/>
              </a:ext>
            </a:extLst>
          </p:cNvPr>
          <p:cNvSpPr>
            <a:spLocks noGrp="1"/>
          </p:cNvSpPr>
          <p:nvPr>
            <p:ph type="dt" sz="half" idx="10"/>
          </p:nvPr>
        </p:nvSpPr>
        <p:spPr/>
        <p:txBody>
          <a:bodyPr/>
          <a:lstStyle/>
          <a:p>
            <a:fld id="{CCA50D8F-6101-4C2A-BEEC-436BB276E5DA}" type="datetimeFigureOut">
              <a:rPr kumimoji="1" lang="ja-JP" altLang="en-US" smtClean="0"/>
              <a:t>2025/7/25</a:t>
            </a:fld>
            <a:endParaRPr kumimoji="1" lang="ja-JP" altLang="en-US"/>
          </a:p>
        </p:txBody>
      </p:sp>
      <p:sp>
        <p:nvSpPr>
          <p:cNvPr id="6" name="フッター プレースホルダー 5">
            <a:extLst>
              <a:ext uri="{FF2B5EF4-FFF2-40B4-BE49-F238E27FC236}">
                <a16:creationId xmlns:a16="http://schemas.microsoft.com/office/drawing/2014/main" id="{2472A162-446C-8583-AD79-90E38F17DCB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1EC9419-DE3A-B7F0-5C90-22685794E1A5}"/>
              </a:ext>
            </a:extLst>
          </p:cNvPr>
          <p:cNvSpPr>
            <a:spLocks noGrp="1"/>
          </p:cNvSpPr>
          <p:nvPr>
            <p:ph type="sldNum" sz="quarter" idx="12"/>
          </p:nvPr>
        </p:nvSpPr>
        <p:spPr/>
        <p:txBody>
          <a:bodyPr/>
          <a:lstStyle/>
          <a:p>
            <a:fld id="{34E61EF3-07D1-4BA8-A6E5-5066C68DEC11}" type="slidenum">
              <a:rPr kumimoji="1" lang="ja-JP" altLang="en-US" smtClean="0"/>
              <a:t>‹#›</a:t>
            </a:fld>
            <a:endParaRPr kumimoji="1" lang="ja-JP" altLang="en-US"/>
          </a:p>
        </p:txBody>
      </p:sp>
    </p:spTree>
    <p:extLst>
      <p:ext uri="{BB962C8B-B14F-4D97-AF65-F5344CB8AC3E}">
        <p14:creationId xmlns:p14="http://schemas.microsoft.com/office/powerpoint/2010/main" val="4100795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2CE14A-A67E-3A06-38C6-77C742D36F1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398176D8-91AE-1E5E-3D46-2BBA967F82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BECDDD20-AD96-28CF-92BB-17B61841EC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B3F02CE-FBE5-157D-BF89-0D2A62A2B0C9}"/>
              </a:ext>
            </a:extLst>
          </p:cNvPr>
          <p:cNvSpPr>
            <a:spLocks noGrp="1"/>
          </p:cNvSpPr>
          <p:nvPr>
            <p:ph type="dt" sz="half" idx="10"/>
          </p:nvPr>
        </p:nvSpPr>
        <p:spPr/>
        <p:txBody>
          <a:bodyPr/>
          <a:lstStyle/>
          <a:p>
            <a:fld id="{CCA50D8F-6101-4C2A-BEEC-436BB276E5DA}" type="datetimeFigureOut">
              <a:rPr kumimoji="1" lang="ja-JP" altLang="en-US" smtClean="0"/>
              <a:t>2025/7/25</a:t>
            </a:fld>
            <a:endParaRPr kumimoji="1" lang="ja-JP" altLang="en-US"/>
          </a:p>
        </p:txBody>
      </p:sp>
      <p:sp>
        <p:nvSpPr>
          <p:cNvPr id="6" name="フッター プレースホルダー 5">
            <a:extLst>
              <a:ext uri="{FF2B5EF4-FFF2-40B4-BE49-F238E27FC236}">
                <a16:creationId xmlns:a16="http://schemas.microsoft.com/office/drawing/2014/main" id="{73B98A7E-FC61-CF6C-732C-8FC2A5C134F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092919C-65E1-2EB9-893F-BB21C8A184DE}"/>
              </a:ext>
            </a:extLst>
          </p:cNvPr>
          <p:cNvSpPr>
            <a:spLocks noGrp="1"/>
          </p:cNvSpPr>
          <p:nvPr>
            <p:ph type="sldNum" sz="quarter" idx="12"/>
          </p:nvPr>
        </p:nvSpPr>
        <p:spPr/>
        <p:txBody>
          <a:bodyPr/>
          <a:lstStyle/>
          <a:p>
            <a:fld id="{34E61EF3-07D1-4BA8-A6E5-5066C68DEC11}" type="slidenum">
              <a:rPr kumimoji="1" lang="ja-JP" altLang="en-US" smtClean="0"/>
              <a:t>‹#›</a:t>
            </a:fld>
            <a:endParaRPr kumimoji="1" lang="ja-JP" altLang="en-US"/>
          </a:p>
        </p:txBody>
      </p:sp>
    </p:spTree>
    <p:extLst>
      <p:ext uri="{BB962C8B-B14F-4D97-AF65-F5344CB8AC3E}">
        <p14:creationId xmlns:p14="http://schemas.microsoft.com/office/powerpoint/2010/main" val="3871449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FCEC6D7-F932-DBD3-C833-9F41682D477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E37AEB1-F0ED-7BD9-7E62-85D80CB79D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7D575D8-6EC1-9675-D156-096EC05516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CA50D8F-6101-4C2A-BEEC-436BB276E5DA}" type="datetimeFigureOut">
              <a:rPr kumimoji="1" lang="ja-JP" altLang="en-US" smtClean="0"/>
              <a:t>2025/7/25</a:t>
            </a:fld>
            <a:endParaRPr kumimoji="1" lang="ja-JP" altLang="en-US"/>
          </a:p>
        </p:txBody>
      </p:sp>
      <p:sp>
        <p:nvSpPr>
          <p:cNvPr id="5" name="フッター プレースホルダー 4">
            <a:extLst>
              <a:ext uri="{FF2B5EF4-FFF2-40B4-BE49-F238E27FC236}">
                <a16:creationId xmlns:a16="http://schemas.microsoft.com/office/drawing/2014/main" id="{CC9ADAE2-BAD6-0EF8-EE74-E54BC87BC5C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8D0A99F-F7BA-4738-B2B8-284F4B3F13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4E61EF3-07D1-4BA8-A6E5-5066C68DEC11}" type="slidenum">
              <a:rPr kumimoji="1" lang="ja-JP" altLang="en-US" smtClean="0"/>
              <a:t>‹#›</a:t>
            </a:fld>
            <a:endParaRPr kumimoji="1" lang="ja-JP" altLang="en-US"/>
          </a:p>
        </p:txBody>
      </p:sp>
    </p:spTree>
    <p:extLst>
      <p:ext uri="{BB962C8B-B14F-4D97-AF65-F5344CB8AC3E}">
        <p14:creationId xmlns:p14="http://schemas.microsoft.com/office/powerpoint/2010/main" val="2868832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laws.e-gov.go.jp/law/416M60000100171"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laws.e-gov.go.jp/law/416M60000100171"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laws.e-gov.go.jp/law/416M60000100171"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laws.e-gov.go.jp/law/416M60000100135"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laws.e-gov.go.jp/law/416M60000100135"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laws.e-gov.go.jp/law/416M60000100135"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4EC2C3-7E07-64C7-C582-8EBB3876D845}"/>
            </a:ext>
          </a:extLst>
        </p:cNvPr>
        <p:cNvGrpSpPr/>
        <p:nvPr/>
      </p:nvGrpSpPr>
      <p:grpSpPr>
        <a:xfrm>
          <a:off x="0" y="0"/>
          <a:ext cx="0" cy="0"/>
          <a:chOff x="0" y="0"/>
          <a:chExt cx="0" cy="0"/>
        </a:xfrm>
      </p:grpSpPr>
      <p:sp>
        <p:nvSpPr>
          <p:cNvPr id="5" name="タイトル 2">
            <a:extLst>
              <a:ext uri="{FF2B5EF4-FFF2-40B4-BE49-F238E27FC236}">
                <a16:creationId xmlns:a16="http://schemas.microsoft.com/office/drawing/2014/main" id="{4C17DD66-11A1-623A-8969-25A34441F9D7}"/>
              </a:ext>
            </a:extLst>
          </p:cNvPr>
          <p:cNvSpPr txBox="1">
            <a:spLocks/>
          </p:cNvSpPr>
          <p:nvPr/>
        </p:nvSpPr>
        <p:spPr>
          <a:xfrm>
            <a:off x="-869" y="-49706"/>
            <a:ext cx="11605120" cy="519112"/>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32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eiryo UI" panose="020B0604030504040204" pitchFamily="50" charset="-128"/>
              </a:rPr>
              <a:t>GPSP</a:t>
            </a:r>
            <a:r>
              <a:rPr kumimoji="1" lang="ja-JP" altLang="en-US"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eiryo UI" panose="020B0604030504040204" pitchFamily="50" charset="-128"/>
              </a:rPr>
              <a:t>ー１</a:t>
            </a:r>
            <a:endParaRPr kumimoji="1" lang="en-US" altLang="ja-JP"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コンテンツ プレースホルダー 5">
            <a:extLst>
              <a:ext uri="{FF2B5EF4-FFF2-40B4-BE49-F238E27FC236}">
                <a16:creationId xmlns:a16="http://schemas.microsoft.com/office/drawing/2014/main" id="{C0A41F03-32C3-597E-47F1-5383934C9180}"/>
              </a:ext>
            </a:extLst>
          </p:cNvPr>
          <p:cNvSpPr txBox="1">
            <a:spLocks/>
          </p:cNvSpPr>
          <p:nvPr/>
        </p:nvSpPr>
        <p:spPr>
          <a:xfrm>
            <a:off x="107504" y="908720"/>
            <a:ext cx="8549580" cy="48908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28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vl2pPr marL="742950" indent="-285750" algn="l" defTabSz="914400" rtl="0" eaLnBrk="1" latinLnBrk="0" hangingPunct="1">
              <a:spcBef>
                <a:spcPct val="20000"/>
              </a:spcBef>
              <a:buFont typeface="Arial" pitchFamily="34" charset="0"/>
              <a:buChar char="–"/>
              <a:defRPr kumimoji="1" sz="24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3pPr>
            <a:lvl4pPr marL="1600200" indent="-228600" algn="l" defTabSz="914400" rtl="0" eaLnBrk="1" latinLnBrk="0" hangingPunct="1">
              <a:spcBef>
                <a:spcPct val="20000"/>
              </a:spcBef>
              <a:buFont typeface="Arial" pitchFamily="34" charset="0"/>
              <a:buChar char="–"/>
              <a:defRPr kumimoji="1" sz="18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4pPr>
            <a:lvl5pPr marL="2057400" indent="-228600" algn="l" defTabSz="914400" rtl="0" eaLnBrk="1" latinLnBrk="0" hangingPunct="1">
              <a:spcBef>
                <a:spcPct val="20000"/>
              </a:spcBef>
              <a:buFont typeface="Arial" pitchFamily="34" charset="0"/>
              <a:buChar char="»"/>
              <a:defRPr kumimoji="1" sz="18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tabLst/>
              <a:defRPr/>
            </a:pPr>
            <a:endParaRPr kumimoji="1" lang="ja-JP" altLang="en-US" sz="28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endParaRPr>
          </a:p>
        </p:txBody>
      </p:sp>
      <p:sp>
        <p:nvSpPr>
          <p:cNvPr id="2" name="正方形/長方形 1">
            <a:extLst>
              <a:ext uri="{FF2B5EF4-FFF2-40B4-BE49-F238E27FC236}">
                <a16:creationId xmlns:a16="http://schemas.microsoft.com/office/drawing/2014/main" id="{35AA777F-5E18-5A6E-704E-9B57F109A495}"/>
              </a:ext>
            </a:extLst>
          </p:cNvPr>
          <p:cNvSpPr/>
          <p:nvPr/>
        </p:nvSpPr>
        <p:spPr>
          <a:xfrm>
            <a:off x="274782" y="539388"/>
            <a:ext cx="11053818" cy="369332"/>
          </a:xfrm>
          <a:prstGeom prst="rect">
            <a:avLst/>
          </a:prstGeom>
          <a:noFill/>
        </p:spPr>
        <p:txBody>
          <a:bodyPr wrap="square">
            <a:spAutoFit/>
          </a:bodyPr>
          <a:lstStyle/>
          <a:p>
            <a:pPr marL="92075" marR="0" lvl="0" algn="l" defTabSz="914400" rtl="0" eaLnBrk="1" fontAlgn="base" latinLnBrk="0" hangingPunct="1">
              <a:lnSpc>
                <a:spcPct val="100000"/>
              </a:lnSpc>
              <a:spcBef>
                <a:spcPct val="0"/>
              </a:spcBef>
              <a:spcAft>
                <a:spcPct val="0"/>
              </a:spcAft>
              <a:buClrTx/>
              <a:buSzTx/>
              <a:tabLst>
                <a:tab pos="10766425" algn="l"/>
              </a:tabLst>
              <a:defRPr/>
            </a:pPr>
            <a:r>
              <a:rPr kumimoji="0" lang="ja-JP" altLang="en-US"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チームメンバー名</a:t>
            </a:r>
            <a:r>
              <a:rPr kumimoji="0" lang="en-GB" altLang="ja-JP"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0" lang="en-GB" altLang="ja-JP"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a:t>
            </a:r>
            <a:endParaRPr kumimoji="0" lang="en-US" altLang="ja-JP"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3" name="表 2">
            <a:extLst>
              <a:ext uri="{FF2B5EF4-FFF2-40B4-BE49-F238E27FC236}">
                <a16:creationId xmlns:a16="http://schemas.microsoft.com/office/drawing/2014/main" id="{3BEE02D5-CBF7-7B54-9EF0-30EB0F7A70FD}"/>
              </a:ext>
            </a:extLst>
          </p:cNvPr>
          <p:cNvGraphicFramePr>
            <a:graphicFrameLocks noGrp="1"/>
          </p:cNvGraphicFramePr>
          <p:nvPr>
            <p:extLst>
              <p:ext uri="{D42A27DB-BD31-4B8C-83A1-F6EECF244321}">
                <p14:modId xmlns:p14="http://schemas.microsoft.com/office/powerpoint/2010/main" val="3353606278"/>
              </p:ext>
            </p:extLst>
          </p:nvPr>
        </p:nvGraphicFramePr>
        <p:xfrm>
          <a:off x="318294" y="880274"/>
          <a:ext cx="11010306" cy="914400"/>
        </p:xfrm>
        <a:graphic>
          <a:graphicData uri="http://schemas.openxmlformats.org/drawingml/2006/table">
            <a:tbl>
              <a:tblPr firstRow="1" bandRow="1">
                <a:tableStyleId>{5C22544A-7EE6-4342-B048-85BDC9FD1C3A}</a:tableStyleId>
              </a:tblPr>
              <a:tblGrid>
                <a:gridCol w="11010306">
                  <a:extLst>
                    <a:ext uri="{9D8B030D-6E8A-4147-A177-3AD203B41FA5}">
                      <a16:colId xmlns:a16="http://schemas.microsoft.com/office/drawing/2014/main" val="3485715890"/>
                    </a:ext>
                  </a:extLst>
                </a:gridCol>
              </a:tblGrid>
              <a:tr h="283449">
                <a:tc>
                  <a:txBody>
                    <a:bodyPr/>
                    <a:lstStyle/>
                    <a:p>
                      <a:pPr marL="1169988" indent="-1169988">
                        <a:tabLst/>
                      </a:pPr>
                      <a:r>
                        <a:rPr kumimoji="1" lang="ja-JP" altLang="en-US" sz="1800" b="0">
                          <a:solidFill>
                            <a:schemeClr val="tx1"/>
                          </a:solidFill>
                          <a:latin typeface="Meiryo UI" panose="020B0604030504040204" pitchFamily="50" charset="-128"/>
                          <a:ea typeface="Meiryo UI" panose="020B0604030504040204" pitchFamily="50" charset="-128"/>
                        </a:rPr>
                        <a:t>指摘事項：</a:t>
                      </a:r>
                      <a:r>
                        <a:rPr kumimoji="0" lang="ja-JP" altLang="en-US" sz="1800" b="0" i="0" u="none" strike="noStrike" kern="1200" cap="none" spc="0" normalizeH="0" baseline="0" noProof="0">
                          <a:ln>
                            <a:noFill/>
                          </a:ln>
                          <a:solidFill>
                            <a:schemeClr val="tx1"/>
                          </a:solidFill>
                          <a:effectLst/>
                          <a:uLnTx/>
                          <a:uFillTx/>
                          <a:latin typeface="Meiryo UI"/>
                          <a:ea typeface="Meiryo UI"/>
                          <a:cs typeface="Arial"/>
                        </a:rPr>
                        <a:t>受託者</a:t>
                      </a:r>
                      <a:r>
                        <a:rPr kumimoji="0" lang="ja-JP" altLang="en-US" sz="1800" b="0" i="0" u="none" strike="noStrike" kern="1200" cap="none" spc="0" normalizeH="0" baseline="0" noProof="0" dirty="0">
                          <a:ln>
                            <a:noFill/>
                          </a:ln>
                          <a:solidFill>
                            <a:schemeClr val="tx1"/>
                          </a:solidFill>
                          <a:effectLst/>
                          <a:uLnTx/>
                          <a:uFillTx/>
                          <a:latin typeface="Meiryo UI"/>
                          <a:ea typeface="Meiryo UI"/>
                          <a:cs typeface="Arial"/>
                        </a:rPr>
                        <a:t>（業務の委託先）</a:t>
                      </a:r>
                      <a:r>
                        <a:rPr lang="ja-JP" altLang="en-US" sz="1800" b="0" dirty="0">
                          <a:solidFill>
                            <a:schemeClr val="tx1"/>
                          </a:solidFill>
                          <a:latin typeface="Meiryo UI" panose="020B0604030504040204" pitchFamily="50" charset="-128"/>
                          <a:ea typeface="Meiryo UI" panose="020B0604030504040204" pitchFamily="50" charset="-128"/>
                        </a:rPr>
                        <a:t>との業務委託契約書を締結する前に、委託先の能力確認がされて</a:t>
                      </a:r>
                      <a:r>
                        <a:rPr lang="ja-JP" altLang="en-US" sz="1800" b="0">
                          <a:solidFill>
                            <a:schemeClr val="tx1"/>
                          </a:solidFill>
                          <a:latin typeface="Meiryo UI" panose="020B0604030504040204" pitchFamily="50" charset="-128"/>
                          <a:ea typeface="Meiryo UI" panose="020B0604030504040204" pitchFamily="50" charset="-128"/>
                        </a:rPr>
                        <a:t>おらず、契約後に</a:t>
                      </a:r>
                      <a:r>
                        <a:rPr lang="ja-JP" altLang="en-US" sz="1800" b="0" dirty="0">
                          <a:solidFill>
                            <a:schemeClr val="tx1"/>
                          </a:solidFill>
                          <a:latin typeface="Meiryo UI" panose="020B0604030504040204" pitchFamily="50" charset="-128"/>
                          <a:ea typeface="Meiryo UI" panose="020B0604030504040204" pitchFamily="50" charset="-128"/>
                        </a:rPr>
                        <a:t>能力確認が実施されて</a:t>
                      </a:r>
                      <a:r>
                        <a:rPr lang="ja-JP" altLang="en-US" sz="1800" b="0">
                          <a:solidFill>
                            <a:schemeClr val="tx1"/>
                          </a:solidFill>
                          <a:latin typeface="Meiryo UI" panose="020B0604030504040204" pitchFamily="50" charset="-128"/>
                          <a:ea typeface="Meiryo UI" panose="020B0604030504040204" pitchFamily="50" charset="-128"/>
                        </a:rPr>
                        <a:t>いた。</a:t>
                      </a:r>
                      <a:br>
                        <a:rPr lang="en-US" altLang="ja-JP" sz="1800" b="0">
                          <a:solidFill>
                            <a:schemeClr val="tx1"/>
                          </a:solidFill>
                          <a:latin typeface="Meiryo UI" panose="020B0604030504040204" pitchFamily="50" charset="-128"/>
                          <a:ea typeface="Meiryo UI" panose="020B0604030504040204" pitchFamily="50" charset="-128"/>
                        </a:rPr>
                      </a:br>
                      <a:r>
                        <a:rPr lang="en-US" altLang="ja-JP" sz="1600" b="0">
                          <a:solidFill>
                            <a:schemeClr val="tx1"/>
                          </a:solidFill>
                          <a:latin typeface="Meiryo UI" panose="020B0604030504040204" pitchFamily="50" charset="-128"/>
                          <a:ea typeface="Meiryo UI" panose="020B0604030504040204" pitchFamily="50" charset="-128"/>
                        </a:rPr>
                        <a:t>GPSP</a:t>
                      </a:r>
                      <a:r>
                        <a:rPr lang="ja-JP" altLang="en-US" sz="1600" b="0">
                          <a:solidFill>
                            <a:schemeClr val="tx1"/>
                          </a:solidFill>
                          <a:latin typeface="Meiryo UI" panose="020B0604030504040204" pitchFamily="50" charset="-128"/>
                          <a:ea typeface="Meiryo UI" panose="020B0604030504040204" pitchFamily="50" charset="-128"/>
                        </a:rPr>
                        <a:t>省令（</a:t>
                      </a:r>
                      <a:r>
                        <a:rPr kumimoji="0" lang="en-US" altLang="ja-JP" sz="1600" b="0" i="0" u="none" strike="noStrike" kern="1200" cap="none" spc="0" normalizeH="0" baseline="0" noProof="0">
                          <a:ln>
                            <a:noFill/>
                          </a:ln>
                          <a:solidFill>
                            <a:schemeClr val="bg1">
                              <a:lumMod val="65000"/>
                            </a:schemeClr>
                          </a:solidFill>
                          <a:effectLst/>
                          <a:uLnTx/>
                          <a:uFillTx/>
                          <a:latin typeface="Meiryo UI"/>
                          <a:ea typeface="Meiryo UI"/>
                          <a:cs typeface="Arial"/>
                          <a:hlinkClick r:id="rId3"/>
                        </a:rPr>
                        <a:t>https://laws.e-gov.go.jp/law/416M60000100171</a:t>
                      </a:r>
                      <a:r>
                        <a:rPr kumimoji="0" lang="ja-JP" altLang="en-US" sz="1800" b="0" i="0" u="none" strike="noStrike" kern="1200" cap="none" spc="0" normalizeH="0" baseline="0" noProof="0">
                          <a:ln>
                            <a:noFill/>
                          </a:ln>
                          <a:solidFill>
                            <a:schemeClr val="tx1"/>
                          </a:solidFill>
                          <a:effectLst/>
                          <a:uLnTx/>
                          <a:uFillTx/>
                          <a:latin typeface="Meiryo UI"/>
                          <a:ea typeface="Meiryo UI"/>
                          <a:cs typeface="Arial"/>
                        </a:rPr>
                        <a:t>）</a:t>
                      </a:r>
                      <a:endParaRPr kumimoji="0" lang="en-US" altLang="ja-JP" sz="1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Arial"/>
                      </a:endParaRPr>
                    </a:p>
                  </a:txBody>
                  <a:tcPr>
                    <a:noFill/>
                  </a:tcPr>
                </a:tc>
                <a:extLst>
                  <a:ext uri="{0D108BD9-81ED-4DB2-BD59-A6C34878D82A}">
                    <a16:rowId xmlns:a16="http://schemas.microsoft.com/office/drawing/2014/main" val="2643951191"/>
                  </a:ext>
                </a:extLst>
              </a:tr>
            </a:tbl>
          </a:graphicData>
        </a:graphic>
      </p:graphicFrame>
      <p:graphicFrame>
        <p:nvGraphicFramePr>
          <p:cNvPr id="7" name="表 7">
            <a:extLst>
              <a:ext uri="{FF2B5EF4-FFF2-40B4-BE49-F238E27FC236}">
                <a16:creationId xmlns:a16="http://schemas.microsoft.com/office/drawing/2014/main" id="{CB8FE188-3732-3648-EAC4-72C4A9CF47F5}"/>
              </a:ext>
            </a:extLst>
          </p:cNvPr>
          <p:cNvGraphicFramePr>
            <a:graphicFrameLocks noGrp="1"/>
          </p:cNvGraphicFramePr>
          <p:nvPr>
            <p:extLst>
              <p:ext uri="{D42A27DB-BD31-4B8C-83A1-F6EECF244321}">
                <p14:modId xmlns:p14="http://schemas.microsoft.com/office/powerpoint/2010/main" val="2570534279"/>
              </p:ext>
            </p:extLst>
          </p:nvPr>
        </p:nvGraphicFramePr>
        <p:xfrm>
          <a:off x="274782" y="1836296"/>
          <a:ext cx="11605120" cy="4685760"/>
        </p:xfrm>
        <a:graphic>
          <a:graphicData uri="http://schemas.openxmlformats.org/drawingml/2006/table">
            <a:tbl>
              <a:tblPr>
                <a:tableStyleId>{5C22544A-7EE6-4342-B048-85BDC9FD1C3A}</a:tableStyleId>
              </a:tblPr>
              <a:tblGrid>
                <a:gridCol w="2432458">
                  <a:extLst>
                    <a:ext uri="{9D8B030D-6E8A-4147-A177-3AD203B41FA5}">
                      <a16:colId xmlns:a16="http://schemas.microsoft.com/office/drawing/2014/main" val="3820197707"/>
                    </a:ext>
                  </a:extLst>
                </a:gridCol>
                <a:gridCol w="9172662">
                  <a:extLst>
                    <a:ext uri="{9D8B030D-6E8A-4147-A177-3AD203B41FA5}">
                      <a16:colId xmlns:a16="http://schemas.microsoft.com/office/drawing/2014/main" val="1979342524"/>
                    </a:ext>
                  </a:extLst>
                </a:gridCol>
              </a:tblGrid>
              <a:tr h="324000">
                <a:tc>
                  <a:txBody>
                    <a:bodyPr/>
                    <a:lstStyle/>
                    <a:p>
                      <a:r>
                        <a:rPr kumimoji="1" lang="ja-JP" altLang="en-US" b="1" dirty="0">
                          <a:solidFill>
                            <a:schemeClr val="bg1"/>
                          </a:solidFill>
                          <a:latin typeface="Meiryo UI" panose="020B0604030504040204" pitchFamily="50" charset="-128"/>
                          <a:ea typeface="Meiryo UI" panose="020B0604030504040204" pitchFamily="50" charset="-128"/>
                        </a:rPr>
                        <a:t>検討項目</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r>
                        <a:rPr kumimoji="1" lang="ja-JP" altLang="en-US" b="1">
                          <a:solidFill>
                            <a:schemeClr val="bg1"/>
                          </a:solidFill>
                          <a:latin typeface="Meiryo UI" panose="020B0604030504040204" pitchFamily="50" charset="-128"/>
                          <a:ea typeface="Meiryo UI" panose="020B0604030504040204" pitchFamily="50" charset="-128"/>
                        </a:rPr>
                        <a:t>検討内容</a:t>
                      </a:r>
                      <a:endParaRPr kumimoji="1" lang="ja-JP" altLang="en-US" b="1" dirty="0">
                        <a:solidFill>
                          <a:schemeClr val="bg1"/>
                        </a:solidFill>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extLst>
                  <a:ext uri="{0D108BD9-81ED-4DB2-BD59-A6C34878D82A}">
                    <a16:rowId xmlns:a16="http://schemas.microsoft.com/office/drawing/2014/main" val="932525706"/>
                  </a:ext>
                </a:extLst>
              </a:tr>
              <a:tr h="154800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指摘の根拠</a:t>
                      </a:r>
                      <a:endPar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　指摘の根拠省令は？</a:t>
                      </a:r>
                      <a:b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b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　なぜ、当局から指摘？　</a:t>
                      </a:r>
                      <a:endParaRPr kumimoji="0" lang="en-US" altLang="ja-JP" sz="1400" b="0" i="0" u="none" strike="noStrike" kern="1200" cap="none" spc="0" normalizeH="0" baseline="0" noProof="0" dirty="0">
                        <a:ln>
                          <a:noFill/>
                        </a:ln>
                        <a:solidFill>
                          <a:prstClr val="black"/>
                        </a:solidFill>
                        <a:effectLst/>
                        <a:uLnTx/>
                        <a:uFillTx/>
                        <a:latin typeface="Meiryo UI"/>
                        <a:ea typeface="Meiryo UI"/>
                        <a:cs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dirty="0">
                          <a:ln>
                            <a:noFill/>
                          </a:ln>
                          <a:solidFill>
                            <a:schemeClr val="tx1"/>
                          </a:solidFill>
                          <a:effectLst/>
                          <a:uLnTx/>
                          <a:uFillTx/>
                          <a:latin typeface="Meiryo UI"/>
                          <a:ea typeface="Meiryo UI"/>
                          <a:cs typeface="Arial"/>
                        </a:rPr>
                        <a:t>【</a:t>
                      </a:r>
                      <a:r>
                        <a:rPr kumimoji="0" lang="ja-JP" altLang="en-US" sz="1400" b="0" i="0" u="none" strike="noStrike" kern="1200" cap="none" spc="0" normalizeH="0" baseline="0" noProof="0" dirty="0">
                          <a:ln>
                            <a:noFill/>
                          </a:ln>
                          <a:solidFill>
                            <a:schemeClr val="tx1"/>
                          </a:solidFill>
                          <a:effectLst/>
                          <a:uLnTx/>
                          <a:uFillTx/>
                          <a:latin typeface="Meiryo UI"/>
                          <a:ea typeface="Meiryo UI"/>
                          <a:cs typeface="Arial"/>
                        </a:rPr>
                        <a:t>根拠</a:t>
                      </a:r>
                      <a:r>
                        <a:rPr kumimoji="0" lang="ja-JP" altLang="en-US" sz="1400" b="0" i="0" u="none" strike="noStrike" kern="1200" cap="none" spc="0" normalizeH="0" baseline="0" noProof="0">
                          <a:ln>
                            <a:noFill/>
                          </a:ln>
                          <a:solidFill>
                            <a:schemeClr val="tx1"/>
                          </a:solidFill>
                          <a:effectLst/>
                          <a:uLnTx/>
                          <a:uFillTx/>
                          <a:latin typeface="Meiryo UI"/>
                          <a:ea typeface="Meiryo UI"/>
                          <a:cs typeface="Arial"/>
                        </a:rPr>
                        <a:t>省令</a:t>
                      </a:r>
                      <a:r>
                        <a:rPr kumimoji="0" lang="en-US" altLang="ja-JP" sz="1400" b="0" i="0" u="none" strike="noStrike" kern="1200" cap="none" spc="0" normalizeH="0" baseline="0" noProof="0">
                          <a:ln>
                            <a:noFill/>
                          </a:ln>
                          <a:solidFill>
                            <a:schemeClr val="tx1"/>
                          </a:solidFill>
                          <a:effectLst/>
                          <a:uLnTx/>
                          <a:uFillTx/>
                          <a:latin typeface="Meiryo UI"/>
                          <a:ea typeface="Meiryo UI"/>
                          <a:cs typeface="Arial"/>
                        </a:rPr>
                        <a:t>】</a:t>
                      </a: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en-US" altLang="ja-JP" sz="1400" b="0" i="0" u="none" strike="noStrike" kern="1200" cap="none" spc="0" normalizeH="0" baseline="0" noProof="0" dirty="0">
                          <a:ln>
                            <a:noFill/>
                          </a:ln>
                          <a:solidFill>
                            <a:schemeClr val="tx1"/>
                          </a:solidFill>
                          <a:effectLst/>
                          <a:uLnTx/>
                          <a:uFillTx/>
                          <a:latin typeface="Meiryo UI"/>
                          <a:ea typeface="Meiryo UI"/>
                          <a:cs typeface="Arial"/>
                        </a:rPr>
                      </a:br>
                      <a:r>
                        <a:rPr kumimoji="1" lang="en-US" altLang="ja-JP" sz="1400" kern="1200" baseline="0" dirty="0">
                          <a:solidFill>
                            <a:schemeClr val="dk1"/>
                          </a:solidFill>
                          <a:effectLst/>
                          <a:latin typeface="Meiryo UI" panose="020B0604030504040204" pitchFamily="50" charset="-128"/>
                          <a:ea typeface="Meiryo UI" panose="020B0604030504040204" pitchFamily="50" charset="-128"/>
                          <a:cs typeface="+mn-cs"/>
                        </a:rPr>
                        <a:t>【</a:t>
                      </a:r>
                      <a:r>
                        <a:rPr kumimoji="1" lang="ja-JP" altLang="en-US" sz="1400" kern="1200" baseline="0" dirty="0">
                          <a:solidFill>
                            <a:schemeClr val="dk1"/>
                          </a:solidFill>
                          <a:effectLst/>
                          <a:latin typeface="Meiryo UI" panose="020B0604030504040204" pitchFamily="50" charset="-128"/>
                          <a:ea typeface="Meiryo UI" panose="020B0604030504040204" pitchFamily="50" charset="-128"/>
                          <a:cs typeface="+mn-cs"/>
                        </a:rPr>
                        <a:t>指摘</a:t>
                      </a:r>
                      <a:r>
                        <a:rPr kumimoji="1" lang="ja-JP" altLang="en-US" sz="1400" kern="1200" baseline="0">
                          <a:solidFill>
                            <a:schemeClr val="dk1"/>
                          </a:solidFill>
                          <a:effectLst/>
                          <a:latin typeface="Meiryo UI" panose="020B0604030504040204" pitchFamily="50" charset="-128"/>
                          <a:ea typeface="Meiryo UI" panose="020B0604030504040204" pitchFamily="50" charset="-128"/>
                          <a:cs typeface="+mn-cs"/>
                        </a:rPr>
                        <a:t>理由</a:t>
                      </a:r>
                      <a:r>
                        <a:rPr kumimoji="1" lang="en-US" altLang="ja-JP" sz="1400" kern="1200" baseline="0">
                          <a:solidFill>
                            <a:schemeClr val="dk1"/>
                          </a:solidFill>
                          <a:effectLst/>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a:ea typeface="Meiryo UI"/>
                        <a:cs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5426896"/>
                  </a:ext>
                </a:extLst>
              </a:tr>
              <a:tr h="1548000">
                <a:tc>
                  <a:txBody>
                    <a:bodyPr/>
                    <a:lstStyle/>
                    <a:p>
                      <a:r>
                        <a:rPr kumimoji="1" lang="ja-JP" altLang="en-US" dirty="0">
                          <a:solidFill>
                            <a:schemeClr val="tx1"/>
                          </a:solidFill>
                          <a:latin typeface="Meiryo UI" panose="020B0604030504040204" pitchFamily="50" charset="-128"/>
                          <a:ea typeface="Meiryo UI" panose="020B0604030504040204" pitchFamily="50" charset="-128"/>
                        </a:rPr>
                        <a:t>自己点検として何を確認する</a:t>
                      </a:r>
                      <a:r>
                        <a:rPr kumimoji="1" lang="ja-JP" altLang="en-US">
                          <a:solidFill>
                            <a:schemeClr val="tx1"/>
                          </a:solidFill>
                          <a:latin typeface="Meiryo UI" panose="020B0604030504040204" pitchFamily="50" charset="-128"/>
                          <a:ea typeface="Meiryo UI" panose="020B0604030504040204" pitchFamily="50" charset="-128"/>
                        </a:rPr>
                        <a:t>か？</a:t>
                      </a:r>
                      <a:endParaRPr kumimoji="1" lang="en-US" altLang="ja-JP" sz="1400">
                        <a:solidFill>
                          <a:schemeClr val="tx1"/>
                        </a:solidFill>
                        <a:latin typeface="Meiryo UI" panose="020B0604030504040204" pitchFamily="50" charset="-128"/>
                        <a:ea typeface="Meiryo UI" panose="020B0604030504040204" pitchFamily="50" charset="-128"/>
                      </a:endParaRPr>
                    </a:p>
                    <a:p>
                      <a:pPr>
                        <a:spcBef>
                          <a:spcPts val="600"/>
                        </a:spcBef>
                      </a:pPr>
                      <a:r>
                        <a:rPr kumimoji="1" lang="ja-JP" altLang="en-US" sz="1400">
                          <a:solidFill>
                            <a:schemeClr val="tx1"/>
                          </a:solidFill>
                          <a:latin typeface="Meiryo UI" panose="020B0604030504040204" pitchFamily="50" charset="-128"/>
                          <a:ea typeface="Meiryo UI" panose="020B0604030504040204" pitchFamily="50" charset="-128"/>
                        </a:rPr>
                        <a:t>　</a:t>
                      </a:r>
                      <a:r>
                        <a:rPr kumimoji="1" lang="ja-JP" altLang="en-US" sz="1400" dirty="0">
                          <a:solidFill>
                            <a:schemeClr val="tx1"/>
                          </a:solidFill>
                          <a:latin typeface="Meiryo UI" panose="020B0604030504040204" pitchFamily="50" charset="-128"/>
                          <a:ea typeface="Meiryo UI" panose="020B0604030504040204" pitchFamily="50" charset="-128"/>
                        </a:rPr>
                        <a:t>確認対象資料・記録？</a:t>
                      </a:r>
                      <a:br>
                        <a:rPr kumimoji="1" lang="en-US" altLang="ja-JP"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　そもそもの根本原因は？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altLang="ja-JP" sz="1400" b="0" dirty="0">
                          <a:solidFill>
                            <a:schemeClr val="tx1"/>
                          </a:solidFill>
                          <a:latin typeface="Meiryo UI" panose="020B0604030504040204" pitchFamily="50" charset="-128"/>
                          <a:ea typeface="Meiryo UI" panose="020B0604030504040204" pitchFamily="50" charset="-128"/>
                        </a:rPr>
                        <a:t>【</a:t>
                      </a:r>
                      <a:r>
                        <a:rPr lang="ja-JP" altLang="en-US" sz="1400" b="0" dirty="0">
                          <a:solidFill>
                            <a:schemeClr val="tx1"/>
                          </a:solidFill>
                          <a:latin typeface="Meiryo UI" panose="020B0604030504040204" pitchFamily="50" charset="-128"/>
                          <a:ea typeface="Meiryo UI" panose="020B0604030504040204" pitchFamily="50" charset="-128"/>
                        </a:rPr>
                        <a:t>確認対象資料・記録</a:t>
                      </a:r>
                      <a:r>
                        <a:rPr lang="en-US" altLang="ja-JP" sz="1400" b="0" dirty="0">
                          <a:solidFill>
                            <a:schemeClr val="tx1"/>
                          </a:solidFill>
                          <a:latin typeface="Meiryo UI" panose="020B0604030504040204" pitchFamily="50" charset="-128"/>
                          <a:ea typeface="Meiryo UI" panose="020B0604030504040204" pitchFamily="50" charset="-128"/>
                        </a:rPr>
                        <a:t>】</a:t>
                      </a:r>
                      <a:br>
                        <a:rPr lang="en-US" altLang="ja-JP" sz="1400" b="0">
                          <a:solidFill>
                            <a:schemeClr val="tx1"/>
                          </a:solidFill>
                          <a:latin typeface="Meiryo UI" panose="020B0604030504040204" pitchFamily="50" charset="-128"/>
                          <a:ea typeface="Meiryo UI" panose="020B0604030504040204" pitchFamily="50" charset="-128"/>
                        </a:rPr>
                      </a:br>
                      <a:br>
                        <a:rPr kumimoji="0" lang="en-US" altLang="ja-JP" sz="1400" b="0" i="0" u="none" strike="noStrike" kern="1200" cap="none" spc="0" normalizeH="0" baseline="0" noProof="0" dirty="0">
                          <a:ln>
                            <a:noFill/>
                          </a:ln>
                          <a:solidFill>
                            <a:schemeClr val="tx1"/>
                          </a:solidFill>
                          <a:effectLst/>
                          <a:uLnTx/>
                          <a:uFillTx/>
                          <a:latin typeface="Meiryo UI"/>
                          <a:ea typeface="Meiryo UI"/>
                          <a:cs typeface="Arial"/>
                        </a:rPr>
                      </a:br>
                      <a:r>
                        <a:rPr lang="en-US" altLang="ja-JP" sz="1400" b="0" dirty="0">
                          <a:solidFill>
                            <a:schemeClr val="tx1"/>
                          </a:solidFill>
                          <a:latin typeface="Meiryo UI" panose="020B0604030504040204" pitchFamily="50" charset="-128"/>
                          <a:ea typeface="Meiryo UI" panose="020B0604030504040204" pitchFamily="50" charset="-128"/>
                        </a:rPr>
                        <a:t>【</a:t>
                      </a:r>
                      <a:r>
                        <a:rPr lang="ja-JP" altLang="en-US" sz="1400" b="0" dirty="0">
                          <a:solidFill>
                            <a:schemeClr val="tx1"/>
                          </a:solidFill>
                          <a:latin typeface="Meiryo UI" panose="020B0604030504040204" pitchFamily="50" charset="-128"/>
                          <a:ea typeface="Meiryo UI" panose="020B0604030504040204" pitchFamily="50" charset="-128"/>
                        </a:rPr>
                        <a:t>根本原因</a:t>
                      </a:r>
                      <a:r>
                        <a:rPr lang="en-US" altLang="ja-JP" sz="1400" b="0" dirty="0">
                          <a:solidFill>
                            <a:schemeClr val="tx1"/>
                          </a:solidFill>
                          <a:latin typeface="Meiryo UI" panose="020B0604030504040204" pitchFamily="50" charset="-128"/>
                          <a:ea typeface="Meiryo UI" panose="020B0604030504040204" pitchFamily="50" charset="-128"/>
                        </a:rPr>
                        <a:t>】</a:t>
                      </a:r>
                      <a:br>
                        <a:rPr lang="en-US" altLang="ja-JP" sz="1400" b="0">
                          <a:solidFill>
                            <a:schemeClr val="tx1"/>
                          </a:solidFill>
                          <a:latin typeface="Meiryo UI" panose="020B0604030504040204" pitchFamily="50" charset="-128"/>
                          <a:ea typeface="Meiryo UI" panose="020B0604030504040204" pitchFamily="50" charset="-128"/>
                        </a:rPr>
                      </a:br>
                      <a:endParaRPr kumimoji="1" lang="en-US" altLang="ja-JP" sz="1400" b="0" i="0" kern="1200" baseline="0" dirty="0">
                        <a:solidFill>
                          <a:schemeClr val="tx1"/>
                        </a:solidFill>
                        <a:effectLst/>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96306011"/>
                  </a:ext>
                </a:extLst>
              </a:tr>
              <a:tr h="12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Meiryo UI" panose="020B0604030504040204" pitchFamily="50" charset="-128"/>
                          <a:ea typeface="Meiryo UI" panose="020B0604030504040204" pitchFamily="50" charset="-128"/>
                        </a:rPr>
                        <a:t>提案する予防</a:t>
                      </a:r>
                      <a:r>
                        <a:rPr kumimoji="1" lang="ja-JP" altLang="en-US" sz="1400" dirty="0">
                          <a:latin typeface="Meiryo UI" panose="020B0604030504040204" pitchFamily="50" charset="-128"/>
                          <a:ea typeface="Meiryo UI" panose="020B0604030504040204" pitchFamily="50" charset="-128"/>
                        </a:rPr>
                        <a:t>措置（</a:t>
                      </a:r>
                      <a:r>
                        <a:rPr kumimoji="1" lang="ja-JP" altLang="en-US" sz="1400">
                          <a:latin typeface="Meiryo UI" panose="020B0604030504040204" pitchFamily="50" charset="-128"/>
                          <a:ea typeface="Meiryo UI" panose="020B0604030504040204" pitchFamily="50" charset="-128"/>
                        </a:rPr>
                        <a:t>対策）として何が考えられますか？</a:t>
                      </a:r>
                      <a:endParaRPr kumimoji="1" lang="en-US" altLang="ja-JP" sz="14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ja-JP" altLang="en-US" sz="1400">
                          <a:latin typeface="Meiryo UI" panose="020B0604030504040204" pitchFamily="50" charset="-128"/>
                          <a:ea typeface="Meiryo UI" panose="020B0604030504040204" pitchFamily="50" charset="-128"/>
                          <a:cs typeface="Arial" pitchFamily="34" charset="0"/>
                        </a:rPr>
                        <a:t>自己点検結果として、指摘事項・推奨事項にするとしたら？</a:t>
                      </a:r>
                      <a:endParaRPr kumimoji="1" lang="ja-JP" altLang="en-US" sz="14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altLang="ja-JP" sz="1400" b="0" dirty="0">
                          <a:solidFill>
                            <a:schemeClr val="tx1"/>
                          </a:solidFill>
                          <a:latin typeface="Meiryo UI" panose="020B0604030504040204" pitchFamily="50" charset="-128"/>
                          <a:ea typeface="Meiryo UI" panose="020B0604030504040204" pitchFamily="50" charset="-128"/>
                        </a:rPr>
                        <a:t>【</a:t>
                      </a:r>
                      <a:r>
                        <a:rPr lang="ja-JP" altLang="en-US" sz="1400" b="0" dirty="0">
                          <a:solidFill>
                            <a:schemeClr val="tx1"/>
                          </a:solidFill>
                          <a:latin typeface="Meiryo UI" panose="020B0604030504040204" pitchFamily="50" charset="-128"/>
                          <a:ea typeface="Meiryo UI" panose="020B0604030504040204" pitchFamily="50" charset="-128"/>
                        </a:rPr>
                        <a:t>提案予防措置</a:t>
                      </a:r>
                      <a:r>
                        <a:rPr lang="en-US" altLang="ja-JP" sz="1400" b="0" dirty="0">
                          <a:solidFill>
                            <a:schemeClr val="tx1"/>
                          </a:solidFill>
                          <a:latin typeface="Meiryo UI" panose="020B0604030504040204" pitchFamily="50" charset="-128"/>
                          <a:ea typeface="Meiryo UI" panose="020B0604030504040204" pitchFamily="50" charset="-128"/>
                        </a:rPr>
                        <a:t>】</a:t>
                      </a:r>
                      <a:br>
                        <a:rPr lang="en-US" altLang="ja-JP" sz="1400" b="0">
                          <a:solidFill>
                            <a:schemeClr val="tx1"/>
                          </a:solidFill>
                          <a:latin typeface="Meiryo UI" panose="020B0604030504040204" pitchFamily="50" charset="-128"/>
                          <a:ea typeface="Meiryo UI" panose="020B0604030504040204" pitchFamily="50" charset="-128"/>
                        </a:rPr>
                      </a:br>
                      <a:br>
                        <a:rPr kumimoji="1" lang="en-US" altLang="ja-JP" sz="1400" baseline="0" dirty="0">
                          <a:solidFill>
                            <a:schemeClr val="tx1"/>
                          </a:solidFill>
                          <a:latin typeface="Meiryo UI" panose="020B0604030504040204" pitchFamily="50" charset="-128"/>
                          <a:ea typeface="Meiryo UI" panose="020B0604030504040204" pitchFamily="50" charset="-128"/>
                        </a:rPr>
                      </a:br>
                      <a:r>
                        <a:rPr kumimoji="1" lang="en-US" altLang="ja-JP" sz="1400" baseline="0" dirty="0">
                          <a:solidFill>
                            <a:schemeClr val="tx1"/>
                          </a:solidFill>
                          <a:latin typeface="Meiryo UI" panose="020B0604030504040204" pitchFamily="50" charset="-128"/>
                          <a:ea typeface="Meiryo UI" panose="020B0604030504040204" pitchFamily="50" charset="-128"/>
                        </a:rPr>
                        <a:t>【</a:t>
                      </a:r>
                      <a:r>
                        <a:rPr kumimoji="1" lang="ja-JP" altLang="en-US" sz="1400" baseline="0" dirty="0">
                          <a:solidFill>
                            <a:schemeClr val="tx1"/>
                          </a:solidFill>
                          <a:latin typeface="Meiryo UI" panose="020B0604030504040204" pitchFamily="50" charset="-128"/>
                          <a:ea typeface="Meiryo UI" panose="020B0604030504040204" pitchFamily="50" charset="-128"/>
                        </a:rPr>
                        <a:t>自己点検指摘</a:t>
                      </a:r>
                      <a:r>
                        <a:rPr kumimoji="1" lang="en-US" altLang="ja-JP" sz="1400" baseline="0" dirty="0">
                          <a:solidFill>
                            <a:schemeClr val="tx1"/>
                          </a:solidFill>
                          <a:latin typeface="Meiryo UI" panose="020B0604030504040204" pitchFamily="50" charset="-128"/>
                          <a:ea typeface="Meiryo UI" panose="020B0604030504040204" pitchFamily="50" charset="-128"/>
                        </a:rPr>
                        <a:t>】</a:t>
                      </a:r>
                      <a:br>
                        <a:rPr kumimoji="1" lang="en-US" altLang="ja-JP" sz="1400" baseline="0">
                          <a:solidFill>
                            <a:schemeClr val="tx1"/>
                          </a:solidFill>
                          <a:latin typeface="Meiryo UI" panose="020B0604030504040204" pitchFamily="50" charset="-128"/>
                          <a:ea typeface="Meiryo UI" panose="020B0604030504040204" pitchFamily="50" charset="-128"/>
                        </a:rPr>
                      </a:br>
                      <a:endParaRPr kumimoji="1" lang="ja-JP" altLang="en-US" sz="1400" baseline="0"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30389356"/>
                  </a:ext>
                </a:extLst>
              </a:tr>
            </a:tbl>
          </a:graphicData>
        </a:graphic>
      </p:graphicFrame>
      <p:sp>
        <p:nvSpPr>
          <p:cNvPr id="4" name="タイトル 2">
            <a:extLst>
              <a:ext uri="{FF2B5EF4-FFF2-40B4-BE49-F238E27FC236}">
                <a16:creationId xmlns:a16="http://schemas.microsoft.com/office/drawing/2014/main" id="{C93A8C90-BD65-DA1B-91D6-96D1E67F9A30}"/>
              </a:ext>
            </a:extLst>
          </p:cNvPr>
          <p:cNvSpPr txBox="1">
            <a:spLocks/>
          </p:cNvSpPr>
          <p:nvPr/>
        </p:nvSpPr>
        <p:spPr>
          <a:xfrm>
            <a:off x="9524848" y="20276"/>
            <a:ext cx="2667152" cy="519112"/>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32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グループ </a:t>
            </a:r>
            <a:r>
              <a:rPr lang="en-US" altLang="ja-JP" dirty="0">
                <a:latin typeface="Meiryo UI" panose="020B0604030504040204" pitchFamily="50" charset="-128"/>
                <a:ea typeface="Meiryo UI" panose="020B0604030504040204" pitchFamily="50" charset="-128"/>
                <a:cs typeface="Meiryo UI" panose="020B0604030504040204" pitchFamily="50" charset="-128"/>
              </a:rPr>
              <a:t>A</a:t>
            </a:r>
            <a:r>
              <a:rPr lang="ja-JP" altLang="en-US" dirty="0">
                <a:latin typeface="Meiryo UI" panose="020B0604030504040204" pitchFamily="50" charset="-128"/>
                <a:ea typeface="Meiryo UI" panose="020B0604030504040204" pitchFamily="50" charset="-128"/>
                <a:cs typeface="Meiryo UI" panose="020B0604030504040204" pitchFamily="50" charset="-128"/>
              </a:rPr>
              <a:t>・Ｄ</a:t>
            </a:r>
            <a:endParaRPr kumimoji="1" lang="en-US" altLang="ja-JP"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888733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124FBA-E4AB-A551-F84E-D5E730E7E8AE}"/>
            </a:ext>
          </a:extLst>
        </p:cNvPr>
        <p:cNvGrpSpPr/>
        <p:nvPr/>
      </p:nvGrpSpPr>
      <p:grpSpPr>
        <a:xfrm>
          <a:off x="0" y="0"/>
          <a:ext cx="0" cy="0"/>
          <a:chOff x="0" y="0"/>
          <a:chExt cx="0" cy="0"/>
        </a:xfrm>
      </p:grpSpPr>
      <p:sp>
        <p:nvSpPr>
          <p:cNvPr id="5" name="タイトル 2">
            <a:extLst>
              <a:ext uri="{FF2B5EF4-FFF2-40B4-BE49-F238E27FC236}">
                <a16:creationId xmlns:a16="http://schemas.microsoft.com/office/drawing/2014/main" id="{BCFA15C1-D78F-7C70-2800-6BBB418250CF}"/>
              </a:ext>
            </a:extLst>
          </p:cNvPr>
          <p:cNvSpPr txBox="1">
            <a:spLocks/>
          </p:cNvSpPr>
          <p:nvPr/>
        </p:nvSpPr>
        <p:spPr>
          <a:xfrm>
            <a:off x="-869" y="-49706"/>
            <a:ext cx="11605120" cy="519112"/>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32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eiryo UI" panose="020B0604030504040204" pitchFamily="50" charset="-128"/>
              </a:rPr>
              <a:t>GPSP</a:t>
            </a:r>
            <a:r>
              <a:rPr kumimoji="1" lang="ja-JP" altLang="en-US"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eiryo UI" panose="020B0604030504040204" pitchFamily="50" charset="-128"/>
              </a:rPr>
              <a:t>ー２</a:t>
            </a:r>
            <a:endParaRPr kumimoji="1" lang="en-US" altLang="ja-JP"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コンテンツ プレースホルダー 5">
            <a:extLst>
              <a:ext uri="{FF2B5EF4-FFF2-40B4-BE49-F238E27FC236}">
                <a16:creationId xmlns:a16="http://schemas.microsoft.com/office/drawing/2014/main" id="{331640D2-63E8-FA8B-1F00-03507717E301}"/>
              </a:ext>
            </a:extLst>
          </p:cNvPr>
          <p:cNvSpPr txBox="1">
            <a:spLocks/>
          </p:cNvSpPr>
          <p:nvPr/>
        </p:nvSpPr>
        <p:spPr>
          <a:xfrm>
            <a:off x="107504" y="908720"/>
            <a:ext cx="8549580" cy="48908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28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vl2pPr marL="742950" indent="-285750" algn="l" defTabSz="914400" rtl="0" eaLnBrk="1" latinLnBrk="0" hangingPunct="1">
              <a:spcBef>
                <a:spcPct val="20000"/>
              </a:spcBef>
              <a:buFont typeface="Arial" pitchFamily="34" charset="0"/>
              <a:buChar char="–"/>
              <a:defRPr kumimoji="1" sz="24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3pPr>
            <a:lvl4pPr marL="1600200" indent="-228600" algn="l" defTabSz="914400" rtl="0" eaLnBrk="1" latinLnBrk="0" hangingPunct="1">
              <a:spcBef>
                <a:spcPct val="20000"/>
              </a:spcBef>
              <a:buFont typeface="Arial" pitchFamily="34" charset="0"/>
              <a:buChar char="–"/>
              <a:defRPr kumimoji="1" sz="18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4pPr>
            <a:lvl5pPr marL="2057400" indent="-228600" algn="l" defTabSz="914400" rtl="0" eaLnBrk="1" latinLnBrk="0" hangingPunct="1">
              <a:spcBef>
                <a:spcPct val="20000"/>
              </a:spcBef>
              <a:buFont typeface="Arial" pitchFamily="34" charset="0"/>
              <a:buChar char="»"/>
              <a:defRPr kumimoji="1" sz="18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tabLst/>
              <a:defRPr/>
            </a:pPr>
            <a:endParaRPr kumimoji="1" lang="ja-JP" altLang="en-US" sz="28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endParaRPr>
          </a:p>
        </p:txBody>
      </p:sp>
      <p:sp>
        <p:nvSpPr>
          <p:cNvPr id="2" name="正方形/長方形 1">
            <a:extLst>
              <a:ext uri="{FF2B5EF4-FFF2-40B4-BE49-F238E27FC236}">
                <a16:creationId xmlns:a16="http://schemas.microsoft.com/office/drawing/2014/main" id="{518B45D0-7999-5A19-3CB5-EF61E16275C0}"/>
              </a:ext>
            </a:extLst>
          </p:cNvPr>
          <p:cNvSpPr/>
          <p:nvPr/>
        </p:nvSpPr>
        <p:spPr>
          <a:xfrm>
            <a:off x="274782" y="539388"/>
            <a:ext cx="11053818" cy="369332"/>
          </a:xfrm>
          <a:prstGeom prst="rect">
            <a:avLst/>
          </a:prstGeom>
          <a:noFill/>
        </p:spPr>
        <p:txBody>
          <a:bodyPr wrap="square">
            <a:spAutoFit/>
          </a:bodyPr>
          <a:lstStyle/>
          <a:p>
            <a:pPr marL="92075" marR="0" lvl="0" algn="l" defTabSz="914400" rtl="0" eaLnBrk="1" fontAlgn="base" latinLnBrk="0" hangingPunct="1">
              <a:lnSpc>
                <a:spcPct val="100000"/>
              </a:lnSpc>
              <a:spcBef>
                <a:spcPct val="0"/>
              </a:spcBef>
              <a:spcAft>
                <a:spcPct val="0"/>
              </a:spcAft>
              <a:buClrTx/>
              <a:buSzTx/>
              <a:tabLst>
                <a:tab pos="10766425" algn="l"/>
              </a:tabLst>
              <a:defRPr/>
            </a:pPr>
            <a:r>
              <a:rPr kumimoji="0" lang="ja-JP" altLang="en-US"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チームメンバー名</a:t>
            </a:r>
            <a:r>
              <a:rPr kumimoji="0" lang="en-GB" altLang="ja-JP"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0" lang="en-GB" altLang="ja-JP"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a:t>
            </a:r>
            <a:endParaRPr kumimoji="0" lang="en-US" altLang="ja-JP"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3" name="表 2">
            <a:extLst>
              <a:ext uri="{FF2B5EF4-FFF2-40B4-BE49-F238E27FC236}">
                <a16:creationId xmlns:a16="http://schemas.microsoft.com/office/drawing/2014/main" id="{FA115D23-E5BE-1204-B110-89D95F63A21F}"/>
              </a:ext>
            </a:extLst>
          </p:cNvPr>
          <p:cNvGraphicFramePr>
            <a:graphicFrameLocks noGrp="1"/>
          </p:cNvGraphicFramePr>
          <p:nvPr>
            <p:extLst>
              <p:ext uri="{D42A27DB-BD31-4B8C-83A1-F6EECF244321}">
                <p14:modId xmlns:p14="http://schemas.microsoft.com/office/powerpoint/2010/main" val="1358951544"/>
              </p:ext>
            </p:extLst>
          </p:nvPr>
        </p:nvGraphicFramePr>
        <p:xfrm>
          <a:off x="318294" y="886422"/>
          <a:ext cx="11010306" cy="914400"/>
        </p:xfrm>
        <a:graphic>
          <a:graphicData uri="http://schemas.openxmlformats.org/drawingml/2006/table">
            <a:tbl>
              <a:tblPr firstRow="1" bandRow="1">
                <a:tableStyleId>{5C22544A-7EE6-4342-B048-85BDC9FD1C3A}</a:tableStyleId>
              </a:tblPr>
              <a:tblGrid>
                <a:gridCol w="11010306">
                  <a:extLst>
                    <a:ext uri="{9D8B030D-6E8A-4147-A177-3AD203B41FA5}">
                      <a16:colId xmlns:a16="http://schemas.microsoft.com/office/drawing/2014/main" val="3485715890"/>
                    </a:ext>
                  </a:extLst>
                </a:gridCol>
              </a:tblGrid>
              <a:tr h="283449">
                <a:tc>
                  <a:txBody>
                    <a:bodyPr/>
                    <a:lstStyle/>
                    <a:p>
                      <a:pPr marL="1169988" indent="-1169988">
                        <a:tabLst/>
                      </a:pPr>
                      <a:r>
                        <a:rPr kumimoji="1" lang="ja-JP" altLang="en-US" sz="1800" b="0">
                          <a:solidFill>
                            <a:schemeClr val="tx1"/>
                          </a:solidFill>
                          <a:latin typeface="Meiryo UI" panose="020B0604030504040204" pitchFamily="50" charset="-128"/>
                          <a:ea typeface="Meiryo UI" panose="020B0604030504040204" pitchFamily="50" charset="-128"/>
                        </a:rPr>
                        <a:t>指摘事項：</a:t>
                      </a:r>
                      <a:r>
                        <a:rPr kumimoji="0" lang="ja-JP" altLang="en-US" sz="1800" b="0" i="0" u="none" strike="noStrike" kern="1200" cap="none" spc="0" normalizeH="0" baseline="0" noProof="0">
                          <a:ln>
                            <a:noFill/>
                          </a:ln>
                          <a:solidFill>
                            <a:schemeClr val="tx1"/>
                          </a:solidFill>
                          <a:effectLst/>
                          <a:uLnTx/>
                          <a:uFillTx/>
                          <a:latin typeface="Meiryo UI"/>
                          <a:ea typeface="Meiryo UI"/>
                          <a:cs typeface="Arial"/>
                        </a:rPr>
                        <a:t>受託者（業務の委託先）とのすり合わせ業務手順書の初版発行前に、</a:t>
                      </a:r>
                      <a:r>
                        <a:rPr kumimoji="0" lang="en-US" altLang="ja-JP" sz="1800" b="0" i="0" u="none" strike="noStrike" kern="1200" cap="none" spc="0" normalizeH="0" baseline="0" noProof="0">
                          <a:ln>
                            <a:noFill/>
                          </a:ln>
                          <a:solidFill>
                            <a:schemeClr val="tx1"/>
                          </a:solidFill>
                          <a:effectLst/>
                          <a:uLnTx/>
                          <a:uFillTx/>
                          <a:latin typeface="Meiryo UI"/>
                          <a:ea typeface="Meiryo UI"/>
                          <a:cs typeface="Arial"/>
                        </a:rPr>
                        <a:t>CRO</a:t>
                      </a:r>
                      <a:r>
                        <a:rPr kumimoji="0" lang="ja-JP" altLang="en-US" sz="1800" b="0" i="0" u="none" strike="noStrike" kern="1200" cap="none" spc="0" normalizeH="0" baseline="0" noProof="0">
                          <a:ln>
                            <a:noFill/>
                          </a:ln>
                          <a:solidFill>
                            <a:schemeClr val="tx1"/>
                          </a:solidFill>
                          <a:effectLst/>
                          <a:uLnTx/>
                          <a:uFillTx/>
                          <a:latin typeface="Meiryo UI"/>
                          <a:ea typeface="Meiryo UI"/>
                          <a:cs typeface="Arial"/>
                        </a:rPr>
                        <a:t>の業務手順書に従ってデータマネジメント業務（データ入力）が開始されていた。</a:t>
                      </a:r>
                      <a:br>
                        <a:rPr lang="en-US" altLang="ja-JP" sz="1800" b="0">
                          <a:solidFill>
                            <a:schemeClr val="tx1"/>
                          </a:solidFill>
                          <a:latin typeface="Meiryo UI" panose="020B0604030504040204" pitchFamily="50" charset="-128"/>
                          <a:ea typeface="Meiryo UI" panose="020B0604030504040204" pitchFamily="50" charset="-128"/>
                        </a:rPr>
                      </a:br>
                      <a:r>
                        <a:rPr lang="en-US" altLang="ja-JP" sz="1600" b="0">
                          <a:solidFill>
                            <a:schemeClr val="tx1"/>
                          </a:solidFill>
                          <a:latin typeface="Meiryo UI" panose="020B0604030504040204" pitchFamily="50" charset="-128"/>
                          <a:ea typeface="Meiryo UI" panose="020B0604030504040204" pitchFamily="50" charset="-128"/>
                        </a:rPr>
                        <a:t>GPSP</a:t>
                      </a:r>
                      <a:r>
                        <a:rPr lang="ja-JP" altLang="en-US" sz="1600" b="0">
                          <a:solidFill>
                            <a:schemeClr val="tx1"/>
                          </a:solidFill>
                          <a:latin typeface="Meiryo UI" panose="020B0604030504040204" pitchFamily="50" charset="-128"/>
                          <a:ea typeface="Meiryo UI" panose="020B0604030504040204" pitchFamily="50" charset="-128"/>
                        </a:rPr>
                        <a:t>省令（</a:t>
                      </a:r>
                      <a:r>
                        <a:rPr kumimoji="0" lang="en-US" altLang="ja-JP" sz="1600" b="0" i="0" u="none" strike="noStrike" kern="1200" cap="none" spc="0" normalizeH="0" baseline="0" noProof="0">
                          <a:ln>
                            <a:noFill/>
                          </a:ln>
                          <a:solidFill>
                            <a:schemeClr val="bg1">
                              <a:lumMod val="65000"/>
                            </a:schemeClr>
                          </a:solidFill>
                          <a:effectLst/>
                          <a:uLnTx/>
                          <a:uFillTx/>
                          <a:latin typeface="Meiryo UI"/>
                          <a:ea typeface="Meiryo UI"/>
                          <a:cs typeface="Arial"/>
                          <a:hlinkClick r:id="rId3"/>
                        </a:rPr>
                        <a:t>https://laws.e-gov.go.jp/law/416M60000100171</a:t>
                      </a:r>
                      <a:r>
                        <a:rPr kumimoji="0" lang="ja-JP" altLang="en-US" sz="1800" b="0" i="0" u="none" strike="noStrike" kern="1200" cap="none" spc="0" normalizeH="0" baseline="0" noProof="0">
                          <a:ln>
                            <a:noFill/>
                          </a:ln>
                          <a:solidFill>
                            <a:schemeClr val="tx1"/>
                          </a:solidFill>
                          <a:effectLst/>
                          <a:uLnTx/>
                          <a:uFillTx/>
                          <a:latin typeface="Meiryo UI"/>
                          <a:ea typeface="Meiryo UI"/>
                          <a:cs typeface="Arial"/>
                        </a:rPr>
                        <a:t>）</a:t>
                      </a:r>
                      <a:endParaRPr kumimoji="0" lang="en-US" altLang="ja-JP" sz="1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Arial"/>
                      </a:endParaRPr>
                    </a:p>
                  </a:txBody>
                  <a:tcPr>
                    <a:noFill/>
                  </a:tcPr>
                </a:tc>
                <a:extLst>
                  <a:ext uri="{0D108BD9-81ED-4DB2-BD59-A6C34878D82A}">
                    <a16:rowId xmlns:a16="http://schemas.microsoft.com/office/drawing/2014/main" val="2643951191"/>
                  </a:ext>
                </a:extLst>
              </a:tr>
            </a:tbl>
          </a:graphicData>
        </a:graphic>
      </p:graphicFrame>
      <p:graphicFrame>
        <p:nvGraphicFramePr>
          <p:cNvPr id="8" name="表 7">
            <a:extLst>
              <a:ext uri="{FF2B5EF4-FFF2-40B4-BE49-F238E27FC236}">
                <a16:creationId xmlns:a16="http://schemas.microsoft.com/office/drawing/2014/main" id="{91C7987E-106F-BD1D-8BE3-C09B0785A622}"/>
              </a:ext>
            </a:extLst>
          </p:cNvPr>
          <p:cNvGraphicFramePr>
            <a:graphicFrameLocks noGrp="1"/>
          </p:cNvGraphicFramePr>
          <p:nvPr>
            <p:extLst>
              <p:ext uri="{D42A27DB-BD31-4B8C-83A1-F6EECF244321}">
                <p14:modId xmlns:p14="http://schemas.microsoft.com/office/powerpoint/2010/main" val="1914280503"/>
              </p:ext>
            </p:extLst>
          </p:nvPr>
        </p:nvGraphicFramePr>
        <p:xfrm>
          <a:off x="274782" y="1836296"/>
          <a:ext cx="11605120" cy="4685760"/>
        </p:xfrm>
        <a:graphic>
          <a:graphicData uri="http://schemas.openxmlformats.org/drawingml/2006/table">
            <a:tbl>
              <a:tblPr>
                <a:tableStyleId>{5C22544A-7EE6-4342-B048-85BDC9FD1C3A}</a:tableStyleId>
              </a:tblPr>
              <a:tblGrid>
                <a:gridCol w="2432458">
                  <a:extLst>
                    <a:ext uri="{9D8B030D-6E8A-4147-A177-3AD203B41FA5}">
                      <a16:colId xmlns:a16="http://schemas.microsoft.com/office/drawing/2014/main" val="3820197707"/>
                    </a:ext>
                  </a:extLst>
                </a:gridCol>
                <a:gridCol w="9172662">
                  <a:extLst>
                    <a:ext uri="{9D8B030D-6E8A-4147-A177-3AD203B41FA5}">
                      <a16:colId xmlns:a16="http://schemas.microsoft.com/office/drawing/2014/main" val="1979342524"/>
                    </a:ext>
                  </a:extLst>
                </a:gridCol>
              </a:tblGrid>
              <a:tr h="324000">
                <a:tc>
                  <a:txBody>
                    <a:bodyPr/>
                    <a:lstStyle/>
                    <a:p>
                      <a:r>
                        <a:rPr kumimoji="1" lang="ja-JP" altLang="en-US" b="1" dirty="0">
                          <a:solidFill>
                            <a:schemeClr val="bg1"/>
                          </a:solidFill>
                          <a:latin typeface="Meiryo UI" panose="020B0604030504040204" pitchFamily="50" charset="-128"/>
                          <a:ea typeface="Meiryo UI" panose="020B0604030504040204" pitchFamily="50" charset="-128"/>
                        </a:rPr>
                        <a:t>検討項目</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r>
                        <a:rPr kumimoji="1" lang="ja-JP" altLang="en-US" b="1">
                          <a:solidFill>
                            <a:schemeClr val="bg1"/>
                          </a:solidFill>
                          <a:latin typeface="Meiryo UI" panose="020B0604030504040204" pitchFamily="50" charset="-128"/>
                          <a:ea typeface="Meiryo UI" panose="020B0604030504040204" pitchFamily="50" charset="-128"/>
                        </a:rPr>
                        <a:t>検討内容</a:t>
                      </a:r>
                      <a:endParaRPr kumimoji="1" lang="ja-JP" altLang="en-US" b="1" dirty="0">
                        <a:solidFill>
                          <a:schemeClr val="bg1"/>
                        </a:solidFill>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extLst>
                  <a:ext uri="{0D108BD9-81ED-4DB2-BD59-A6C34878D82A}">
                    <a16:rowId xmlns:a16="http://schemas.microsoft.com/office/drawing/2014/main" val="932525706"/>
                  </a:ext>
                </a:extLst>
              </a:tr>
              <a:tr h="154800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指摘の根拠</a:t>
                      </a:r>
                      <a:endPar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　指摘の根拠省令は？</a:t>
                      </a:r>
                      <a:b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b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　なぜ、当局から指摘？　</a:t>
                      </a:r>
                      <a:endParaRPr kumimoji="0" lang="en-US" altLang="ja-JP" sz="1400" b="0" i="0" u="none" strike="noStrike" kern="1200" cap="none" spc="0" normalizeH="0" baseline="0" noProof="0" dirty="0">
                        <a:ln>
                          <a:noFill/>
                        </a:ln>
                        <a:solidFill>
                          <a:prstClr val="black"/>
                        </a:solidFill>
                        <a:effectLst/>
                        <a:uLnTx/>
                        <a:uFillTx/>
                        <a:latin typeface="Meiryo UI"/>
                        <a:ea typeface="Meiryo UI"/>
                        <a:cs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dirty="0">
                          <a:ln>
                            <a:noFill/>
                          </a:ln>
                          <a:solidFill>
                            <a:schemeClr val="tx1"/>
                          </a:solidFill>
                          <a:effectLst/>
                          <a:uLnTx/>
                          <a:uFillTx/>
                          <a:latin typeface="Meiryo UI"/>
                          <a:ea typeface="Meiryo UI"/>
                          <a:cs typeface="Arial"/>
                        </a:rPr>
                        <a:t>【</a:t>
                      </a:r>
                      <a:r>
                        <a:rPr kumimoji="0" lang="ja-JP" altLang="en-US" sz="1400" b="0" i="0" u="none" strike="noStrike" kern="1200" cap="none" spc="0" normalizeH="0" baseline="0" noProof="0" dirty="0">
                          <a:ln>
                            <a:noFill/>
                          </a:ln>
                          <a:solidFill>
                            <a:schemeClr val="tx1"/>
                          </a:solidFill>
                          <a:effectLst/>
                          <a:uLnTx/>
                          <a:uFillTx/>
                          <a:latin typeface="Meiryo UI"/>
                          <a:ea typeface="Meiryo UI"/>
                          <a:cs typeface="Arial"/>
                        </a:rPr>
                        <a:t>根拠</a:t>
                      </a:r>
                      <a:r>
                        <a:rPr kumimoji="0" lang="ja-JP" altLang="en-US" sz="1400" b="0" i="0" u="none" strike="noStrike" kern="1200" cap="none" spc="0" normalizeH="0" baseline="0" noProof="0">
                          <a:ln>
                            <a:noFill/>
                          </a:ln>
                          <a:solidFill>
                            <a:schemeClr val="tx1"/>
                          </a:solidFill>
                          <a:effectLst/>
                          <a:uLnTx/>
                          <a:uFillTx/>
                          <a:latin typeface="Meiryo UI"/>
                          <a:ea typeface="Meiryo UI"/>
                          <a:cs typeface="Arial"/>
                        </a:rPr>
                        <a:t>省令</a:t>
                      </a:r>
                      <a:r>
                        <a:rPr kumimoji="0" lang="en-US" altLang="ja-JP" sz="1400" b="0" i="0" u="none" strike="noStrike" kern="1200" cap="none" spc="0" normalizeH="0" baseline="0" noProof="0">
                          <a:ln>
                            <a:noFill/>
                          </a:ln>
                          <a:solidFill>
                            <a:schemeClr val="tx1"/>
                          </a:solidFill>
                          <a:effectLst/>
                          <a:uLnTx/>
                          <a:uFillTx/>
                          <a:latin typeface="Meiryo UI"/>
                          <a:ea typeface="Meiryo UI"/>
                          <a:cs typeface="Arial"/>
                        </a:rPr>
                        <a:t>】</a:t>
                      </a: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en-US" altLang="ja-JP" sz="1400" b="0" i="0" u="none" strike="noStrike" kern="1200" cap="none" spc="0" normalizeH="0" baseline="0" noProof="0" dirty="0">
                          <a:ln>
                            <a:noFill/>
                          </a:ln>
                          <a:solidFill>
                            <a:schemeClr val="tx1"/>
                          </a:solidFill>
                          <a:effectLst/>
                          <a:uLnTx/>
                          <a:uFillTx/>
                          <a:latin typeface="Meiryo UI"/>
                          <a:ea typeface="Meiryo UI"/>
                          <a:cs typeface="Arial"/>
                        </a:rPr>
                      </a:br>
                      <a:r>
                        <a:rPr kumimoji="1" lang="en-US" altLang="ja-JP" sz="1400" kern="1200" baseline="0" dirty="0">
                          <a:solidFill>
                            <a:schemeClr val="dk1"/>
                          </a:solidFill>
                          <a:effectLst/>
                          <a:latin typeface="Meiryo UI" panose="020B0604030504040204" pitchFamily="50" charset="-128"/>
                          <a:ea typeface="Meiryo UI" panose="020B0604030504040204" pitchFamily="50" charset="-128"/>
                          <a:cs typeface="+mn-cs"/>
                        </a:rPr>
                        <a:t>【</a:t>
                      </a:r>
                      <a:r>
                        <a:rPr kumimoji="1" lang="ja-JP" altLang="en-US" sz="1400" kern="1200" baseline="0" dirty="0">
                          <a:solidFill>
                            <a:schemeClr val="dk1"/>
                          </a:solidFill>
                          <a:effectLst/>
                          <a:latin typeface="Meiryo UI" panose="020B0604030504040204" pitchFamily="50" charset="-128"/>
                          <a:ea typeface="Meiryo UI" panose="020B0604030504040204" pitchFamily="50" charset="-128"/>
                          <a:cs typeface="+mn-cs"/>
                        </a:rPr>
                        <a:t>指摘</a:t>
                      </a:r>
                      <a:r>
                        <a:rPr kumimoji="1" lang="ja-JP" altLang="en-US" sz="1400" kern="1200" baseline="0">
                          <a:solidFill>
                            <a:schemeClr val="dk1"/>
                          </a:solidFill>
                          <a:effectLst/>
                          <a:latin typeface="Meiryo UI" panose="020B0604030504040204" pitchFamily="50" charset="-128"/>
                          <a:ea typeface="Meiryo UI" panose="020B0604030504040204" pitchFamily="50" charset="-128"/>
                          <a:cs typeface="+mn-cs"/>
                        </a:rPr>
                        <a:t>理由</a:t>
                      </a:r>
                      <a:r>
                        <a:rPr kumimoji="1" lang="en-US" altLang="ja-JP" sz="1400" kern="1200" baseline="0">
                          <a:solidFill>
                            <a:schemeClr val="dk1"/>
                          </a:solidFill>
                          <a:effectLst/>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a:ea typeface="Meiryo UI"/>
                        <a:cs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5426896"/>
                  </a:ext>
                </a:extLst>
              </a:tr>
              <a:tr h="1548000">
                <a:tc>
                  <a:txBody>
                    <a:bodyPr/>
                    <a:lstStyle/>
                    <a:p>
                      <a:r>
                        <a:rPr kumimoji="1" lang="ja-JP" altLang="en-US" dirty="0">
                          <a:solidFill>
                            <a:schemeClr val="tx1"/>
                          </a:solidFill>
                          <a:latin typeface="Meiryo UI" panose="020B0604030504040204" pitchFamily="50" charset="-128"/>
                          <a:ea typeface="Meiryo UI" panose="020B0604030504040204" pitchFamily="50" charset="-128"/>
                        </a:rPr>
                        <a:t>自己点検として何を確認する</a:t>
                      </a:r>
                      <a:r>
                        <a:rPr kumimoji="1" lang="ja-JP" altLang="en-US">
                          <a:solidFill>
                            <a:schemeClr val="tx1"/>
                          </a:solidFill>
                          <a:latin typeface="Meiryo UI" panose="020B0604030504040204" pitchFamily="50" charset="-128"/>
                          <a:ea typeface="Meiryo UI" panose="020B0604030504040204" pitchFamily="50" charset="-128"/>
                        </a:rPr>
                        <a:t>か？</a:t>
                      </a:r>
                      <a:endParaRPr kumimoji="1" lang="en-US" altLang="ja-JP" sz="1400">
                        <a:solidFill>
                          <a:schemeClr val="tx1"/>
                        </a:solidFill>
                        <a:latin typeface="Meiryo UI" panose="020B0604030504040204" pitchFamily="50" charset="-128"/>
                        <a:ea typeface="Meiryo UI" panose="020B0604030504040204" pitchFamily="50" charset="-128"/>
                      </a:endParaRPr>
                    </a:p>
                    <a:p>
                      <a:pPr>
                        <a:spcBef>
                          <a:spcPts val="600"/>
                        </a:spcBef>
                      </a:pPr>
                      <a:r>
                        <a:rPr kumimoji="1" lang="ja-JP" altLang="en-US" sz="1400">
                          <a:solidFill>
                            <a:schemeClr val="tx1"/>
                          </a:solidFill>
                          <a:latin typeface="Meiryo UI" panose="020B0604030504040204" pitchFamily="50" charset="-128"/>
                          <a:ea typeface="Meiryo UI" panose="020B0604030504040204" pitchFamily="50" charset="-128"/>
                        </a:rPr>
                        <a:t>　</a:t>
                      </a:r>
                      <a:r>
                        <a:rPr kumimoji="1" lang="ja-JP" altLang="en-US" sz="1400" dirty="0">
                          <a:solidFill>
                            <a:schemeClr val="tx1"/>
                          </a:solidFill>
                          <a:latin typeface="Meiryo UI" panose="020B0604030504040204" pitchFamily="50" charset="-128"/>
                          <a:ea typeface="Meiryo UI" panose="020B0604030504040204" pitchFamily="50" charset="-128"/>
                        </a:rPr>
                        <a:t>確認対象資料・記録？</a:t>
                      </a:r>
                      <a:br>
                        <a:rPr kumimoji="1" lang="en-US" altLang="ja-JP"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　そもそもの根本原因は？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altLang="ja-JP" sz="1400" b="0" dirty="0">
                          <a:solidFill>
                            <a:schemeClr val="tx1"/>
                          </a:solidFill>
                          <a:latin typeface="Meiryo UI" panose="020B0604030504040204" pitchFamily="50" charset="-128"/>
                          <a:ea typeface="Meiryo UI" panose="020B0604030504040204" pitchFamily="50" charset="-128"/>
                        </a:rPr>
                        <a:t>【</a:t>
                      </a:r>
                      <a:r>
                        <a:rPr lang="ja-JP" altLang="en-US" sz="1400" b="0" dirty="0">
                          <a:solidFill>
                            <a:schemeClr val="tx1"/>
                          </a:solidFill>
                          <a:latin typeface="Meiryo UI" panose="020B0604030504040204" pitchFamily="50" charset="-128"/>
                          <a:ea typeface="Meiryo UI" panose="020B0604030504040204" pitchFamily="50" charset="-128"/>
                        </a:rPr>
                        <a:t>確認対象資料・記録</a:t>
                      </a:r>
                      <a:r>
                        <a:rPr lang="en-US" altLang="ja-JP" sz="1400" b="0" dirty="0">
                          <a:solidFill>
                            <a:schemeClr val="tx1"/>
                          </a:solidFill>
                          <a:latin typeface="Meiryo UI" panose="020B0604030504040204" pitchFamily="50" charset="-128"/>
                          <a:ea typeface="Meiryo UI" panose="020B0604030504040204" pitchFamily="50" charset="-128"/>
                        </a:rPr>
                        <a:t>】</a:t>
                      </a:r>
                      <a:br>
                        <a:rPr lang="en-US" altLang="ja-JP" sz="1400" b="0">
                          <a:solidFill>
                            <a:schemeClr val="tx1"/>
                          </a:solidFill>
                          <a:latin typeface="Meiryo UI" panose="020B0604030504040204" pitchFamily="50" charset="-128"/>
                          <a:ea typeface="Meiryo UI" panose="020B0604030504040204" pitchFamily="50" charset="-128"/>
                        </a:rPr>
                      </a:br>
                      <a:br>
                        <a:rPr kumimoji="0" lang="en-US" altLang="ja-JP" sz="1400" b="0" i="0" u="none" strike="noStrike" kern="1200" cap="none" spc="0" normalizeH="0" baseline="0" noProof="0" dirty="0">
                          <a:ln>
                            <a:noFill/>
                          </a:ln>
                          <a:solidFill>
                            <a:schemeClr val="tx1"/>
                          </a:solidFill>
                          <a:effectLst/>
                          <a:uLnTx/>
                          <a:uFillTx/>
                          <a:latin typeface="Meiryo UI"/>
                          <a:ea typeface="Meiryo UI"/>
                          <a:cs typeface="Arial"/>
                        </a:rPr>
                      </a:br>
                      <a:r>
                        <a:rPr lang="en-US" altLang="ja-JP" sz="1400" b="0" dirty="0">
                          <a:solidFill>
                            <a:schemeClr val="tx1"/>
                          </a:solidFill>
                          <a:latin typeface="Meiryo UI" panose="020B0604030504040204" pitchFamily="50" charset="-128"/>
                          <a:ea typeface="Meiryo UI" panose="020B0604030504040204" pitchFamily="50" charset="-128"/>
                        </a:rPr>
                        <a:t>【</a:t>
                      </a:r>
                      <a:r>
                        <a:rPr lang="ja-JP" altLang="en-US" sz="1400" b="0" dirty="0">
                          <a:solidFill>
                            <a:schemeClr val="tx1"/>
                          </a:solidFill>
                          <a:latin typeface="Meiryo UI" panose="020B0604030504040204" pitchFamily="50" charset="-128"/>
                          <a:ea typeface="Meiryo UI" panose="020B0604030504040204" pitchFamily="50" charset="-128"/>
                        </a:rPr>
                        <a:t>根本原因</a:t>
                      </a:r>
                      <a:r>
                        <a:rPr lang="en-US" altLang="ja-JP" sz="1400" b="0" dirty="0">
                          <a:solidFill>
                            <a:schemeClr val="tx1"/>
                          </a:solidFill>
                          <a:latin typeface="Meiryo UI" panose="020B0604030504040204" pitchFamily="50" charset="-128"/>
                          <a:ea typeface="Meiryo UI" panose="020B0604030504040204" pitchFamily="50" charset="-128"/>
                        </a:rPr>
                        <a:t>】</a:t>
                      </a:r>
                      <a:br>
                        <a:rPr lang="en-US" altLang="ja-JP" sz="1400" b="0">
                          <a:solidFill>
                            <a:schemeClr val="tx1"/>
                          </a:solidFill>
                          <a:latin typeface="Meiryo UI" panose="020B0604030504040204" pitchFamily="50" charset="-128"/>
                          <a:ea typeface="Meiryo UI" panose="020B0604030504040204" pitchFamily="50" charset="-128"/>
                        </a:rPr>
                      </a:br>
                      <a:endParaRPr kumimoji="1" lang="en-US" altLang="ja-JP" sz="1400" b="0" i="0" kern="1200" baseline="0" dirty="0">
                        <a:solidFill>
                          <a:schemeClr val="tx1"/>
                        </a:solidFill>
                        <a:effectLst/>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96306011"/>
                  </a:ext>
                </a:extLst>
              </a:tr>
              <a:tr h="12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Meiryo UI" panose="020B0604030504040204" pitchFamily="50" charset="-128"/>
                          <a:ea typeface="Meiryo UI" panose="020B0604030504040204" pitchFamily="50" charset="-128"/>
                        </a:rPr>
                        <a:t>提案する予防</a:t>
                      </a:r>
                      <a:r>
                        <a:rPr kumimoji="1" lang="ja-JP" altLang="en-US" sz="1400" dirty="0">
                          <a:latin typeface="Meiryo UI" panose="020B0604030504040204" pitchFamily="50" charset="-128"/>
                          <a:ea typeface="Meiryo UI" panose="020B0604030504040204" pitchFamily="50" charset="-128"/>
                        </a:rPr>
                        <a:t>措置（</a:t>
                      </a:r>
                      <a:r>
                        <a:rPr kumimoji="1" lang="ja-JP" altLang="en-US" sz="1400">
                          <a:latin typeface="Meiryo UI" panose="020B0604030504040204" pitchFamily="50" charset="-128"/>
                          <a:ea typeface="Meiryo UI" panose="020B0604030504040204" pitchFamily="50" charset="-128"/>
                        </a:rPr>
                        <a:t>対策）として何が考えられますか？</a:t>
                      </a:r>
                      <a:endParaRPr kumimoji="1" lang="en-US" altLang="ja-JP" sz="14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ja-JP" altLang="en-US" sz="1400">
                          <a:latin typeface="Meiryo UI" panose="020B0604030504040204" pitchFamily="50" charset="-128"/>
                          <a:ea typeface="Meiryo UI" panose="020B0604030504040204" pitchFamily="50" charset="-128"/>
                          <a:cs typeface="Arial" pitchFamily="34" charset="0"/>
                        </a:rPr>
                        <a:t>自己点検結果として、指摘事項・推奨事項にするとしたら？</a:t>
                      </a:r>
                      <a:endParaRPr kumimoji="1" lang="ja-JP" altLang="en-US" sz="14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altLang="ja-JP" sz="1400" b="0" dirty="0">
                          <a:solidFill>
                            <a:schemeClr val="tx1"/>
                          </a:solidFill>
                          <a:latin typeface="Meiryo UI" panose="020B0604030504040204" pitchFamily="50" charset="-128"/>
                          <a:ea typeface="Meiryo UI" panose="020B0604030504040204" pitchFamily="50" charset="-128"/>
                        </a:rPr>
                        <a:t>【</a:t>
                      </a:r>
                      <a:r>
                        <a:rPr lang="ja-JP" altLang="en-US" sz="1400" b="0" dirty="0">
                          <a:solidFill>
                            <a:schemeClr val="tx1"/>
                          </a:solidFill>
                          <a:latin typeface="Meiryo UI" panose="020B0604030504040204" pitchFamily="50" charset="-128"/>
                          <a:ea typeface="Meiryo UI" panose="020B0604030504040204" pitchFamily="50" charset="-128"/>
                        </a:rPr>
                        <a:t>提案予防措置</a:t>
                      </a:r>
                      <a:r>
                        <a:rPr lang="en-US" altLang="ja-JP" sz="1400" b="0" dirty="0">
                          <a:solidFill>
                            <a:schemeClr val="tx1"/>
                          </a:solidFill>
                          <a:latin typeface="Meiryo UI" panose="020B0604030504040204" pitchFamily="50" charset="-128"/>
                          <a:ea typeface="Meiryo UI" panose="020B0604030504040204" pitchFamily="50" charset="-128"/>
                        </a:rPr>
                        <a:t>】</a:t>
                      </a:r>
                      <a:br>
                        <a:rPr lang="en-US" altLang="ja-JP" sz="1400" b="0">
                          <a:solidFill>
                            <a:schemeClr val="tx1"/>
                          </a:solidFill>
                          <a:latin typeface="Meiryo UI" panose="020B0604030504040204" pitchFamily="50" charset="-128"/>
                          <a:ea typeface="Meiryo UI" panose="020B0604030504040204" pitchFamily="50" charset="-128"/>
                        </a:rPr>
                      </a:br>
                      <a:br>
                        <a:rPr kumimoji="1" lang="en-US" altLang="ja-JP" sz="1400" baseline="0" dirty="0">
                          <a:solidFill>
                            <a:schemeClr val="tx1"/>
                          </a:solidFill>
                          <a:latin typeface="Meiryo UI" panose="020B0604030504040204" pitchFamily="50" charset="-128"/>
                          <a:ea typeface="Meiryo UI" panose="020B0604030504040204" pitchFamily="50" charset="-128"/>
                        </a:rPr>
                      </a:br>
                      <a:r>
                        <a:rPr kumimoji="1" lang="en-US" altLang="ja-JP" sz="1400" baseline="0" dirty="0">
                          <a:solidFill>
                            <a:schemeClr val="tx1"/>
                          </a:solidFill>
                          <a:latin typeface="Meiryo UI" panose="020B0604030504040204" pitchFamily="50" charset="-128"/>
                          <a:ea typeface="Meiryo UI" panose="020B0604030504040204" pitchFamily="50" charset="-128"/>
                        </a:rPr>
                        <a:t>【</a:t>
                      </a:r>
                      <a:r>
                        <a:rPr kumimoji="1" lang="ja-JP" altLang="en-US" sz="1400" baseline="0" dirty="0">
                          <a:solidFill>
                            <a:schemeClr val="tx1"/>
                          </a:solidFill>
                          <a:latin typeface="Meiryo UI" panose="020B0604030504040204" pitchFamily="50" charset="-128"/>
                          <a:ea typeface="Meiryo UI" panose="020B0604030504040204" pitchFamily="50" charset="-128"/>
                        </a:rPr>
                        <a:t>自己点検指摘</a:t>
                      </a:r>
                      <a:r>
                        <a:rPr kumimoji="1" lang="en-US" altLang="ja-JP" sz="1400" baseline="0" dirty="0">
                          <a:solidFill>
                            <a:schemeClr val="tx1"/>
                          </a:solidFill>
                          <a:latin typeface="Meiryo UI" panose="020B0604030504040204" pitchFamily="50" charset="-128"/>
                          <a:ea typeface="Meiryo UI" panose="020B0604030504040204" pitchFamily="50" charset="-128"/>
                        </a:rPr>
                        <a:t>】</a:t>
                      </a:r>
                      <a:br>
                        <a:rPr kumimoji="1" lang="en-US" altLang="ja-JP" sz="1400" baseline="0">
                          <a:solidFill>
                            <a:schemeClr val="tx1"/>
                          </a:solidFill>
                          <a:latin typeface="Meiryo UI" panose="020B0604030504040204" pitchFamily="50" charset="-128"/>
                          <a:ea typeface="Meiryo UI" panose="020B0604030504040204" pitchFamily="50" charset="-128"/>
                        </a:rPr>
                      </a:br>
                      <a:endParaRPr kumimoji="1" lang="ja-JP" altLang="en-US" sz="1400" baseline="0"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30389356"/>
                  </a:ext>
                </a:extLst>
              </a:tr>
            </a:tbl>
          </a:graphicData>
        </a:graphic>
      </p:graphicFrame>
      <p:sp>
        <p:nvSpPr>
          <p:cNvPr id="4" name="タイトル 2">
            <a:extLst>
              <a:ext uri="{FF2B5EF4-FFF2-40B4-BE49-F238E27FC236}">
                <a16:creationId xmlns:a16="http://schemas.microsoft.com/office/drawing/2014/main" id="{E0754135-2E2F-5FC6-D861-6664047280BD}"/>
              </a:ext>
            </a:extLst>
          </p:cNvPr>
          <p:cNvSpPr txBox="1">
            <a:spLocks/>
          </p:cNvSpPr>
          <p:nvPr/>
        </p:nvSpPr>
        <p:spPr>
          <a:xfrm>
            <a:off x="9524848" y="20276"/>
            <a:ext cx="2667152" cy="519112"/>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32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eiryo UI" panose="020B0604030504040204" pitchFamily="50" charset="-128"/>
              </a:rPr>
              <a:t>グループ </a:t>
            </a:r>
            <a:r>
              <a:rPr lang="en-US" altLang="ja-JP">
                <a:latin typeface="Meiryo UI" panose="020B0604030504040204" pitchFamily="50" charset="-128"/>
                <a:ea typeface="Meiryo UI" panose="020B0604030504040204" pitchFamily="50" charset="-128"/>
                <a:cs typeface="Meiryo UI" panose="020B0604030504040204" pitchFamily="50" charset="-128"/>
              </a:rPr>
              <a:t>B</a:t>
            </a:r>
            <a:r>
              <a:rPr lang="ja-JP" altLang="en-US">
                <a:latin typeface="Meiryo UI" panose="020B0604030504040204" pitchFamily="50" charset="-128"/>
                <a:ea typeface="Meiryo UI" panose="020B0604030504040204" pitchFamily="50" charset="-128"/>
                <a:cs typeface="Meiryo UI" panose="020B0604030504040204" pitchFamily="50" charset="-128"/>
              </a:rPr>
              <a:t>・</a:t>
            </a:r>
            <a:r>
              <a:rPr lang="en-US" altLang="ja-JP">
                <a:latin typeface="Meiryo UI" panose="020B0604030504040204" pitchFamily="50" charset="-128"/>
                <a:ea typeface="Meiryo UI" panose="020B0604030504040204" pitchFamily="50" charset="-128"/>
                <a:cs typeface="Meiryo UI" panose="020B0604030504040204" pitchFamily="50" charset="-128"/>
              </a:rPr>
              <a:t>E</a:t>
            </a:r>
            <a:endParaRPr kumimoji="1" lang="en-US" altLang="ja-JP"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139175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FB6CB8-5D9A-C93E-DA15-A0D706ED1219}"/>
            </a:ext>
          </a:extLst>
        </p:cNvPr>
        <p:cNvGrpSpPr/>
        <p:nvPr/>
      </p:nvGrpSpPr>
      <p:grpSpPr>
        <a:xfrm>
          <a:off x="0" y="0"/>
          <a:ext cx="0" cy="0"/>
          <a:chOff x="0" y="0"/>
          <a:chExt cx="0" cy="0"/>
        </a:xfrm>
      </p:grpSpPr>
      <p:sp>
        <p:nvSpPr>
          <p:cNvPr id="5" name="タイトル 2">
            <a:extLst>
              <a:ext uri="{FF2B5EF4-FFF2-40B4-BE49-F238E27FC236}">
                <a16:creationId xmlns:a16="http://schemas.microsoft.com/office/drawing/2014/main" id="{5E6DD7C1-BC0D-923F-81FE-FCAF76A4F03E}"/>
              </a:ext>
            </a:extLst>
          </p:cNvPr>
          <p:cNvSpPr txBox="1">
            <a:spLocks/>
          </p:cNvSpPr>
          <p:nvPr/>
        </p:nvSpPr>
        <p:spPr>
          <a:xfrm>
            <a:off x="-869" y="-49706"/>
            <a:ext cx="11605120" cy="519112"/>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32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eiryo UI" panose="020B0604030504040204" pitchFamily="50" charset="-128"/>
              </a:rPr>
              <a:t>GPSP</a:t>
            </a:r>
            <a:r>
              <a:rPr kumimoji="1" lang="ja-JP" altLang="en-US"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eiryo UI" panose="020B0604030504040204" pitchFamily="50" charset="-128"/>
              </a:rPr>
              <a:t>ー３</a:t>
            </a:r>
            <a:endParaRPr kumimoji="1" lang="en-US" altLang="ja-JP"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コンテンツ プレースホルダー 5">
            <a:extLst>
              <a:ext uri="{FF2B5EF4-FFF2-40B4-BE49-F238E27FC236}">
                <a16:creationId xmlns:a16="http://schemas.microsoft.com/office/drawing/2014/main" id="{276B1513-9B32-25D0-C48B-0B80D5337A69}"/>
              </a:ext>
            </a:extLst>
          </p:cNvPr>
          <p:cNvSpPr txBox="1">
            <a:spLocks/>
          </p:cNvSpPr>
          <p:nvPr/>
        </p:nvSpPr>
        <p:spPr>
          <a:xfrm>
            <a:off x="107504" y="908720"/>
            <a:ext cx="8549580" cy="48908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28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vl2pPr marL="742950" indent="-285750" algn="l" defTabSz="914400" rtl="0" eaLnBrk="1" latinLnBrk="0" hangingPunct="1">
              <a:spcBef>
                <a:spcPct val="20000"/>
              </a:spcBef>
              <a:buFont typeface="Arial" pitchFamily="34" charset="0"/>
              <a:buChar char="–"/>
              <a:defRPr kumimoji="1" sz="24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3pPr>
            <a:lvl4pPr marL="1600200" indent="-228600" algn="l" defTabSz="914400" rtl="0" eaLnBrk="1" latinLnBrk="0" hangingPunct="1">
              <a:spcBef>
                <a:spcPct val="20000"/>
              </a:spcBef>
              <a:buFont typeface="Arial" pitchFamily="34" charset="0"/>
              <a:buChar char="–"/>
              <a:defRPr kumimoji="1" sz="18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4pPr>
            <a:lvl5pPr marL="2057400" indent="-228600" algn="l" defTabSz="914400" rtl="0" eaLnBrk="1" latinLnBrk="0" hangingPunct="1">
              <a:spcBef>
                <a:spcPct val="20000"/>
              </a:spcBef>
              <a:buFont typeface="Arial" pitchFamily="34" charset="0"/>
              <a:buChar char="»"/>
              <a:defRPr kumimoji="1" sz="18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tabLst/>
              <a:defRPr/>
            </a:pPr>
            <a:endParaRPr kumimoji="1" lang="ja-JP" altLang="en-US" sz="28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endParaRPr>
          </a:p>
        </p:txBody>
      </p:sp>
      <p:sp>
        <p:nvSpPr>
          <p:cNvPr id="2" name="正方形/長方形 1">
            <a:extLst>
              <a:ext uri="{FF2B5EF4-FFF2-40B4-BE49-F238E27FC236}">
                <a16:creationId xmlns:a16="http://schemas.microsoft.com/office/drawing/2014/main" id="{F640B40E-CDDD-C2A3-40E3-127BA3AE82C0}"/>
              </a:ext>
            </a:extLst>
          </p:cNvPr>
          <p:cNvSpPr/>
          <p:nvPr/>
        </p:nvSpPr>
        <p:spPr>
          <a:xfrm>
            <a:off x="274782" y="539388"/>
            <a:ext cx="11053818" cy="369332"/>
          </a:xfrm>
          <a:prstGeom prst="rect">
            <a:avLst/>
          </a:prstGeom>
          <a:noFill/>
        </p:spPr>
        <p:txBody>
          <a:bodyPr wrap="square">
            <a:spAutoFit/>
          </a:bodyPr>
          <a:lstStyle/>
          <a:p>
            <a:pPr marL="92075" marR="0" lvl="0" algn="l" defTabSz="914400" rtl="0" eaLnBrk="1" fontAlgn="base" latinLnBrk="0" hangingPunct="1">
              <a:lnSpc>
                <a:spcPct val="100000"/>
              </a:lnSpc>
              <a:spcBef>
                <a:spcPct val="0"/>
              </a:spcBef>
              <a:spcAft>
                <a:spcPct val="0"/>
              </a:spcAft>
              <a:buClrTx/>
              <a:buSzTx/>
              <a:tabLst>
                <a:tab pos="10766425" algn="l"/>
              </a:tabLst>
              <a:defRPr/>
            </a:pPr>
            <a:r>
              <a:rPr kumimoji="0" lang="ja-JP" altLang="en-US"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チームメンバー名</a:t>
            </a:r>
            <a:r>
              <a:rPr kumimoji="0" lang="en-GB" altLang="ja-JP"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0" lang="en-GB" altLang="ja-JP"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a:t>
            </a:r>
            <a:endParaRPr kumimoji="0" lang="en-US" altLang="ja-JP"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3" name="表 2">
            <a:extLst>
              <a:ext uri="{FF2B5EF4-FFF2-40B4-BE49-F238E27FC236}">
                <a16:creationId xmlns:a16="http://schemas.microsoft.com/office/drawing/2014/main" id="{F94E32B5-5325-6AEB-32A2-629CD7026E10}"/>
              </a:ext>
            </a:extLst>
          </p:cNvPr>
          <p:cNvGraphicFramePr>
            <a:graphicFrameLocks noGrp="1"/>
          </p:cNvGraphicFramePr>
          <p:nvPr>
            <p:extLst>
              <p:ext uri="{D42A27DB-BD31-4B8C-83A1-F6EECF244321}">
                <p14:modId xmlns:p14="http://schemas.microsoft.com/office/powerpoint/2010/main" val="1402121539"/>
              </p:ext>
            </p:extLst>
          </p:nvPr>
        </p:nvGraphicFramePr>
        <p:xfrm>
          <a:off x="318294" y="897055"/>
          <a:ext cx="11561608" cy="914400"/>
        </p:xfrm>
        <a:graphic>
          <a:graphicData uri="http://schemas.openxmlformats.org/drawingml/2006/table">
            <a:tbl>
              <a:tblPr firstRow="1" bandRow="1">
                <a:tableStyleId>{5C22544A-7EE6-4342-B048-85BDC9FD1C3A}</a:tableStyleId>
              </a:tblPr>
              <a:tblGrid>
                <a:gridCol w="11561608">
                  <a:extLst>
                    <a:ext uri="{9D8B030D-6E8A-4147-A177-3AD203B41FA5}">
                      <a16:colId xmlns:a16="http://schemas.microsoft.com/office/drawing/2014/main" val="3485715890"/>
                    </a:ext>
                  </a:extLst>
                </a:gridCol>
              </a:tblGrid>
              <a:tr h="283449">
                <a:tc>
                  <a:txBody>
                    <a:bodyPr/>
                    <a:lstStyle/>
                    <a:p>
                      <a:pPr marL="1170000" marR="0" lvl="0" indent="-1170000" algn="l" defTabSz="914400" rtl="0" eaLnBrk="1" fontAlgn="auto" latinLnBrk="0" hangingPunct="1">
                        <a:lnSpc>
                          <a:spcPct val="100000"/>
                        </a:lnSpc>
                        <a:spcBef>
                          <a:spcPts val="0"/>
                        </a:spcBef>
                        <a:spcAft>
                          <a:spcPts val="0"/>
                        </a:spcAft>
                        <a:buClrTx/>
                        <a:buSzTx/>
                        <a:buFontTx/>
                        <a:buNone/>
                        <a:tabLst/>
                        <a:defRPr/>
                      </a:pPr>
                      <a:r>
                        <a:rPr kumimoji="1" lang="ja-JP" altLang="en-US" sz="1800" b="0" dirty="0">
                          <a:solidFill>
                            <a:schemeClr val="tx1"/>
                          </a:solidFill>
                          <a:latin typeface="Meiryo UI" panose="020B0604030504040204" pitchFamily="50" charset="-128"/>
                          <a:ea typeface="Meiryo UI" panose="020B0604030504040204" pitchFamily="50" charset="-128"/>
                        </a:rPr>
                        <a:t>指摘事項：</a:t>
                      </a:r>
                      <a:r>
                        <a:rPr kumimoji="0" lang="ja-JP" altLang="en-US" sz="1800" b="0" i="0" u="none" strike="noStrike" kern="1200" cap="none" spc="0" normalizeH="0" baseline="0" noProof="0" dirty="0">
                          <a:ln>
                            <a:noFill/>
                          </a:ln>
                          <a:solidFill>
                            <a:schemeClr val="tx1"/>
                          </a:solidFill>
                          <a:effectLst/>
                          <a:uLnTx/>
                          <a:uFillTx/>
                          <a:latin typeface="Meiryo UI"/>
                          <a:ea typeface="Meiryo UI"/>
                          <a:cs typeface="Arial"/>
                        </a:rPr>
                        <a:t>受託者（業務の委託先）において当該委託に係る業務が製造販売後調査等の業務手順書等に基づいて適正かつ円滑に行われているかどうかの確認が、製造販売業者によって行われていなかった。</a:t>
                      </a:r>
                      <a:br>
                        <a:rPr lang="en-US" altLang="ja-JP" sz="1800" b="0" dirty="0">
                          <a:solidFill>
                            <a:schemeClr val="tx1"/>
                          </a:solidFill>
                          <a:latin typeface="Meiryo UI" panose="020B0604030504040204" pitchFamily="50" charset="-128"/>
                          <a:ea typeface="Meiryo UI" panose="020B0604030504040204" pitchFamily="50" charset="-128"/>
                        </a:rPr>
                      </a:br>
                      <a:r>
                        <a:rPr lang="en-US" altLang="ja-JP" sz="1600" b="0" dirty="0">
                          <a:solidFill>
                            <a:schemeClr val="tx1"/>
                          </a:solidFill>
                          <a:latin typeface="Meiryo UI" panose="020B0604030504040204" pitchFamily="50" charset="-128"/>
                          <a:ea typeface="Meiryo UI" panose="020B0604030504040204" pitchFamily="50" charset="-128"/>
                        </a:rPr>
                        <a:t>GPSP</a:t>
                      </a:r>
                      <a:r>
                        <a:rPr lang="ja-JP" altLang="en-US" sz="1600" b="0" dirty="0">
                          <a:solidFill>
                            <a:schemeClr val="tx1"/>
                          </a:solidFill>
                          <a:latin typeface="Meiryo UI" panose="020B0604030504040204" pitchFamily="50" charset="-128"/>
                          <a:ea typeface="Meiryo UI" panose="020B0604030504040204" pitchFamily="50" charset="-128"/>
                        </a:rPr>
                        <a:t>省令（</a:t>
                      </a:r>
                      <a:r>
                        <a:rPr kumimoji="0" lang="en-US" altLang="ja-JP" sz="1600" b="0" i="0" u="none" strike="noStrike" kern="1200" cap="none" spc="0" normalizeH="0" baseline="0" noProof="0" dirty="0">
                          <a:ln>
                            <a:noFill/>
                          </a:ln>
                          <a:solidFill>
                            <a:schemeClr val="bg1">
                              <a:lumMod val="65000"/>
                            </a:schemeClr>
                          </a:solidFill>
                          <a:effectLst/>
                          <a:uLnTx/>
                          <a:uFillTx/>
                          <a:latin typeface="Meiryo UI"/>
                          <a:ea typeface="Meiryo UI"/>
                          <a:cs typeface="Arial"/>
                          <a:hlinkClick r:id="rId3"/>
                        </a:rPr>
                        <a:t>https://laws.e-gov.go.jp/law/416M60000100171</a:t>
                      </a:r>
                      <a:r>
                        <a:rPr kumimoji="0" lang="ja-JP" altLang="en-US" sz="1800" b="0" i="0" u="none" strike="noStrike" kern="1200" cap="none" spc="0" normalizeH="0" baseline="0" noProof="0" dirty="0">
                          <a:ln>
                            <a:noFill/>
                          </a:ln>
                          <a:solidFill>
                            <a:schemeClr val="tx1"/>
                          </a:solidFill>
                          <a:effectLst/>
                          <a:uLnTx/>
                          <a:uFillTx/>
                          <a:latin typeface="Meiryo UI"/>
                          <a:ea typeface="Meiryo UI"/>
                          <a:cs typeface="Arial"/>
                        </a:rPr>
                        <a:t>）</a:t>
                      </a:r>
                      <a:endParaRPr kumimoji="0" lang="en-US" altLang="ja-JP" sz="1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Arial"/>
                      </a:endParaRPr>
                    </a:p>
                  </a:txBody>
                  <a:tcPr>
                    <a:noFill/>
                  </a:tcPr>
                </a:tc>
                <a:extLst>
                  <a:ext uri="{0D108BD9-81ED-4DB2-BD59-A6C34878D82A}">
                    <a16:rowId xmlns:a16="http://schemas.microsoft.com/office/drawing/2014/main" val="2643951191"/>
                  </a:ext>
                </a:extLst>
              </a:tr>
            </a:tbl>
          </a:graphicData>
        </a:graphic>
      </p:graphicFrame>
      <p:graphicFrame>
        <p:nvGraphicFramePr>
          <p:cNvPr id="7" name="表 7">
            <a:extLst>
              <a:ext uri="{FF2B5EF4-FFF2-40B4-BE49-F238E27FC236}">
                <a16:creationId xmlns:a16="http://schemas.microsoft.com/office/drawing/2014/main" id="{3F33F952-8F6E-CF7C-C724-794DAF5B5CA9}"/>
              </a:ext>
            </a:extLst>
          </p:cNvPr>
          <p:cNvGraphicFramePr>
            <a:graphicFrameLocks noGrp="1"/>
          </p:cNvGraphicFramePr>
          <p:nvPr>
            <p:extLst>
              <p:ext uri="{D42A27DB-BD31-4B8C-83A1-F6EECF244321}">
                <p14:modId xmlns:p14="http://schemas.microsoft.com/office/powerpoint/2010/main" val="1634846742"/>
              </p:ext>
            </p:extLst>
          </p:nvPr>
        </p:nvGraphicFramePr>
        <p:xfrm>
          <a:off x="274782" y="1836296"/>
          <a:ext cx="11605120" cy="4685760"/>
        </p:xfrm>
        <a:graphic>
          <a:graphicData uri="http://schemas.openxmlformats.org/drawingml/2006/table">
            <a:tbl>
              <a:tblPr>
                <a:tableStyleId>{5C22544A-7EE6-4342-B048-85BDC9FD1C3A}</a:tableStyleId>
              </a:tblPr>
              <a:tblGrid>
                <a:gridCol w="2432458">
                  <a:extLst>
                    <a:ext uri="{9D8B030D-6E8A-4147-A177-3AD203B41FA5}">
                      <a16:colId xmlns:a16="http://schemas.microsoft.com/office/drawing/2014/main" val="3820197707"/>
                    </a:ext>
                  </a:extLst>
                </a:gridCol>
                <a:gridCol w="9172662">
                  <a:extLst>
                    <a:ext uri="{9D8B030D-6E8A-4147-A177-3AD203B41FA5}">
                      <a16:colId xmlns:a16="http://schemas.microsoft.com/office/drawing/2014/main" val="1979342524"/>
                    </a:ext>
                  </a:extLst>
                </a:gridCol>
              </a:tblGrid>
              <a:tr h="324000">
                <a:tc>
                  <a:txBody>
                    <a:bodyPr/>
                    <a:lstStyle/>
                    <a:p>
                      <a:r>
                        <a:rPr kumimoji="1" lang="ja-JP" altLang="en-US" b="1" dirty="0">
                          <a:solidFill>
                            <a:schemeClr val="bg1"/>
                          </a:solidFill>
                          <a:latin typeface="Meiryo UI" panose="020B0604030504040204" pitchFamily="50" charset="-128"/>
                          <a:ea typeface="Meiryo UI" panose="020B0604030504040204" pitchFamily="50" charset="-128"/>
                        </a:rPr>
                        <a:t>検討項目</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r>
                        <a:rPr kumimoji="1" lang="ja-JP" altLang="en-US" b="1">
                          <a:solidFill>
                            <a:schemeClr val="bg1"/>
                          </a:solidFill>
                          <a:latin typeface="Meiryo UI" panose="020B0604030504040204" pitchFamily="50" charset="-128"/>
                          <a:ea typeface="Meiryo UI" panose="020B0604030504040204" pitchFamily="50" charset="-128"/>
                        </a:rPr>
                        <a:t>検討内容</a:t>
                      </a:r>
                      <a:endParaRPr kumimoji="1" lang="ja-JP" altLang="en-US" b="1" dirty="0">
                        <a:solidFill>
                          <a:schemeClr val="bg1"/>
                        </a:solidFill>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extLst>
                  <a:ext uri="{0D108BD9-81ED-4DB2-BD59-A6C34878D82A}">
                    <a16:rowId xmlns:a16="http://schemas.microsoft.com/office/drawing/2014/main" val="932525706"/>
                  </a:ext>
                </a:extLst>
              </a:tr>
              <a:tr h="154800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指摘の根拠</a:t>
                      </a:r>
                      <a:endPar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　指摘の根拠省令は？</a:t>
                      </a:r>
                      <a:b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b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　なぜ、当局から指摘？　</a:t>
                      </a:r>
                      <a:endParaRPr kumimoji="0" lang="en-US" altLang="ja-JP" sz="1400" b="0" i="0" u="none" strike="noStrike" kern="1200" cap="none" spc="0" normalizeH="0" baseline="0" noProof="0" dirty="0">
                        <a:ln>
                          <a:noFill/>
                        </a:ln>
                        <a:solidFill>
                          <a:prstClr val="black"/>
                        </a:solidFill>
                        <a:effectLst/>
                        <a:uLnTx/>
                        <a:uFillTx/>
                        <a:latin typeface="Meiryo UI"/>
                        <a:ea typeface="Meiryo UI"/>
                        <a:cs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dirty="0">
                          <a:ln>
                            <a:noFill/>
                          </a:ln>
                          <a:solidFill>
                            <a:schemeClr val="tx1"/>
                          </a:solidFill>
                          <a:effectLst/>
                          <a:uLnTx/>
                          <a:uFillTx/>
                          <a:latin typeface="Meiryo UI"/>
                          <a:ea typeface="Meiryo UI"/>
                          <a:cs typeface="Arial"/>
                        </a:rPr>
                        <a:t>【</a:t>
                      </a:r>
                      <a:r>
                        <a:rPr kumimoji="0" lang="ja-JP" altLang="en-US" sz="1400" b="0" i="0" u="none" strike="noStrike" kern="1200" cap="none" spc="0" normalizeH="0" baseline="0" noProof="0" dirty="0">
                          <a:ln>
                            <a:noFill/>
                          </a:ln>
                          <a:solidFill>
                            <a:schemeClr val="tx1"/>
                          </a:solidFill>
                          <a:effectLst/>
                          <a:uLnTx/>
                          <a:uFillTx/>
                          <a:latin typeface="Meiryo UI"/>
                          <a:ea typeface="Meiryo UI"/>
                          <a:cs typeface="Arial"/>
                        </a:rPr>
                        <a:t>根拠</a:t>
                      </a:r>
                      <a:r>
                        <a:rPr kumimoji="0" lang="ja-JP" altLang="en-US" sz="1400" b="0" i="0" u="none" strike="noStrike" kern="1200" cap="none" spc="0" normalizeH="0" baseline="0" noProof="0">
                          <a:ln>
                            <a:noFill/>
                          </a:ln>
                          <a:solidFill>
                            <a:schemeClr val="tx1"/>
                          </a:solidFill>
                          <a:effectLst/>
                          <a:uLnTx/>
                          <a:uFillTx/>
                          <a:latin typeface="Meiryo UI"/>
                          <a:ea typeface="Meiryo UI"/>
                          <a:cs typeface="Arial"/>
                        </a:rPr>
                        <a:t>省令</a:t>
                      </a:r>
                      <a:r>
                        <a:rPr kumimoji="0" lang="en-US" altLang="ja-JP" sz="1400" b="0" i="0" u="none" strike="noStrike" kern="1200" cap="none" spc="0" normalizeH="0" baseline="0" noProof="0">
                          <a:ln>
                            <a:noFill/>
                          </a:ln>
                          <a:solidFill>
                            <a:schemeClr val="tx1"/>
                          </a:solidFill>
                          <a:effectLst/>
                          <a:uLnTx/>
                          <a:uFillTx/>
                          <a:latin typeface="Meiryo UI"/>
                          <a:ea typeface="Meiryo UI"/>
                          <a:cs typeface="Arial"/>
                        </a:rPr>
                        <a:t>】</a:t>
                      </a: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en-US" altLang="ja-JP" sz="1400" b="0" i="0" u="none" strike="noStrike" kern="1200" cap="none" spc="0" normalizeH="0" baseline="0" noProof="0" dirty="0">
                          <a:ln>
                            <a:noFill/>
                          </a:ln>
                          <a:solidFill>
                            <a:schemeClr val="tx1"/>
                          </a:solidFill>
                          <a:effectLst/>
                          <a:uLnTx/>
                          <a:uFillTx/>
                          <a:latin typeface="Meiryo UI"/>
                          <a:ea typeface="Meiryo UI"/>
                          <a:cs typeface="Arial"/>
                        </a:rPr>
                      </a:br>
                      <a:r>
                        <a:rPr kumimoji="1" lang="en-US" altLang="ja-JP" sz="1400" kern="1200" baseline="0" dirty="0">
                          <a:solidFill>
                            <a:schemeClr val="dk1"/>
                          </a:solidFill>
                          <a:effectLst/>
                          <a:latin typeface="Meiryo UI" panose="020B0604030504040204" pitchFamily="50" charset="-128"/>
                          <a:ea typeface="Meiryo UI" panose="020B0604030504040204" pitchFamily="50" charset="-128"/>
                          <a:cs typeface="+mn-cs"/>
                        </a:rPr>
                        <a:t>【</a:t>
                      </a:r>
                      <a:r>
                        <a:rPr kumimoji="1" lang="ja-JP" altLang="en-US" sz="1400" kern="1200" baseline="0" dirty="0">
                          <a:solidFill>
                            <a:schemeClr val="dk1"/>
                          </a:solidFill>
                          <a:effectLst/>
                          <a:latin typeface="Meiryo UI" panose="020B0604030504040204" pitchFamily="50" charset="-128"/>
                          <a:ea typeface="Meiryo UI" panose="020B0604030504040204" pitchFamily="50" charset="-128"/>
                          <a:cs typeface="+mn-cs"/>
                        </a:rPr>
                        <a:t>指摘</a:t>
                      </a:r>
                      <a:r>
                        <a:rPr kumimoji="1" lang="ja-JP" altLang="en-US" sz="1400" kern="1200" baseline="0">
                          <a:solidFill>
                            <a:schemeClr val="dk1"/>
                          </a:solidFill>
                          <a:effectLst/>
                          <a:latin typeface="Meiryo UI" panose="020B0604030504040204" pitchFamily="50" charset="-128"/>
                          <a:ea typeface="Meiryo UI" panose="020B0604030504040204" pitchFamily="50" charset="-128"/>
                          <a:cs typeface="+mn-cs"/>
                        </a:rPr>
                        <a:t>理由</a:t>
                      </a:r>
                      <a:r>
                        <a:rPr kumimoji="1" lang="en-US" altLang="ja-JP" sz="1400" kern="1200" baseline="0">
                          <a:solidFill>
                            <a:schemeClr val="dk1"/>
                          </a:solidFill>
                          <a:effectLst/>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a:ea typeface="Meiryo UI"/>
                        <a:cs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5426896"/>
                  </a:ext>
                </a:extLst>
              </a:tr>
              <a:tr h="1548000">
                <a:tc>
                  <a:txBody>
                    <a:bodyPr/>
                    <a:lstStyle/>
                    <a:p>
                      <a:r>
                        <a:rPr kumimoji="1" lang="ja-JP" altLang="en-US" dirty="0">
                          <a:solidFill>
                            <a:schemeClr val="tx1"/>
                          </a:solidFill>
                          <a:latin typeface="Meiryo UI" panose="020B0604030504040204" pitchFamily="50" charset="-128"/>
                          <a:ea typeface="Meiryo UI" panose="020B0604030504040204" pitchFamily="50" charset="-128"/>
                        </a:rPr>
                        <a:t>自己点検として何を確認する</a:t>
                      </a:r>
                      <a:r>
                        <a:rPr kumimoji="1" lang="ja-JP" altLang="en-US">
                          <a:solidFill>
                            <a:schemeClr val="tx1"/>
                          </a:solidFill>
                          <a:latin typeface="Meiryo UI" panose="020B0604030504040204" pitchFamily="50" charset="-128"/>
                          <a:ea typeface="Meiryo UI" panose="020B0604030504040204" pitchFamily="50" charset="-128"/>
                        </a:rPr>
                        <a:t>か？</a:t>
                      </a:r>
                      <a:endParaRPr kumimoji="1" lang="en-US" altLang="ja-JP" sz="1400">
                        <a:solidFill>
                          <a:schemeClr val="tx1"/>
                        </a:solidFill>
                        <a:latin typeface="Meiryo UI" panose="020B0604030504040204" pitchFamily="50" charset="-128"/>
                        <a:ea typeface="Meiryo UI" panose="020B0604030504040204" pitchFamily="50" charset="-128"/>
                      </a:endParaRPr>
                    </a:p>
                    <a:p>
                      <a:pPr>
                        <a:spcBef>
                          <a:spcPts val="600"/>
                        </a:spcBef>
                      </a:pPr>
                      <a:r>
                        <a:rPr kumimoji="1" lang="ja-JP" altLang="en-US" sz="1400">
                          <a:solidFill>
                            <a:schemeClr val="tx1"/>
                          </a:solidFill>
                          <a:latin typeface="Meiryo UI" panose="020B0604030504040204" pitchFamily="50" charset="-128"/>
                          <a:ea typeface="Meiryo UI" panose="020B0604030504040204" pitchFamily="50" charset="-128"/>
                        </a:rPr>
                        <a:t>　</a:t>
                      </a:r>
                      <a:r>
                        <a:rPr kumimoji="1" lang="ja-JP" altLang="en-US" sz="1400" dirty="0">
                          <a:solidFill>
                            <a:schemeClr val="tx1"/>
                          </a:solidFill>
                          <a:latin typeface="Meiryo UI" panose="020B0604030504040204" pitchFamily="50" charset="-128"/>
                          <a:ea typeface="Meiryo UI" panose="020B0604030504040204" pitchFamily="50" charset="-128"/>
                        </a:rPr>
                        <a:t>確認対象資料・記録？</a:t>
                      </a:r>
                      <a:br>
                        <a:rPr kumimoji="1" lang="en-US" altLang="ja-JP"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　そもそもの根本原因は？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altLang="ja-JP" sz="1400" b="0" dirty="0">
                          <a:solidFill>
                            <a:schemeClr val="tx1"/>
                          </a:solidFill>
                          <a:latin typeface="Meiryo UI" panose="020B0604030504040204" pitchFamily="50" charset="-128"/>
                          <a:ea typeface="Meiryo UI" panose="020B0604030504040204" pitchFamily="50" charset="-128"/>
                        </a:rPr>
                        <a:t>【</a:t>
                      </a:r>
                      <a:r>
                        <a:rPr lang="ja-JP" altLang="en-US" sz="1400" b="0" dirty="0">
                          <a:solidFill>
                            <a:schemeClr val="tx1"/>
                          </a:solidFill>
                          <a:latin typeface="Meiryo UI" panose="020B0604030504040204" pitchFamily="50" charset="-128"/>
                          <a:ea typeface="Meiryo UI" panose="020B0604030504040204" pitchFamily="50" charset="-128"/>
                        </a:rPr>
                        <a:t>確認対象資料・記録</a:t>
                      </a:r>
                      <a:r>
                        <a:rPr lang="en-US" altLang="ja-JP" sz="1400" b="0" dirty="0">
                          <a:solidFill>
                            <a:schemeClr val="tx1"/>
                          </a:solidFill>
                          <a:latin typeface="Meiryo UI" panose="020B0604030504040204" pitchFamily="50" charset="-128"/>
                          <a:ea typeface="Meiryo UI" panose="020B0604030504040204" pitchFamily="50" charset="-128"/>
                        </a:rPr>
                        <a:t>】</a:t>
                      </a:r>
                      <a:br>
                        <a:rPr lang="en-US" altLang="ja-JP" sz="1400" b="0">
                          <a:solidFill>
                            <a:schemeClr val="tx1"/>
                          </a:solidFill>
                          <a:latin typeface="Meiryo UI" panose="020B0604030504040204" pitchFamily="50" charset="-128"/>
                          <a:ea typeface="Meiryo UI" panose="020B0604030504040204" pitchFamily="50" charset="-128"/>
                        </a:rPr>
                      </a:br>
                      <a:br>
                        <a:rPr kumimoji="0" lang="en-US" altLang="ja-JP" sz="1400" b="0" i="0" u="none" strike="noStrike" kern="1200" cap="none" spc="0" normalizeH="0" baseline="0" noProof="0" dirty="0">
                          <a:ln>
                            <a:noFill/>
                          </a:ln>
                          <a:solidFill>
                            <a:schemeClr val="tx1"/>
                          </a:solidFill>
                          <a:effectLst/>
                          <a:uLnTx/>
                          <a:uFillTx/>
                          <a:latin typeface="Meiryo UI"/>
                          <a:ea typeface="Meiryo UI"/>
                          <a:cs typeface="Arial"/>
                        </a:rPr>
                      </a:br>
                      <a:r>
                        <a:rPr lang="en-US" altLang="ja-JP" sz="1400" b="0" dirty="0">
                          <a:solidFill>
                            <a:schemeClr val="tx1"/>
                          </a:solidFill>
                          <a:latin typeface="Meiryo UI" panose="020B0604030504040204" pitchFamily="50" charset="-128"/>
                          <a:ea typeface="Meiryo UI" panose="020B0604030504040204" pitchFamily="50" charset="-128"/>
                        </a:rPr>
                        <a:t>【</a:t>
                      </a:r>
                      <a:r>
                        <a:rPr lang="ja-JP" altLang="en-US" sz="1400" b="0" dirty="0">
                          <a:solidFill>
                            <a:schemeClr val="tx1"/>
                          </a:solidFill>
                          <a:latin typeface="Meiryo UI" panose="020B0604030504040204" pitchFamily="50" charset="-128"/>
                          <a:ea typeface="Meiryo UI" panose="020B0604030504040204" pitchFamily="50" charset="-128"/>
                        </a:rPr>
                        <a:t>根本原因</a:t>
                      </a:r>
                      <a:r>
                        <a:rPr lang="en-US" altLang="ja-JP" sz="1400" b="0" dirty="0">
                          <a:solidFill>
                            <a:schemeClr val="tx1"/>
                          </a:solidFill>
                          <a:latin typeface="Meiryo UI" panose="020B0604030504040204" pitchFamily="50" charset="-128"/>
                          <a:ea typeface="Meiryo UI" panose="020B0604030504040204" pitchFamily="50" charset="-128"/>
                        </a:rPr>
                        <a:t>】</a:t>
                      </a:r>
                      <a:br>
                        <a:rPr lang="en-US" altLang="ja-JP" sz="1400" b="0">
                          <a:solidFill>
                            <a:schemeClr val="tx1"/>
                          </a:solidFill>
                          <a:latin typeface="Meiryo UI" panose="020B0604030504040204" pitchFamily="50" charset="-128"/>
                          <a:ea typeface="Meiryo UI" panose="020B0604030504040204" pitchFamily="50" charset="-128"/>
                        </a:rPr>
                      </a:br>
                      <a:endParaRPr kumimoji="1" lang="en-US" altLang="ja-JP" sz="1400" b="0" i="0" kern="1200" baseline="0" dirty="0">
                        <a:solidFill>
                          <a:schemeClr val="tx1"/>
                        </a:solidFill>
                        <a:effectLst/>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96306011"/>
                  </a:ext>
                </a:extLst>
              </a:tr>
              <a:tr h="12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Meiryo UI" panose="020B0604030504040204" pitchFamily="50" charset="-128"/>
                          <a:ea typeface="Meiryo UI" panose="020B0604030504040204" pitchFamily="50" charset="-128"/>
                        </a:rPr>
                        <a:t>提案する予防</a:t>
                      </a:r>
                      <a:r>
                        <a:rPr kumimoji="1" lang="ja-JP" altLang="en-US" sz="1400" dirty="0">
                          <a:latin typeface="Meiryo UI" panose="020B0604030504040204" pitchFamily="50" charset="-128"/>
                          <a:ea typeface="Meiryo UI" panose="020B0604030504040204" pitchFamily="50" charset="-128"/>
                        </a:rPr>
                        <a:t>措置（</a:t>
                      </a:r>
                      <a:r>
                        <a:rPr kumimoji="1" lang="ja-JP" altLang="en-US" sz="1400">
                          <a:latin typeface="Meiryo UI" panose="020B0604030504040204" pitchFamily="50" charset="-128"/>
                          <a:ea typeface="Meiryo UI" panose="020B0604030504040204" pitchFamily="50" charset="-128"/>
                        </a:rPr>
                        <a:t>対策）として何が考えられますか？</a:t>
                      </a:r>
                      <a:endParaRPr kumimoji="1" lang="en-US" altLang="ja-JP" sz="14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ja-JP" altLang="en-US" sz="1400">
                          <a:latin typeface="Meiryo UI" panose="020B0604030504040204" pitchFamily="50" charset="-128"/>
                          <a:ea typeface="Meiryo UI" panose="020B0604030504040204" pitchFamily="50" charset="-128"/>
                          <a:cs typeface="Arial" pitchFamily="34" charset="0"/>
                        </a:rPr>
                        <a:t>自己点検結果として、指摘事項・推奨事項にするとしたら？</a:t>
                      </a:r>
                      <a:endParaRPr kumimoji="1" lang="ja-JP" altLang="en-US" sz="14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altLang="ja-JP" sz="1400" b="0" dirty="0">
                          <a:solidFill>
                            <a:schemeClr val="tx1"/>
                          </a:solidFill>
                          <a:latin typeface="Meiryo UI" panose="020B0604030504040204" pitchFamily="50" charset="-128"/>
                          <a:ea typeface="Meiryo UI" panose="020B0604030504040204" pitchFamily="50" charset="-128"/>
                        </a:rPr>
                        <a:t>【</a:t>
                      </a:r>
                      <a:r>
                        <a:rPr lang="ja-JP" altLang="en-US" sz="1400" b="0" dirty="0">
                          <a:solidFill>
                            <a:schemeClr val="tx1"/>
                          </a:solidFill>
                          <a:latin typeface="Meiryo UI" panose="020B0604030504040204" pitchFamily="50" charset="-128"/>
                          <a:ea typeface="Meiryo UI" panose="020B0604030504040204" pitchFamily="50" charset="-128"/>
                        </a:rPr>
                        <a:t>提案予防措置</a:t>
                      </a:r>
                      <a:r>
                        <a:rPr lang="en-US" altLang="ja-JP" sz="1400" b="0" dirty="0">
                          <a:solidFill>
                            <a:schemeClr val="tx1"/>
                          </a:solidFill>
                          <a:latin typeface="Meiryo UI" panose="020B0604030504040204" pitchFamily="50" charset="-128"/>
                          <a:ea typeface="Meiryo UI" panose="020B0604030504040204" pitchFamily="50" charset="-128"/>
                        </a:rPr>
                        <a:t>】</a:t>
                      </a:r>
                      <a:br>
                        <a:rPr lang="en-US" altLang="ja-JP" sz="1400" b="0">
                          <a:solidFill>
                            <a:schemeClr val="tx1"/>
                          </a:solidFill>
                          <a:latin typeface="Meiryo UI" panose="020B0604030504040204" pitchFamily="50" charset="-128"/>
                          <a:ea typeface="Meiryo UI" panose="020B0604030504040204" pitchFamily="50" charset="-128"/>
                        </a:rPr>
                      </a:br>
                      <a:br>
                        <a:rPr kumimoji="1" lang="en-US" altLang="ja-JP" sz="1400" baseline="0" dirty="0">
                          <a:solidFill>
                            <a:schemeClr val="tx1"/>
                          </a:solidFill>
                          <a:latin typeface="Meiryo UI" panose="020B0604030504040204" pitchFamily="50" charset="-128"/>
                          <a:ea typeface="Meiryo UI" panose="020B0604030504040204" pitchFamily="50" charset="-128"/>
                        </a:rPr>
                      </a:br>
                      <a:r>
                        <a:rPr kumimoji="1" lang="en-US" altLang="ja-JP" sz="1400" baseline="0" dirty="0">
                          <a:solidFill>
                            <a:schemeClr val="tx1"/>
                          </a:solidFill>
                          <a:latin typeface="Meiryo UI" panose="020B0604030504040204" pitchFamily="50" charset="-128"/>
                          <a:ea typeface="Meiryo UI" panose="020B0604030504040204" pitchFamily="50" charset="-128"/>
                        </a:rPr>
                        <a:t>【</a:t>
                      </a:r>
                      <a:r>
                        <a:rPr kumimoji="1" lang="ja-JP" altLang="en-US" sz="1400" baseline="0" dirty="0">
                          <a:solidFill>
                            <a:schemeClr val="tx1"/>
                          </a:solidFill>
                          <a:latin typeface="Meiryo UI" panose="020B0604030504040204" pitchFamily="50" charset="-128"/>
                          <a:ea typeface="Meiryo UI" panose="020B0604030504040204" pitchFamily="50" charset="-128"/>
                        </a:rPr>
                        <a:t>自己点検指摘</a:t>
                      </a:r>
                      <a:r>
                        <a:rPr kumimoji="1" lang="en-US" altLang="ja-JP" sz="1400" baseline="0" dirty="0">
                          <a:solidFill>
                            <a:schemeClr val="tx1"/>
                          </a:solidFill>
                          <a:latin typeface="Meiryo UI" panose="020B0604030504040204" pitchFamily="50" charset="-128"/>
                          <a:ea typeface="Meiryo UI" panose="020B0604030504040204" pitchFamily="50" charset="-128"/>
                        </a:rPr>
                        <a:t>】</a:t>
                      </a:r>
                      <a:br>
                        <a:rPr kumimoji="1" lang="en-US" altLang="ja-JP" sz="1400" baseline="0">
                          <a:solidFill>
                            <a:schemeClr val="tx1"/>
                          </a:solidFill>
                          <a:latin typeface="Meiryo UI" panose="020B0604030504040204" pitchFamily="50" charset="-128"/>
                          <a:ea typeface="Meiryo UI" panose="020B0604030504040204" pitchFamily="50" charset="-128"/>
                        </a:rPr>
                      </a:br>
                      <a:endParaRPr kumimoji="1" lang="ja-JP" altLang="en-US" sz="1400" baseline="0"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30389356"/>
                  </a:ext>
                </a:extLst>
              </a:tr>
            </a:tbl>
          </a:graphicData>
        </a:graphic>
      </p:graphicFrame>
      <p:sp>
        <p:nvSpPr>
          <p:cNvPr id="4" name="タイトル 2">
            <a:extLst>
              <a:ext uri="{FF2B5EF4-FFF2-40B4-BE49-F238E27FC236}">
                <a16:creationId xmlns:a16="http://schemas.microsoft.com/office/drawing/2014/main" id="{7415494B-48EC-6B11-8544-9CF257FC8522}"/>
              </a:ext>
            </a:extLst>
          </p:cNvPr>
          <p:cNvSpPr txBox="1">
            <a:spLocks/>
          </p:cNvSpPr>
          <p:nvPr/>
        </p:nvSpPr>
        <p:spPr>
          <a:xfrm>
            <a:off x="9524848" y="20276"/>
            <a:ext cx="2667152" cy="519112"/>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32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eiryo UI" panose="020B0604030504040204" pitchFamily="50" charset="-128"/>
              </a:rPr>
              <a:t>グループ </a:t>
            </a:r>
            <a:r>
              <a:rPr lang="en-US" altLang="ja-JP">
                <a:latin typeface="Meiryo UI" panose="020B0604030504040204" pitchFamily="50" charset="-128"/>
                <a:ea typeface="Meiryo UI" panose="020B0604030504040204" pitchFamily="50" charset="-128"/>
                <a:cs typeface="Meiryo UI" panose="020B0604030504040204" pitchFamily="50" charset="-128"/>
              </a:rPr>
              <a:t>C</a:t>
            </a:r>
            <a:r>
              <a:rPr lang="ja-JP" altLang="en-US">
                <a:latin typeface="Meiryo UI" panose="020B0604030504040204" pitchFamily="50" charset="-128"/>
                <a:ea typeface="Meiryo UI" panose="020B0604030504040204" pitchFamily="50" charset="-128"/>
                <a:cs typeface="Meiryo UI" panose="020B0604030504040204" pitchFamily="50" charset="-128"/>
              </a:rPr>
              <a:t>・</a:t>
            </a:r>
            <a:r>
              <a:rPr lang="en-US" altLang="ja-JP">
                <a:latin typeface="Meiryo UI" panose="020B0604030504040204" pitchFamily="50" charset="-128"/>
                <a:ea typeface="Meiryo UI" panose="020B0604030504040204" pitchFamily="50" charset="-128"/>
                <a:cs typeface="Meiryo UI" panose="020B0604030504040204" pitchFamily="50" charset="-128"/>
              </a:rPr>
              <a:t>F</a:t>
            </a:r>
            <a:endParaRPr kumimoji="1" lang="en-US" altLang="ja-JP"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090871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1A17E0-78C6-3CA8-DD58-62630EFA8301}"/>
            </a:ext>
          </a:extLst>
        </p:cNvPr>
        <p:cNvGrpSpPr/>
        <p:nvPr/>
      </p:nvGrpSpPr>
      <p:grpSpPr>
        <a:xfrm>
          <a:off x="0" y="0"/>
          <a:ext cx="0" cy="0"/>
          <a:chOff x="0" y="0"/>
          <a:chExt cx="0" cy="0"/>
        </a:xfrm>
      </p:grpSpPr>
      <p:sp>
        <p:nvSpPr>
          <p:cNvPr id="5" name="タイトル 2">
            <a:extLst>
              <a:ext uri="{FF2B5EF4-FFF2-40B4-BE49-F238E27FC236}">
                <a16:creationId xmlns:a16="http://schemas.microsoft.com/office/drawing/2014/main" id="{BF52AB9B-E4C4-17C4-3DEB-F728631693FE}"/>
              </a:ext>
            </a:extLst>
          </p:cNvPr>
          <p:cNvSpPr txBox="1">
            <a:spLocks/>
          </p:cNvSpPr>
          <p:nvPr/>
        </p:nvSpPr>
        <p:spPr>
          <a:xfrm>
            <a:off x="-869" y="-49706"/>
            <a:ext cx="11605120" cy="519112"/>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32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i="0" u="none" strike="noStrike" kern="1200" cap="none" spc="0" normalizeH="0" baseline="0" noProof="0" dirty="0">
                <a:ln>
                  <a:noFill/>
                </a:ln>
                <a:solidFill>
                  <a:srgbClr val="00CC00"/>
                </a:solidFill>
                <a:effectLst/>
                <a:uLnTx/>
                <a:uFillTx/>
                <a:latin typeface="Meiryo UI" panose="020B0604030504040204" pitchFamily="50" charset="-128"/>
                <a:ea typeface="Meiryo UI" panose="020B0604030504040204" pitchFamily="50" charset="-128"/>
                <a:cs typeface="Meiryo UI" panose="020B0604030504040204" pitchFamily="50" charset="-128"/>
              </a:rPr>
              <a:t>GVP</a:t>
            </a:r>
            <a:r>
              <a:rPr kumimoji="1" lang="ja-JP" altLang="en-US" i="0" u="none" strike="noStrike" kern="1200" cap="none" spc="0" normalizeH="0" baseline="0" noProof="0" dirty="0">
                <a:ln>
                  <a:noFill/>
                </a:ln>
                <a:solidFill>
                  <a:srgbClr val="00CC00"/>
                </a:solidFill>
                <a:effectLst/>
                <a:uLnTx/>
                <a:uFillTx/>
                <a:latin typeface="Meiryo UI" panose="020B0604030504040204" pitchFamily="50" charset="-128"/>
                <a:ea typeface="Meiryo UI" panose="020B0604030504040204" pitchFamily="50" charset="-128"/>
                <a:cs typeface="Meiryo UI" panose="020B0604030504040204" pitchFamily="50" charset="-128"/>
              </a:rPr>
              <a:t>ー１</a:t>
            </a:r>
            <a:endParaRPr kumimoji="1" lang="en-US" altLang="ja-JP" i="0" u="none" strike="noStrike" kern="1200" cap="none" spc="0" normalizeH="0" baseline="0" noProof="0" dirty="0">
              <a:ln>
                <a:noFill/>
              </a:ln>
              <a:solidFill>
                <a:srgbClr val="00CC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コンテンツ プレースホルダー 5">
            <a:extLst>
              <a:ext uri="{FF2B5EF4-FFF2-40B4-BE49-F238E27FC236}">
                <a16:creationId xmlns:a16="http://schemas.microsoft.com/office/drawing/2014/main" id="{D43C1B0B-80AC-4865-860B-23ACC6E6F7E0}"/>
              </a:ext>
            </a:extLst>
          </p:cNvPr>
          <p:cNvSpPr txBox="1">
            <a:spLocks/>
          </p:cNvSpPr>
          <p:nvPr/>
        </p:nvSpPr>
        <p:spPr>
          <a:xfrm>
            <a:off x="107504" y="908720"/>
            <a:ext cx="8549580" cy="48908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28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vl2pPr marL="742950" indent="-285750" algn="l" defTabSz="914400" rtl="0" eaLnBrk="1" latinLnBrk="0" hangingPunct="1">
              <a:spcBef>
                <a:spcPct val="20000"/>
              </a:spcBef>
              <a:buFont typeface="Arial" pitchFamily="34" charset="0"/>
              <a:buChar char="–"/>
              <a:defRPr kumimoji="1" sz="24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3pPr>
            <a:lvl4pPr marL="1600200" indent="-228600" algn="l" defTabSz="914400" rtl="0" eaLnBrk="1" latinLnBrk="0" hangingPunct="1">
              <a:spcBef>
                <a:spcPct val="20000"/>
              </a:spcBef>
              <a:buFont typeface="Arial" pitchFamily="34" charset="0"/>
              <a:buChar char="–"/>
              <a:defRPr kumimoji="1" sz="18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4pPr>
            <a:lvl5pPr marL="2057400" indent="-228600" algn="l" defTabSz="914400" rtl="0" eaLnBrk="1" latinLnBrk="0" hangingPunct="1">
              <a:spcBef>
                <a:spcPct val="20000"/>
              </a:spcBef>
              <a:buFont typeface="Arial" pitchFamily="34" charset="0"/>
              <a:buChar char="»"/>
              <a:defRPr kumimoji="1" sz="18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tabLst/>
              <a:defRPr/>
            </a:pPr>
            <a:endParaRPr kumimoji="1" lang="ja-JP" altLang="en-US" sz="28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endParaRPr>
          </a:p>
        </p:txBody>
      </p:sp>
      <p:sp>
        <p:nvSpPr>
          <p:cNvPr id="2" name="正方形/長方形 1">
            <a:extLst>
              <a:ext uri="{FF2B5EF4-FFF2-40B4-BE49-F238E27FC236}">
                <a16:creationId xmlns:a16="http://schemas.microsoft.com/office/drawing/2014/main" id="{5DF21F1D-1615-E933-CDCC-4880A1DB2B58}"/>
              </a:ext>
            </a:extLst>
          </p:cNvPr>
          <p:cNvSpPr/>
          <p:nvPr/>
        </p:nvSpPr>
        <p:spPr>
          <a:xfrm>
            <a:off x="274782" y="539388"/>
            <a:ext cx="11053818" cy="369332"/>
          </a:xfrm>
          <a:prstGeom prst="rect">
            <a:avLst/>
          </a:prstGeom>
          <a:noFill/>
        </p:spPr>
        <p:txBody>
          <a:bodyPr wrap="square">
            <a:spAutoFit/>
          </a:bodyPr>
          <a:lstStyle/>
          <a:p>
            <a:pPr marL="92075" marR="0" lvl="0" algn="l" defTabSz="914400" rtl="0" eaLnBrk="1" fontAlgn="base" latinLnBrk="0" hangingPunct="1">
              <a:lnSpc>
                <a:spcPct val="100000"/>
              </a:lnSpc>
              <a:spcBef>
                <a:spcPct val="0"/>
              </a:spcBef>
              <a:spcAft>
                <a:spcPct val="0"/>
              </a:spcAft>
              <a:buClrTx/>
              <a:buSzTx/>
              <a:tabLst>
                <a:tab pos="10766425" algn="l"/>
              </a:tabLst>
              <a:defRPr/>
            </a:pPr>
            <a:r>
              <a:rPr kumimoji="0" lang="ja-JP" altLang="en-US"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チームメンバー名</a:t>
            </a:r>
            <a:r>
              <a:rPr kumimoji="0" lang="en-GB" altLang="ja-JP"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0" lang="en-GB" altLang="ja-JP"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a:t>
            </a:r>
            <a:endParaRPr kumimoji="0" lang="en-US" altLang="ja-JP"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3" name="表 2">
            <a:extLst>
              <a:ext uri="{FF2B5EF4-FFF2-40B4-BE49-F238E27FC236}">
                <a16:creationId xmlns:a16="http://schemas.microsoft.com/office/drawing/2014/main" id="{B552AC0A-3261-ECAE-2566-5A72CCFCC71D}"/>
              </a:ext>
            </a:extLst>
          </p:cNvPr>
          <p:cNvGraphicFramePr>
            <a:graphicFrameLocks noGrp="1"/>
          </p:cNvGraphicFramePr>
          <p:nvPr>
            <p:extLst>
              <p:ext uri="{D42A27DB-BD31-4B8C-83A1-F6EECF244321}">
                <p14:modId xmlns:p14="http://schemas.microsoft.com/office/powerpoint/2010/main" val="3479232128"/>
              </p:ext>
            </p:extLst>
          </p:nvPr>
        </p:nvGraphicFramePr>
        <p:xfrm>
          <a:off x="318293" y="897055"/>
          <a:ext cx="11285957" cy="914400"/>
        </p:xfrm>
        <a:graphic>
          <a:graphicData uri="http://schemas.openxmlformats.org/drawingml/2006/table">
            <a:tbl>
              <a:tblPr firstRow="1" bandRow="1">
                <a:tableStyleId>{5C22544A-7EE6-4342-B048-85BDC9FD1C3A}</a:tableStyleId>
              </a:tblPr>
              <a:tblGrid>
                <a:gridCol w="11285957">
                  <a:extLst>
                    <a:ext uri="{9D8B030D-6E8A-4147-A177-3AD203B41FA5}">
                      <a16:colId xmlns:a16="http://schemas.microsoft.com/office/drawing/2014/main" val="3485715890"/>
                    </a:ext>
                  </a:extLst>
                </a:gridCol>
              </a:tblGrid>
              <a:tr h="283449">
                <a:tc>
                  <a:txBody>
                    <a:bodyPr/>
                    <a:lstStyle/>
                    <a:p>
                      <a:pPr marL="1257300" marR="0" lvl="0" indent="-1257300" algn="l" defTabSz="914400" rtl="0" eaLnBrk="1" fontAlgn="auto" latinLnBrk="0" hangingPunct="1">
                        <a:lnSpc>
                          <a:spcPct val="100000"/>
                        </a:lnSpc>
                        <a:spcBef>
                          <a:spcPts val="0"/>
                        </a:spcBef>
                        <a:spcAft>
                          <a:spcPts val="0"/>
                        </a:spcAft>
                        <a:buClrTx/>
                        <a:buSzTx/>
                        <a:buFontTx/>
                        <a:buNone/>
                        <a:tabLst/>
                        <a:defRPr/>
                      </a:pPr>
                      <a:r>
                        <a:rPr kumimoji="1" lang="ja-JP" altLang="en-US" sz="1800" b="0">
                          <a:solidFill>
                            <a:schemeClr val="tx1"/>
                          </a:solidFill>
                          <a:latin typeface="Meiryo UI" panose="020B0604030504040204" pitchFamily="50" charset="-128"/>
                          <a:ea typeface="Meiryo UI" panose="020B0604030504040204" pitchFamily="50" charset="-128"/>
                        </a:rPr>
                        <a:t>指摘事項：</a:t>
                      </a:r>
                      <a:r>
                        <a:rPr lang="ja-JP" altLang="en-US" sz="1800" b="0">
                          <a:solidFill>
                            <a:schemeClr val="tx1"/>
                          </a:solidFill>
                          <a:latin typeface="Meiryo UI" panose="020B0604030504040204" pitchFamily="50" charset="-128"/>
                          <a:ea typeface="Meiryo UI" panose="020B0604030504040204" pitchFamily="50" charset="-128"/>
                        </a:rPr>
                        <a:t>副作用情報の安全管理実施部門から安全管理統括部門への報告手順が</a:t>
                      </a:r>
                      <a:r>
                        <a:rPr lang="en-US" altLang="ja-JP" sz="1800" b="0">
                          <a:solidFill>
                            <a:schemeClr val="tx1"/>
                          </a:solidFill>
                          <a:latin typeface="Meiryo UI" panose="020B0604030504040204" pitchFamily="50" charset="-128"/>
                          <a:ea typeface="Meiryo UI" panose="020B0604030504040204" pitchFamily="50" charset="-128"/>
                        </a:rPr>
                        <a:t>SOP</a:t>
                      </a:r>
                      <a:r>
                        <a:rPr kumimoji="1" lang="ja-JP" altLang="en-US" sz="1800" b="0" kern="1200" baseline="0">
                          <a:solidFill>
                            <a:schemeClr val="tx1"/>
                          </a:solidFill>
                          <a:effectLst/>
                          <a:latin typeface="Meiryo UI" panose="020B0604030504040204" pitchFamily="50" charset="-128"/>
                          <a:ea typeface="Meiryo UI" panose="020B0604030504040204" pitchFamily="50" charset="-128"/>
                          <a:cs typeface="+mn-cs"/>
                        </a:rPr>
                        <a:t>と乖離していた。</a:t>
                      </a:r>
                      <a:endParaRPr kumimoji="0" lang="en-US" altLang="ja-JP" sz="18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Arial"/>
                      </a:endParaRPr>
                    </a:p>
                    <a:p>
                      <a:pPr marL="1257300" marR="0" lvl="0" indent="-1257300" algn="l" defTabSz="914400" rtl="0" eaLnBrk="1" fontAlgn="auto" latinLnBrk="0" hangingPunct="1">
                        <a:lnSpc>
                          <a:spcPct val="100000"/>
                        </a:lnSpc>
                        <a:spcBef>
                          <a:spcPts val="0"/>
                        </a:spcBef>
                        <a:spcAft>
                          <a:spcPts val="0"/>
                        </a:spcAft>
                        <a:buClrTx/>
                        <a:buSzTx/>
                        <a:buFontTx/>
                        <a:buNone/>
                        <a:tabLst/>
                        <a:defRPr/>
                      </a:pPr>
                      <a:br>
                        <a:rPr lang="en-US" altLang="ja-JP" sz="1800" b="0">
                          <a:solidFill>
                            <a:schemeClr val="tx1"/>
                          </a:solidFill>
                          <a:latin typeface="Meiryo UI" panose="020B0604030504040204" pitchFamily="50" charset="-128"/>
                          <a:ea typeface="Meiryo UI" panose="020B0604030504040204" pitchFamily="50" charset="-128"/>
                        </a:rPr>
                      </a:br>
                      <a:r>
                        <a:rPr lang="en-US" altLang="ja-JP" sz="1600" b="0">
                          <a:solidFill>
                            <a:schemeClr val="tx1"/>
                          </a:solidFill>
                          <a:latin typeface="Meiryo UI" panose="020B0604030504040204" pitchFamily="50" charset="-128"/>
                          <a:ea typeface="Meiryo UI" panose="020B0604030504040204" pitchFamily="50" charset="-128"/>
                        </a:rPr>
                        <a:t>GVP</a:t>
                      </a:r>
                      <a:r>
                        <a:rPr lang="ja-JP" altLang="en-US" sz="1600" b="0">
                          <a:solidFill>
                            <a:schemeClr val="tx1"/>
                          </a:solidFill>
                          <a:latin typeface="Meiryo UI" panose="020B0604030504040204" pitchFamily="50" charset="-128"/>
                          <a:ea typeface="Meiryo UI" panose="020B0604030504040204" pitchFamily="50" charset="-128"/>
                        </a:rPr>
                        <a:t>省令（</a:t>
                      </a:r>
                      <a:r>
                        <a:rPr kumimoji="0" lang="en-US" altLang="ja-JP" sz="1800" b="0" i="0" u="none" strike="noStrike" kern="1200" cap="none" spc="0" normalizeH="0" baseline="0" noProof="0">
                          <a:ln>
                            <a:noFill/>
                          </a:ln>
                          <a:solidFill>
                            <a:schemeClr val="tx1"/>
                          </a:solidFill>
                          <a:effectLst/>
                          <a:uLnTx/>
                          <a:uFillTx/>
                          <a:latin typeface="Meiryo UI"/>
                          <a:ea typeface="Meiryo UI"/>
                          <a:cs typeface="Arial"/>
                          <a:hlinkClick r:id="rId3"/>
                        </a:rPr>
                        <a:t>https://laws.e-gov.go.jp/law/416M60000100135</a:t>
                      </a:r>
                      <a:r>
                        <a:rPr kumimoji="0" lang="ja-JP" altLang="en-US" sz="1600" b="0" i="0" u="none" strike="noStrike" kern="1200" cap="none" spc="0" normalizeH="0" baseline="0" noProof="0">
                          <a:ln>
                            <a:noFill/>
                          </a:ln>
                          <a:solidFill>
                            <a:schemeClr val="tx1"/>
                          </a:solidFill>
                          <a:effectLst/>
                          <a:uLnTx/>
                          <a:uFillTx/>
                          <a:latin typeface="Meiryo UI"/>
                          <a:ea typeface="Meiryo UI"/>
                          <a:cs typeface="Arial"/>
                        </a:rPr>
                        <a:t>）</a:t>
                      </a:r>
                      <a:endParaRPr kumimoji="0" lang="en-US" altLang="ja-JP" sz="1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Arial"/>
                      </a:endParaRPr>
                    </a:p>
                  </a:txBody>
                  <a:tcPr>
                    <a:noFill/>
                  </a:tcPr>
                </a:tc>
                <a:extLst>
                  <a:ext uri="{0D108BD9-81ED-4DB2-BD59-A6C34878D82A}">
                    <a16:rowId xmlns:a16="http://schemas.microsoft.com/office/drawing/2014/main" val="2643951191"/>
                  </a:ext>
                </a:extLst>
              </a:tr>
            </a:tbl>
          </a:graphicData>
        </a:graphic>
      </p:graphicFrame>
      <p:graphicFrame>
        <p:nvGraphicFramePr>
          <p:cNvPr id="8" name="表 7">
            <a:extLst>
              <a:ext uri="{FF2B5EF4-FFF2-40B4-BE49-F238E27FC236}">
                <a16:creationId xmlns:a16="http://schemas.microsoft.com/office/drawing/2014/main" id="{B53BBFD5-A7BB-0961-716C-D003F6088B1F}"/>
              </a:ext>
            </a:extLst>
          </p:cNvPr>
          <p:cNvGraphicFramePr>
            <a:graphicFrameLocks noGrp="1"/>
          </p:cNvGraphicFramePr>
          <p:nvPr>
            <p:extLst>
              <p:ext uri="{D42A27DB-BD31-4B8C-83A1-F6EECF244321}">
                <p14:modId xmlns:p14="http://schemas.microsoft.com/office/powerpoint/2010/main" val="1513853433"/>
              </p:ext>
            </p:extLst>
          </p:nvPr>
        </p:nvGraphicFramePr>
        <p:xfrm>
          <a:off x="274782" y="1836296"/>
          <a:ext cx="11605120" cy="4685760"/>
        </p:xfrm>
        <a:graphic>
          <a:graphicData uri="http://schemas.openxmlformats.org/drawingml/2006/table">
            <a:tbl>
              <a:tblPr>
                <a:tableStyleId>{5C22544A-7EE6-4342-B048-85BDC9FD1C3A}</a:tableStyleId>
              </a:tblPr>
              <a:tblGrid>
                <a:gridCol w="2432458">
                  <a:extLst>
                    <a:ext uri="{9D8B030D-6E8A-4147-A177-3AD203B41FA5}">
                      <a16:colId xmlns:a16="http://schemas.microsoft.com/office/drawing/2014/main" val="3820197707"/>
                    </a:ext>
                  </a:extLst>
                </a:gridCol>
                <a:gridCol w="9172662">
                  <a:extLst>
                    <a:ext uri="{9D8B030D-6E8A-4147-A177-3AD203B41FA5}">
                      <a16:colId xmlns:a16="http://schemas.microsoft.com/office/drawing/2014/main" val="1979342524"/>
                    </a:ext>
                  </a:extLst>
                </a:gridCol>
              </a:tblGrid>
              <a:tr h="324000">
                <a:tc>
                  <a:txBody>
                    <a:bodyPr/>
                    <a:lstStyle/>
                    <a:p>
                      <a:r>
                        <a:rPr kumimoji="1" lang="ja-JP" altLang="en-US" b="1" dirty="0">
                          <a:solidFill>
                            <a:schemeClr val="bg1"/>
                          </a:solidFill>
                          <a:latin typeface="Meiryo UI" panose="020B0604030504040204" pitchFamily="50" charset="-128"/>
                          <a:ea typeface="Meiryo UI" panose="020B0604030504040204" pitchFamily="50" charset="-128"/>
                        </a:rPr>
                        <a:t>検討項目</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r>
                        <a:rPr kumimoji="1" lang="ja-JP" altLang="en-US" b="1">
                          <a:solidFill>
                            <a:schemeClr val="bg1"/>
                          </a:solidFill>
                          <a:latin typeface="Meiryo UI" panose="020B0604030504040204" pitchFamily="50" charset="-128"/>
                          <a:ea typeface="Meiryo UI" panose="020B0604030504040204" pitchFamily="50" charset="-128"/>
                        </a:rPr>
                        <a:t>検討内容</a:t>
                      </a:r>
                      <a:endParaRPr kumimoji="1" lang="ja-JP" altLang="en-US" b="1" dirty="0">
                        <a:solidFill>
                          <a:schemeClr val="bg1"/>
                        </a:solidFill>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extLst>
                  <a:ext uri="{0D108BD9-81ED-4DB2-BD59-A6C34878D82A}">
                    <a16:rowId xmlns:a16="http://schemas.microsoft.com/office/drawing/2014/main" val="932525706"/>
                  </a:ext>
                </a:extLst>
              </a:tr>
              <a:tr h="154800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指摘の根拠</a:t>
                      </a:r>
                      <a:endPar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　指摘の根拠省令は？</a:t>
                      </a:r>
                      <a:b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b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　なぜ、当局から指摘？　</a:t>
                      </a:r>
                      <a:endParaRPr kumimoji="0" lang="en-US" altLang="ja-JP" sz="1400" b="0" i="0" u="none" strike="noStrike" kern="1200" cap="none" spc="0" normalizeH="0" baseline="0" noProof="0" dirty="0">
                        <a:ln>
                          <a:noFill/>
                        </a:ln>
                        <a:solidFill>
                          <a:prstClr val="black"/>
                        </a:solidFill>
                        <a:effectLst/>
                        <a:uLnTx/>
                        <a:uFillTx/>
                        <a:latin typeface="Meiryo UI"/>
                        <a:ea typeface="Meiryo UI"/>
                        <a:cs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dirty="0">
                          <a:ln>
                            <a:noFill/>
                          </a:ln>
                          <a:solidFill>
                            <a:schemeClr val="tx1"/>
                          </a:solidFill>
                          <a:effectLst/>
                          <a:uLnTx/>
                          <a:uFillTx/>
                          <a:latin typeface="Meiryo UI"/>
                          <a:ea typeface="Meiryo UI"/>
                          <a:cs typeface="Arial"/>
                        </a:rPr>
                        <a:t>【</a:t>
                      </a:r>
                      <a:r>
                        <a:rPr kumimoji="0" lang="ja-JP" altLang="en-US" sz="1400" b="0" i="0" u="none" strike="noStrike" kern="1200" cap="none" spc="0" normalizeH="0" baseline="0" noProof="0" dirty="0">
                          <a:ln>
                            <a:noFill/>
                          </a:ln>
                          <a:solidFill>
                            <a:schemeClr val="tx1"/>
                          </a:solidFill>
                          <a:effectLst/>
                          <a:uLnTx/>
                          <a:uFillTx/>
                          <a:latin typeface="Meiryo UI"/>
                          <a:ea typeface="Meiryo UI"/>
                          <a:cs typeface="Arial"/>
                        </a:rPr>
                        <a:t>根拠</a:t>
                      </a:r>
                      <a:r>
                        <a:rPr kumimoji="0" lang="ja-JP" altLang="en-US" sz="1400" b="0" i="0" u="none" strike="noStrike" kern="1200" cap="none" spc="0" normalizeH="0" baseline="0" noProof="0">
                          <a:ln>
                            <a:noFill/>
                          </a:ln>
                          <a:solidFill>
                            <a:schemeClr val="tx1"/>
                          </a:solidFill>
                          <a:effectLst/>
                          <a:uLnTx/>
                          <a:uFillTx/>
                          <a:latin typeface="Meiryo UI"/>
                          <a:ea typeface="Meiryo UI"/>
                          <a:cs typeface="Arial"/>
                        </a:rPr>
                        <a:t>省令</a:t>
                      </a:r>
                      <a:r>
                        <a:rPr kumimoji="0" lang="en-US" altLang="ja-JP" sz="1400" b="0" i="0" u="none" strike="noStrike" kern="1200" cap="none" spc="0" normalizeH="0" baseline="0" noProof="0">
                          <a:ln>
                            <a:noFill/>
                          </a:ln>
                          <a:solidFill>
                            <a:schemeClr val="tx1"/>
                          </a:solidFill>
                          <a:effectLst/>
                          <a:uLnTx/>
                          <a:uFillTx/>
                          <a:latin typeface="Meiryo UI"/>
                          <a:ea typeface="Meiryo UI"/>
                          <a:cs typeface="Arial"/>
                        </a:rPr>
                        <a:t>】</a:t>
                      </a: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en-US" altLang="ja-JP" sz="1400" b="0" i="0" u="none" strike="noStrike" kern="1200" cap="none" spc="0" normalizeH="0" baseline="0" noProof="0" dirty="0">
                          <a:ln>
                            <a:noFill/>
                          </a:ln>
                          <a:solidFill>
                            <a:schemeClr val="tx1"/>
                          </a:solidFill>
                          <a:effectLst/>
                          <a:uLnTx/>
                          <a:uFillTx/>
                          <a:latin typeface="Meiryo UI"/>
                          <a:ea typeface="Meiryo UI"/>
                          <a:cs typeface="Arial"/>
                        </a:rPr>
                      </a:br>
                      <a:r>
                        <a:rPr kumimoji="1" lang="en-US" altLang="ja-JP" sz="1400" kern="1200" baseline="0" dirty="0">
                          <a:solidFill>
                            <a:schemeClr val="dk1"/>
                          </a:solidFill>
                          <a:effectLst/>
                          <a:latin typeface="Meiryo UI" panose="020B0604030504040204" pitchFamily="50" charset="-128"/>
                          <a:ea typeface="Meiryo UI" panose="020B0604030504040204" pitchFamily="50" charset="-128"/>
                          <a:cs typeface="+mn-cs"/>
                        </a:rPr>
                        <a:t>【</a:t>
                      </a:r>
                      <a:r>
                        <a:rPr kumimoji="1" lang="ja-JP" altLang="en-US" sz="1400" kern="1200" baseline="0" dirty="0">
                          <a:solidFill>
                            <a:schemeClr val="dk1"/>
                          </a:solidFill>
                          <a:effectLst/>
                          <a:latin typeface="Meiryo UI" panose="020B0604030504040204" pitchFamily="50" charset="-128"/>
                          <a:ea typeface="Meiryo UI" panose="020B0604030504040204" pitchFamily="50" charset="-128"/>
                          <a:cs typeface="+mn-cs"/>
                        </a:rPr>
                        <a:t>指摘</a:t>
                      </a:r>
                      <a:r>
                        <a:rPr kumimoji="1" lang="ja-JP" altLang="en-US" sz="1400" kern="1200" baseline="0">
                          <a:solidFill>
                            <a:schemeClr val="dk1"/>
                          </a:solidFill>
                          <a:effectLst/>
                          <a:latin typeface="Meiryo UI" panose="020B0604030504040204" pitchFamily="50" charset="-128"/>
                          <a:ea typeface="Meiryo UI" panose="020B0604030504040204" pitchFamily="50" charset="-128"/>
                          <a:cs typeface="+mn-cs"/>
                        </a:rPr>
                        <a:t>理由</a:t>
                      </a:r>
                      <a:r>
                        <a:rPr kumimoji="1" lang="en-US" altLang="ja-JP" sz="1400" kern="1200" baseline="0">
                          <a:solidFill>
                            <a:schemeClr val="dk1"/>
                          </a:solidFill>
                          <a:effectLst/>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a:ea typeface="Meiryo UI"/>
                        <a:cs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5426896"/>
                  </a:ext>
                </a:extLst>
              </a:tr>
              <a:tr h="1548000">
                <a:tc>
                  <a:txBody>
                    <a:bodyPr/>
                    <a:lstStyle/>
                    <a:p>
                      <a:r>
                        <a:rPr kumimoji="1" lang="ja-JP" altLang="en-US" dirty="0">
                          <a:solidFill>
                            <a:schemeClr val="tx1"/>
                          </a:solidFill>
                          <a:latin typeface="Meiryo UI" panose="020B0604030504040204" pitchFamily="50" charset="-128"/>
                          <a:ea typeface="Meiryo UI" panose="020B0604030504040204" pitchFamily="50" charset="-128"/>
                        </a:rPr>
                        <a:t>自己点検として何を確認する</a:t>
                      </a:r>
                      <a:r>
                        <a:rPr kumimoji="1" lang="ja-JP" altLang="en-US">
                          <a:solidFill>
                            <a:schemeClr val="tx1"/>
                          </a:solidFill>
                          <a:latin typeface="Meiryo UI" panose="020B0604030504040204" pitchFamily="50" charset="-128"/>
                          <a:ea typeface="Meiryo UI" panose="020B0604030504040204" pitchFamily="50" charset="-128"/>
                        </a:rPr>
                        <a:t>か？</a:t>
                      </a:r>
                      <a:endParaRPr kumimoji="1" lang="en-US" altLang="ja-JP" sz="1400">
                        <a:solidFill>
                          <a:schemeClr val="tx1"/>
                        </a:solidFill>
                        <a:latin typeface="Meiryo UI" panose="020B0604030504040204" pitchFamily="50" charset="-128"/>
                        <a:ea typeface="Meiryo UI" panose="020B0604030504040204" pitchFamily="50" charset="-128"/>
                      </a:endParaRPr>
                    </a:p>
                    <a:p>
                      <a:pPr>
                        <a:spcBef>
                          <a:spcPts val="600"/>
                        </a:spcBef>
                      </a:pPr>
                      <a:r>
                        <a:rPr kumimoji="1" lang="ja-JP" altLang="en-US" sz="1400">
                          <a:solidFill>
                            <a:schemeClr val="tx1"/>
                          </a:solidFill>
                          <a:latin typeface="Meiryo UI" panose="020B0604030504040204" pitchFamily="50" charset="-128"/>
                          <a:ea typeface="Meiryo UI" panose="020B0604030504040204" pitchFamily="50" charset="-128"/>
                        </a:rPr>
                        <a:t>　</a:t>
                      </a:r>
                      <a:r>
                        <a:rPr kumimoji="1" lang="ja-JP" altLang="en-US" sz="1400" dirty="0">
                          <a:solidFill>
                            <a:schemeClr val="tx1"/>
                          </a:solidFill>
                          <a:latin typeface="Meiryo UI" panose="020B0604030504040204" pitchFamily="50" charset="-128"/>
                          <a:ea typeface="Meiryo UI" panose="020B0604030504040204" pitchFamily="50" charset="-128"/>
                        </a:rPr>
                        <a:t>確認対象資料・記録？</a:t>
                      </a:r>
                      <a:br>
                        <a:rPr kumimoji="1" lang="en-US" altLang="ja-JP"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　そもそもの根本原因は？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altLang="ja-JP" sz="1400" b="0" dirty="0">
                          <a:solidFill>
                            <a:schemeClr val="tx1"/>
                          </a:solidFill>
                          <a:latin typeface="Meiryo UI" panose="020B0604030504040204" pitchFamily="50" charset="-128"/>
                          <a:ea typeface="Meiryo UI" panose="020B0604030504040204" pitchFamily="50" charset="-128"/>
                        </a:rPr>
                        <a:t>【</a:t>
                      </a:r>
                      <a:r>
                        <a:rPr lang="ja-JP" altLang="en-US" sz="1400" b="0" dirty="0">
                          <a:solidFill>
                            <a:schemeClr val="tx1"/>
                          </a:solidFill>
                          <a:latin typeface="Meiryo UI" panose="020B0604030504040204" pitchFamily="50" charset="-128"/>
                          <a:ea typeface="Meiryo UI" panose="020B0604030504040204" pitchFamily="50" charset="-128"/>
                        </a:rPr>
                        <a:t>確認対象資料・記録</a:t>
                      </a:r>
                      <a:r>
                        <a:rPr lang="en-US" altLang="ja-JP" sz="1400" b="0" dirty="0">
                          <a:solidFill>
                            <a:schemeClr val="tx1"/>
                          </a:solidFill>
                          <a:latin typeface="Meiryo UI" panose="020B0604030504040204" pitchFamily="50" charset="-128"/>
                          <a:ea typeface="Meiryo UI" panose="020B0604030504040204" pitchFamily="50" charset="-128"/>
                        </a:rPr>
                        <a:t>】</a:t>
                      </a:r>
                      <a:br>
                        <a:rPr lang="en-US" altLang="ja-JP" sz="1400" b="0">
                          <a:solidFill>
                            <a:schemeClr val="tx1"/>
                          </a:solidFill>
                          <a:latin typeface="Meiryo UI" panose="020B0604030504040204" pitchFamily="50" charset="-128"/>
                          <a:ea typeface="Meiryo UI" panose="020B0604030504040204" pitchFamily="50" charset="-128"/>
                        </a:rPr>
                      </a:br>
                      <a:br>
                        <a:rPr kumimoji="0" lang="en-US" altLang="ja-JP" sz="1400" b="0" i="0" u="none" strike="noStrike" kern="1200" cap="none" spc="0" normalizeH="0" baseline="0" noProof="0" dirty="0">
                          <a:ln>
                            <a:noFill/>
                          </a:ln>
                          <a:solidFill>
                            <a:schemeClr val="tx1"/>
                          </a:solidFill>
                          <a:effectLst/>
                          <a:uLnTx/>
                          <a:uFillTx/>
                          <a:latin typeface="Meiryo UI"/>
                          <a:ea typeface="Meiryo UI"/>
                          <a:cs typeface="Arial"/>
                        </a:rPr>
                      </a:br>
                      <a:r>
                        <a:rPr lang="en-US" altLang="ja-JP" sz="1400" b="0" dirty="0">
                          <a:solidFill>
                            <a:schemeClr val="tx1"/>
                          </a:solidFill>
                          <a:latin typeface="Meiryo UI" panose="020B0604030504040204" pitchFamily="50" charset="-128"/>
                          <a:ea typeface="Meiryo UI" panose="020B0604030504040204" pitchFamily="50" charset="-128"/>
                        </a:rPr>
                        <a:t>【</a:t>
                      </a:r>
                      <a:r>
                        <a:rPr lang="ja-JP" altLang="en-US" sz="1400" b="0" dirty="0">
                          <a:solidFill>
                            <a:schemeClr val="tx1"/>
                          </a:solidFill>
                          <a:latin typeface="Meiryo UI" panose="020B0604030504040204" pitchFamily="50" charset="-128"/>
                          <a:ea typeface="Meiryo UI" panose="020B0604030504040204" pitchFamily="50" charset="-128"/>
                        </a:rPr>
                        <a:t>根本原因</a:t>
                      </a:r>
                      <a:r>
                        <a:rPr lang="en-US" altLang="ja-JP" sz="1400" b="0" dirty="0">
                          <a:solidFill>
                            <a:schemeClr val="tx1"/>
                          </a:solidFill>
                          <a:latin typeface="Meiryo UI" panose="020B0604030504040204" pitchFamily="50" charset="-128"/>
                          <a:ea typeface="Meiryo UI" panose="020B0604030504040204" pitchFamily="50" charset="-128"/>
                        </a:rPr>
                        <a:t>】</a:t>
                      </a:r>
                      <a:br>
                        <a:rPr lang="en-US" altLang="ja-JP" sz="1400" b="0">
                          <a:solidFill>
                            <a:schemeClr val="tx1"/>
                          </a:solidFill>
                          <a:latin typeface="Meiryo UI" panose="020B0604030504040204" pitchFamily="50" charset="-128"/>
                          <a:ea typeface="Meiryo UI" panose="020B0604030504040204" pitchFamily="50" charset="-128"/>
                        </a:rPr>
                      </a:br>
                      <a:endParaRPr kumimoji="1" lang="en-US" altLang="ja-JP" sz="1400" b="0" i="0" kern="1200" baseline="0" dirty="0">
                        <a:solidFill>
                          <a:schemeClr val="tx1"/>
                        </a:solidFill>
                        <a:effectLst/>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96306011"/>
                  </a:ext>
                </a:extLst>
              </a:tr>
              <a:tr h="12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Meiryo UI" panose="020B0604030504040204" pitchFamily="50" charset="-128"/>
                          <a:ea typeface="Meiryo UI" panose="020B0604030504040204" pitchFamily="50" charset="-128"/>
                        </a:rPr>
                        <a:t>提案する予防</a:t>
                      </a:r>
                      <a:r>
                        <a:rPr kumimoji="1" lang="ja-JP" altLang="en-US" sz="1400" dirty="0">
                          <a:latin typeface="Meiryo UI" panose="020B0604030504040204" pitchFamily="50" charset="-128"/>
                          <a:ea typeface="Meiryo UI" panose="020B0604030504040204" pitchFamily="50" charset="-128"/>
                        </a:rPr>
                        <a:t>措置（</a:t>
                      </a:r>
                      <a:r>
                        <a:rPr kumimoji="1" lang="ja-JP" altLang="en-US" sz="1400">
                          <a:latin typeface="Meiryo UI" panose="020B0604030504040204" pitchFamily="50" charset="-128"/>
                          <a:ea typeface="Meiryo UI" panose="020B0604030504040204" pitchFamily="50" charset="-128"/>
                        </a:rPr>
                        <a:t>対策）として何が考えられますか？</a:t>
                      </a:r>
                      <a:endParaRPr kumimoji="1" lang="en-US" altLang="ja-JP" sz="14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ja-JP" altLang="en-US" sz="1400">
                          <a:latin typeface="Meiryo UI" panose="020B0604030504040204" pitchFamily="50" charset="-128"/>
                          <a:ea typeface="Meiryo UI" panose="020B0604030504040204" pitchFamily="50" charset="-128"/>
                          <a:cs typeface="Arial" pitchFamily="34" charset="0"/>
                        </a:rPr>
                        <a:t>自己点検結果として、指摘事項・推奨事項にするとしたら？</a:t>
                      </a:r>
                      <a:endParaRPr kumimoji="1" lang="ja-JP" altLang="en-US" sz="14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altLang="ja-JP" sz="1400" b="0" dirty="0">
                          <a:solidFill>
                            <a:schemeClr val="tx1"/>
                          </a:solidFill>
                          <a:latin typeface="Meiryo UI" panose="020B0604030504040204" pitchFamily="50" charset="-128"/>
                          <a:ea typeface="Meiryo UI" panose="020B0604030504040204" pitchFamily="50" charset="-128"/>
                        </a:rPr>
                        <a:t>【</a:t>
                      </a:r>
                      <a:r>
                        <a:rPr lang="ja-JP" altLang="en-US" sz="1400" b="0" dirty="0">
                          <a:solidFill>
                            <a:schemeClr val="tx1"/>
                          </a:solidFill>
                          <a:latin typeface="Meiryo UI" panose="020B0604030504040204" pitchFamily="50" charset="-128"/>
                          <a:ea typeface="Meiryo UI" panose="020B0604030504040204" pitchFamily="50" charset="-128"/>
                        </a:rPr>
                        <a:t>提案予防措置</a:t>
                      </a:r>
                      <a:r>
                        <a:rPr lang="en-US" altLang="ja-JP" sz="1400" b="0" dirty="0">
                          <a:solidFill>
                            <a:schemeClr val="tx1"/>
                          </a:solidFill>
                          <a:latin typeface="Meiryo UI" panose="020B0604030504040204" pitchFamily="50" charset="-128"/>
                          <a:ea typeface="Meiryo UI" panose="020B0604030504040204" pitchFamily="50" charset="-128"/>
                        </a:rPr>
                        <a:t>】</a:t>
                      </a:r>
                      <a:br>
                        <a:rPr lang="en-US" altLang="ja-JP" sz="1400" b="0">
                          <a:solidFill>
                            <a:schemeClr val="tx1"/>
                          </a:solidFill>
                          <a:latin typeface="Meiryo UI" panose="020B0604030504040204" pitchFamily="50" charset="-128"/>
                          <a:ea typeface="Meiryo UI" panose="020B0604030504040204" pitchFamily="50" charset="-128"/>
                        </a:rPr>
                      </a:br>
                      <a:br>
                        <a:rPr kumimoji="1" lang="en-US" altLang="ja-JP" sz="1400" baseline="0" dirty="0">
                          <a:solidFill>
                            <a:schemeClr val="tx1"/>
                          </a:solidFill>
                          <a:latin typeface="Meiryo UI" panose="020B0604030504040204" pitchFamily="50" charset="-128"/>
                          <a:ea typeface="Meiryo UI" panose="020B0604030504040204" pitchFamily="50" charset="-128"/>
                        </a:rPr>
                      </a:br>
                      <a:r>
                        <a:rPr kumimoji="1" lang="en-US" altLang="ja-JP" sz="1400" baseline="0" dirty="0">
                          <a:solidFill>
                            <a:schemeClr val="tx1"/>
                          </a:solidFill>
                          <a:latin typeface="Meiryo UI" panose="020B0604030504040204" pitchFamily="50" charset="-128"/>
                          <a:ea typeface="Meiryo UI" panose="020B0604030504040204" pitchFamily="50" charset="-128"/>
                        </a:rPr>
                        <a:t>【</a:t>
                      </a:r>
                      <a:r>
                        <a:rPr kumimoji="1" lang="ja-JP" altLang="en-US" sz="1400" baseline="0" dirty="0">
                          <a:solidFill>
                            <a:schemeClr val="tx1"/>
                          </a:solidFill>
                          <a:latin typeface="Meiryo UI" panose="020B0604030504040204" pitchFamily="50" charset="-128"/>
                          <a:ea typeface="Meiryo UI" panose="020B0604030504040204" pitchFamily="50" charset="-128"/>
                        </a:rPr>
                        <a:t>自己点検指摘</a:t>
                      </a:r>
                      <a:r>
                        <a:rPr kumimoji="1" lang="en-US" altLang="ja-JP" sz="1400" baseline="0" dirty="0">
                          <a:solidFill>
                            <a:schemeClr val="tx1"/>
                          </a:solidFill>
                          <a:latin typeface="Meiryo UI" panose="020B0604030504040204" pitchFamily="50" charset="-128"/>
                          <a:ea typeface="Meiryo UI" panose="020B0604030504040204" pitchFamily="50" charset="-128"/>
                        </a:rPr>
                        <a:t>】</a:t>
                      </a:r>
                      <a:br>
                        <a:rPr kumimoji="1" lang="en-US" altLang="ja-JP" sz="1400" baseline="0">
                          <a:solidFill>
                            <a:schemeClr val="tx1"/>
                          </a:solidFill>
                          <a:latin typeface="Meiryo UI" panose="020B0604030504040204" pitchFamily="50" charset="-128"/>
                          <a:ea typeface="Meiryo UI" panose="020B0604030504040204" pitchFamily="50" charset="-128"/>
                        </a:rPr>
                      </a:br>
                      <a:endParaRPr kumimoji="1" lang="ja-JP" altLang="en-US" sz="1400" baseline="0"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30389356"/>
                  </a:ext>
                </a:extLst>
              </a:tr>
            </a:tbl>
          </a:graphicData>
        </a:graphic>
      </p:graphicFrame>
      <p:sp>
        <p:nvSpPr>
          <p:cNvPr id="4" name="タイトル 2">
            <a:extLst>
              <a:ext uri="{FF2B5EF4-FFF2-40B4-BE49-F238E27FC236}">
                <a16:creationId xmlns:a16="http://schemas.microsoft.com/office/drawing/2014/main" id="{BC1EAAFA-79E6-FEE4-2A91-E6864B2A4A8A}"/>
              </a:ext>
            </a:extLst>
          </p:cNvPr>
          <p:cNvSpPr txBox="1">
            <a:spLocks/>
          </p:cNvSpPr>
          <p:nvPr/>
        </p:nvSpPr>
        <p:spPr>
          <a:xfrm>
            <a:off x="9524848" y="20276"/>
            <a:ext cx="2667152" cy="519112"/>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32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グループ </a:t>
            </a:r>
            <a:r>
              <a:rPr lang="en-US" altLang="ja-JP" dirty="0">
                <a:latin typeface="Meiryo UI" panose="020B0604030504040204" pitchFamily="50" charset="-128"/>
                <a:ea typeface="Meiryo UI" panose="020B0604030504040204" pitchFamily="50" charset="-128"/>
                <a:cs typeface="Meiryo UI" panose="020B0604030504040204" pitchFamily="50" charset="-128"/>
              </a:rPr>
              <a:t>A</a:t>
            </a:r>
            <a:r>
              <a:rPr lang="ja-JP" altLang="en-US" dirty="0">
                <a:latin typeface="Meiryo UI" panose="020B0604030504040204" pitchFamily="50" charset="-128"/>
                <a:ea typeface="Meiryo UI" panose="020B0604030504040204" pitchFamily="50" charset="-128"/>
                <a:cs typeface="Meiryo UI" panose="020B0604030504040204" pitchFamily="50" charset="-128"/>
              </a:rPr>
              <a:t>・Ｄ</a:t>
            </a:r>
            <a:endParaRPr kumimoji="1" lang="en-US" altLang="ja-JP"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800068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9897E-1DDF-F2FD-9B8B-D75724D1F1EA}"/>
            </a:ext>
          </a:extLst>
        </p:cNvPr>
        <p:cNvGrpSpPr/>
        <p:nvPr/>
      </p:nvGrpSpPr>
      <p:grpSpPr>
        <a:xfrm>
          <a:off x="0" y="0"/>
          <a:ext cx="0" cy="0"/>
          <a:chOff x="0" y="0"/>
          <a:chExt cx="0" cy="0"/>
        </a:xfrm>
      </p:grpSpPr>
      <p:sp>
        <p:nvSpPr>
          <p:cNvPr id="5" name="タイトル 2">
            <a:extLst>
              <a:ext uri="{FF2B5EF4-FFF2-40B4-BE49-F238E27FC236}">
                <a16:creationId xmlns:a16="http://schemas.microsoft.com/office/drawing/2014/main" id="{5563D71C-89BF-662D-38C1-D237B0FB80B5}"/>
              </a:ext>
            </a:extLst>
          </p:cNvPr>
          <p:cNvSpPr txBox="1">
            <a:spLocks/>
          </p:cNvSpPr>
          <p:nvPr/>
        </p:nvSpPr>
        <p:spPr>
          <a:xfrm>
            <a:off x="-869" y="-49706"/>
            <a:ext cx="11605120" cy="519112"/>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32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i="0" u="none" strike="noStrike" kern="1200" cap="none" spc="0" normalizeH="0" baseline="0" noProof="0" dirty="0">
                <a:ln>
                  <a:noFill/>
                </a:ln>
                <a:solidFill>
                  <a:srgbClr val="00CC00"/>
                </a:solidFill>
                <a:effectLst/>
                <a:uLnTx/>
                <a:uFillTx/>
                <a:latin typeface="Meiryo UI" panose="020B0604030504040204" pitchFamily="50" charset="-128"/>
                <a:ea typeface="Meiryo UI" panose="020B0604030504040204" pitchFamily="50" charset="-128"/>
                <a:cs typeface="Meiryo UI" panose="020B0604030504040204" pitchFamily="50" charset="-128"/>
              </a:rPr>
              <a:t>GVP</a:t>
            </a:r>
            <a:r>
              <a:rPr kumimoji="1" lang="ja-JP" altLang="en-US" i="0" u="none" strike="noStrike" kern="1200" cap="none" spc="0" normalizeH="0" baseline="0" noProof="0" dirty="0">
                <a:ln>
                  <a:noFill/>
                </a:ln>
                <a:solidFill>
                  <a:srgbClr val="00CC00"/>
                </a:solidFill>
                <a:effectLst/>
                <a:uLnTx/>
                <a:uFillTx/>
                <a:latin typeface="Meiryo UI" panose="020B0604030504040204" pitchFamily="50" charset="-128"/>
                <a:ea typeface="Meiryo UI" panose="020B0604030504040204" pitchFamily="50" charset="-128"/>
                <a:cs typeface="Meiryo UI" panose="020B0604030504040204" pitchFamily="50" charset="-128"/>
              </a:rPr>
              <a:t>ー２</a:t>
            </a:r>
            <a:endParaRPr kumimoji="1" lang="en-US" altLang="ja-JP" i="0" u="none" strike="noStrike" kern="1200" cap="none" spc="0" normalizeH="0" baseline="0" noProof="0" dirty="0">
              <a:ln>
                <a:noFill/>
              </a:ln>
              <a:solidFill>
                <a:srgbClr val="00CC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コンテンツ プレースホルダー 5">
            <a:extLst>
              <a:ext uri="{FF2B5EF4-FFF2-40B4-BE49-F238E27FC236}">
                <a16:creationId xmlns:a16="http://schemas.microsoft.com/office/drawing/2014/main" id="{D896ABCC-DFB9-67E4-6B61-CA7BFAB5F331}"/>
              </a:ext>
            </a:extLst>
          </p:cNvPr>
          <p:cNvSpPr txBox="1">
            <a:spLocks/>
          </p:cNvSpPr>
          <p:nvPr/>
        </p:nvSpPr>
        <p:spPr>
          <a:xfrm>
            <a:off x="107504" y="908720"/>
            <a:ext cx="8549580" cy="48908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28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vl2pPr marL="742950" indent="-285750" algn="l" defTabSz="914400" rtl="0" eaLnBrk="1" latinLnBrk="0" hangingPunct="1">
              <a:spcBef>
                <a:spcPct val="20000"/>
              </a:spcBef>
              <a:buFont typeface="Arial" pitchFamily="34" charset="0"/>
              <a:buChar char="–"/>
              <a:defRPr kumimoji="1" sz="24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3pPr>
            <a:lvl4pPr marL="1600200" indent="-228600" algn="l" defTabSz="914400" rtl="0" eaLnBrk="1" latinLnBrk="0" hangingPunct="1">
              <a:spcBef>
                <a:spcPct val="20000"/>
              </a:spcBef>
              <a:buFont typeface="Arial" pitchFamily="34" charset="0"/>
              <a:buChar char="–"/>
              <a:defRPr kumimoji="1" sz="18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4pPr>
            <a:lvl5pPr marL="2057400" indent="-228600" algn="l" defTabSz="914400" rtl="0" eaLnBrk="1" latinLnBrk="0" hangingPunct="1">
              <a:spcBef>
                <a:spcPct val="20000"/>
              </a:spcBef>
              <a:buFont typeface="Arial" pitchFamily="34" charset="0"/>
              <a:buChar char="»"/>
              <a:defRPr kumimoji="1" sz="18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tabLst/>
              <a:defRPr/>
            </a:pPr>
            <a:endParaRPr kumimoji="1" lang="ja-JP" altLang="en-US" sz="28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endParaRPr>
          </a:p>
        </p:txBody>
      </p:sp>
      <p:sp>
        <p:nvSpPr>
          <p:cNvPr id="2" name="正方形/長方形 1">
            <a:extLst>
              <a:ext uri="{FF2B5EF4-FFF2-40B4-BE49-F238E27FC236}">
                <a16:creationId xmlns:a16="http://schemas.microsoft.com/office/drawing/2014/main" id="{A0D88573-D190-B878-E99D-E3B94F5A7EE6}"/>
              </a:ext>
            </a:extLst>
          </p:cNvPr>
          <p:cNvSpPr/>
          <p:nvPr/>
        </p:nvSpPr>
        <p:spPr>
          <a:xfrm>
            <a:off x="274782" y="539388"/>
            <a:ext cx="11053818" cy="369332"/>
          </a:xfrm>
          <a:prstGeom prst="rect">
            <a:avLst/>
          </a:prstGeom>
          <a:noFill/>
        </p:spPr>
        <p:txBody>
          <a:bodyPr wrap="square">
            <a:spAutoFit/>
          </a:bodyPr>
          <a:lstStyle/>
          <a:p>
            <a:pPr marL="92075" marR="0" lvl="0" algn="l" defTabSz="914400" rtl="0" eaLnBrk="1" fontAlgn="base" latinLnBrk="0" hangingPunct="1">
              <a:lnSpc>
                <a:spcPct val="100000"/>
              </a:lnSpc>
              <a:spcBef>
                <a:spcPct val="0"/>
              </a:spcBef>
              <a:spcAft>
                <a:spcPct val="0"/>
              </a:spcAft>
              <a:buClrTx/>
              <a:buSzTx/>
              <a:tabLst>
                <a:tab pos="10766425" algn="l"/>
              </a:tabLst>
              <a:defRPr/>
            </a:pPr>
            <a:r>
              <a:rPr kumimoji="0" lang="ja-JP" altLang="en-US"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チームメンバー名</a:t>
            </a:r>
            <a:r>
              <a:rPr kumimoji="0" lang="en-GB" altLang="ja-JP"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0" lang="en-GB" altLang="ja-JP"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a:t>
            </a:r>
            <a:endParaRPr kumimoji="0" lang="en-US" altLang="ja-JP"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3" name="表 2">
            <a:extLst>
              <a:ext uri="{FF2B5EF4-FFF2-40B4-BE49-F238E27FC236}">
                <a16:creationId xmlns:a16="http://schemas.microsoft.com/office/drawing/2014/main" id="{1207B67E-414A-406B-61A5-AAD68A7CE80F}"/>
              </a:ext>
            </a:extLst>
          </p:cNvPr>
          <p:cNvGraphicFramePr>
            <a:graphicFrameLocks noGrp="1"/>
          </p:cNvGraphicFramePr>
          <p:nvPr>
            <p:extLst>
              <p:ext uri="{D42A27DB-BD31-4B8C-83A1-F6EECF244321}">
                <p14:modId xmlns:p14="http://schemas.microsoft.com/office/powerpoint/2010/main" val="495451710"/>
              </p:ext>
            </p:extLst>
          </p:nvPr>
        </p:nvGraphicFramePr>
        <p:xfrm>
          <a:off x="318293" y="897055"/>
          <a:ext cx="11285957" cy="914400"/>
        </p:xfrm>
        <a:graphic>
          <a:graphicData uri="http://schemas.openxmlformats.org/drawingml/2006/table">
            <a:tbl>
              <a:tblPr firstRow="1" bandRow="1">
                <a:tableStyleId>{5C22544A-7EE6-4342-B048-85BDC9FD1C3A}</a:tableStyleId>
              </a:tblPr>
              <a:tblGrid>
                <a:gridCol w="11285957">
                  <a:extLst>
                    <a:ext uri="{9D8B030D-6E8A-4147-A177-3AD203B41FA5}">
                      <a16:colId xmlns:a16="http://schemas.microsoft.com/office/drawing/2014/main" val="3485715890"/>
                    </a:ext>
                  </a:extLst>
                </a:gridCol>
              </a:tblGrid>
              <a:tr h="283449">
                <a:tc>
                  <a:txBody>
                    <a:bodyPr/>
                    <a:lstStyle/>
                    <a:p>
                      <a:pPr marL="1170000" marR="0" lvl="0" indent="-1170000" algn="l" defTabSz="914400" rtl="0" eaLnBrk="1" fontAlgn="auto" latinLnBrk="0" hangingPunct="1">
                        <a:lnSpc>
                          <a:spcPct val="100000"/>
                        </a:lnSpc>
                        <a:spcBef>
                          <a:spcPts val="0"/>
                        </a:spcBef>
                        <a:spcAft>
                          <a:spcPts val="0"/>
                        </a:spcAft>
                        <a:buClrTx/>
                        <a:buSzTx/>
                        <a:buFontTx/>
                        <a:buNone/>
                        <a:tabLst/>
                        <a:defRPr/>
                      </a:pPr>
                      <a:r>
                        <a:rPr kumimoji="1" lang="ja-JP" altLang="en-US" sz="1800" b="0">
                          <a:solidFill>
                            <a:schemeClr val="tx1"/>
                          </a:solidFill>
                          <a:latin typeface="Meiryo UI" panose="020B0604030504040204" pitchFamily="50" charset="-128"/>
                          <a:ea typeface="Meiryo UI" panose="020B0604030504040204" pitchFamily="50" charset="-128"/>
                        </a:rPr>
                        <a:t>指摘事項：</a:t>
                      </a:r>
                      <a:r>
                        <a:rPr kumimoji="1" lang="ja-JP" altLang="ja-JP" sz="1800" b="0" kern="1200">
                          <a:solidFill>
                            <a:schemeClr val="dk1"/>
                          </a:solidFill>
                          <a:effectLst/>
                          <a:latin typeface="Meiryo UI" panose="020B0604030504040204" pitchFamily="50" charset="-128"/>
                          <a:ea typeface="Meiryo UI" panose="020B0604030504040204" pitchFamily="50" charset="-128"/>
                          <a:cs typeface="+mn-cs"/>
                        </a:rPr>
                        <a:t>安全確保措置の実施結果について、総括製造販売責任者への報告が</a:t>
                      </a:r>
                      <a:r>
                        <a:rPr kumimoji="1" lang="en-US" altLang="ja-JP" sz="1800" b="0" kern="1200">
                          <a:solidFill>
                            <a:schemeClr val="dk1"/>
                          </a:solidFill>
                          <a:effectLst/>
                          <a:latin typeface="Meiryo UI" panose="020B0604030504040204" pitchFamily="50" charset="-128"/>
                          <a:ea typeface="Meiryo UI" panose="020B0604030504040204" pitchFamily="50" charset="-128"/>
                          <a:cs typeface="+mn-cs"/>
                        </a:rPr>
                        <a:t>7</a:t>
                      </a:r>
                      <a:r>
                        <a:rPr kumimoji="1" lang="ja-JP" altLang="ja-JP" sz="1800" b="0" kern="1200">
                          <a:solidFill>
                            <a:schemeClr val="dk1"/>
                          </a:solidFill>
                          <a:effectLst/>
                          <a:latin typeface="Meiryo UI" panose="020B0604030504040204" pitchFamily="50" charset="-128"/>
                          <a:ea typeface="Meiryo UI" panose="020B0604030504040204" pitchFamily="50" charset="-128"/>
                          <a:cs typeface="+mn-cs"/>
                        </a:rPr>
                        <a:t>か月後に行われて</a:t>
                      </a:r>
                      <a:r>
                        <a:rPr kumimoji="1" lang="ja-JP" altLang="en-US" sz="1800" b="0" kern="1200">
                          <a:solidFill>
                            <a:schemeClr val="dk1"/>
                          </a:solidFill>
                          <a:effectLst/>
                          <a:latin typeface="Meiryo UI" panose="020B0604030504040204" pitchFamily="50" charset="-128"/>
                          <a:ea typeface="Meiryo UI" panose="020B0604030504040204" pitchFamily="50" charset="-128"/>
                          <a:cs typeface="+mn-cs"/>
                        </a:rPr>
                        <a:t>た</a:t>
                      </a:r>
                      <a:r>
                        <a:rPr kumimoji="1" lang="ja-JP" altLang="ja-JP" sz="1800" b="0" kern="1200">
                          <a:solidFill>
                            <a:schemeClr val="dk1"/>
                          </a:solidFill>
                          <a:effectLst/>
                          <a:latin typeface="Meiryo UI" panose="020B0604030504040204" pitchFamily="50" charset="-128"/>
                          <a:ea typeface="Meiryo UI" panose="020B0604030504040204" pitchFamily="50" charset="-128"/>
                          <a:cs typeface="+mn-cs"/>
                        </a:rPr>
                        <a:t>。</a:t>
                      </a:r>
                      <a:endParaRPr kumimoji="1" lang="en-US" altLang="ja-JP" sz="1800" b="0" kern="1200">
                        <a:solidFill>
                          <a:schemeClr val="dk1"/>
                        </a:solidFill>
                        <a:effectLst/>
                        <a:latin typeface="Meiryo UI" panose="020B0604030504040204" pitchFamily="50" charset="-128"/>
                        <a:ea typeface="Meiryo UI" panose="020B0604030504040204" pitchFamily="50" charset="-128"/>
                        <a:cs typeface="+mn-cs"/>
                      </a:endParaRPr>
                    </a:p>
                    <a:p>
                      <a:pPr marL="1170000" marR="0" lvl="0" indent="-1170000" algn="l" defTabSz="914400" rtl="0" eaLnBrk="1" fontAlgn="auto" latinLnBrk="0" hangingPunct="1">
                        <a:lnSpc>
                          <a:spcPct val="100000"/>
                        </a:lnSpc>
                        <a:spcBef>
                          <a:spcPts val="0"/>
                        </a:spcBef>
                        <a:spcAft>
                          <a:spcPts val="0"/>
                        </a:spcAft>
                        <a:buClrTx/>
                        <a:buSzTx/>
                        <a:buFontTx/>
                        <a:buNone/>
                        <a:tabLst/>
                        <a:defRPr/>
                      </a:pPr>
                      <a:br>
                        <a:rPr lang="en-US" altLang="ja-JP" sz="1800" b="0">
                          <a:solidFill>
                            <a:schemeClr val="tx1"/>
                          </a:solidFill>
                          <a:latin typeface="Meiryo UI" panose="020B0604030504040204" pitchFamily="50" charset="-128"/>
                          <a:ea typeface="Meiryo UI" panose="020B0604030504040204" pitchFamily="50" charset="-128"/>
                        </a:rPr>
                      </a:br>
                      <a:r>
                        <a:rPr lang="en-US" altLang="ja-JP" sz="1600" b="0">
                          <a:solidFill>
                            <a:schemeClr val="tx1"/>
                          </a:solidFill>
                          <a:latin typeface="Meiryo UI" panose="020B0604030504040204" pitchFamily="50" charset="-128"/>
                          <a:ea typeface="Meiryo UI" panose="020B0604030504040204" pitchFamily="50" charset="-128"/>
                        </a:rPr>
                        <a:t>GVP</a:t>
                      </a:r>
                      <a:r>
                        <a:rPr lang="ja-JP" altLang="en-US" sz="1600" b="0">
                          <a:solidFill>
                            <a:schemeClr val="tx1"/>
                          </a:solidFill>
                          <a:latin typeface="Meiryo UI" panose="020B0604030504040204" pitchFamily="50" charset="-128"/>
                          <a:ea typeface="Meiryo UI" panose="020B0604030504040204" pitchFamily="50" charset="-128"/>
                        </a:rPr>
                        <a:t>省令（</a:t>
                      </a:r>
                      <a:r>
                        <a:rPr kumimoji="0" lang="en-US" altLang="ja-JP" sz="1800" b="0" i="0" u="none" strike="noStrike" kern="1200" cap="none" spc="0" normalizeH="0" baseline="0" noProof="0">
                          <a:ln>
                            <a:noFill/>
                          </a:ln>
                          <a:solidFill>
                            <a:schemeClr val="tx1"/>
                          </a:solidFill>
                          <a:effectLst/>
                          <a:uLnTx/>
                          <a:uFillTx/>
                          <a:latin typeface="Meiryo UI"/>
                          <a:ea typeface="Meiryo UI"/>
                          <a:cs typeface="Arial"/>
                          <a:hlinkClick r:id="rId3"/>
                        </a:rPr>
                        <a:t>https://laws.e-gov.go.jp/law/416M60000100135</a:t>
                      </a:r>
                      <a:r>
                        <a:rPr kumimoji="0" lang="ja-JP" altLang="en-US" sz="1600" b="0" i="0" u="none" strike="noStrike" kern="1200" cap="none" spc="0" normalizeH="0" baseline="0" noProof="0">
                          <a:ln>
                            <a:noFill/>
                          </a:ln>
                          <a:solidFill>
                            <a:schemeClr val="tx1"/>
                          </a:solidFill>
                          <a:effectLst/>
                          <a:uLnTx/>
                          <a:uFillTx/>
                          <a:latin typeface="Meiryo UI"/>
                          <a:ea typeface="Meiryo UI"/>
                          <a:cs typeface="Arial"/>
                        </a:rPr>
                        <a:t>）</a:t>
                      </a:r>
                      <a:endParaRPr kumimoji="0" lang="en-US" altLang="ja-JP" sz="1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Arial"/>
                      </a:endParaRPr>
                    </a:p>
                  </a:txBody>
                  <a:tcPr>
                    <a:noFill/>
                  </a:tcPr>
                </a:tc>
                <a:extLst>
                  <a:ext uri="{0D108BD9-81ED-4DB2-BD59-A6C34878D82A}">
                    <a16:rowId xmlns:a16="http://schemas.microsoft.com/office/drawing/2014/main" val="2643951191"/>
                  </a:ext>
                </a:extLst>
              </a:tr>
            </a:tbl>
          </a:graphicData>
        </a:graphic>
      </p:graphicFrame>
      <p:graphicFrame>
        <p:nvGraphicFramePr>
          <p:cNvPr id="8" name="表 7">
            <a:extLst>
              <a:ext uri="{FF2B5EF4-FFF2-40B4-BE49-F238E27FC236}">
                <a16:creationId xmlns:a16="http://schemas.microsoft.com/office/drawing/2014/main" id="{846DE6D1-014A-D415-ADA4-68A405CBB8D3}"/>
              </a:ext>
            </a:extLst>
          </p:cNvPr>
          <p:cNvGraphicFramePr>
            <a:graphicFrameLocks noGrp="1"/>
          </p:cNvGraphicFramePr>
          <p:nvPr>
            <p:extLst>
              <p:ext uri="{D42A27DB-BD31-4B8C-83A1-F6EECF244321}">
                <p14:modId xmlns:p14="http://schemas.microsoft.com/office/powerpoint/2010/main" val="4254038416"/>
              </p:ext>
            </p:extLst>
          </p:nvPr>
        </p:nvGraphicFramePr>
        <p:xfrm>
          <a:off x="274782" y="1836296"/>
          <a:ext cx="11605120" cy="4685760"/>
        </p:xfrm>
        <a:graphic>
          <a:graphicData uri="http://schemas.openxmlformats.org/drawingml/2006/table">
            <a:tbl>
              <a:tblPr>
                <a:tableStyleId>{5C22544A-7EE6-4342-B048-85BDC9FD1C3A}</a:tableStyleId>
              </a:tblPr>
              <a:tblGrid>
                <a:gridCol w="2432458">
                  <a:extLst>
                    <a:ext uri="{9D8B030D-6E8A-4147-A177-3AD203B41FA5}">
                      <a16:colId xmlns:a16="http://schemas.microsoft.com/office/drawing/2014/main" val="3820197707"/>
                    </a:ext>
                  </a:extLst>
                </a:gridCol>
                <a:gridCol w="9172662">
                  <a:extLst>
                    <a:ext uri="{9D8B030D-6E8A-4147-A177-3AD203B41FA5}">
                      <a16:colId xmlns:a16="http://schemas.microsoft.com/office/drawing/2014/main" val="1979342524"/>
                    </a:ext>
                  </a:extLst>
                </a:gridCol>
              </a:tblGrid>
              <a:tr h="324000">
                <a:tc>
                  <a:txBody>
                    <a:bodyPr/>
                    <a:lstStyle/>
                    <a:p>
                      <a:r>
                        <a:rPr kumimoji="1" lang="ja-JP" altLang="en-US" b="1" dirty="0">
                          <a:solidFill>
                            <a:schemeClr val="bg1"/>
                          </a:solidFill>
                          <a:latin typeface="Meiryo UI" panose="020B0604030504040204" pitchFamily="50" charset="-128"/>
                          <a:ea typeface="Meiryo UI" panose="020B0604030504040204" pitchFamily="50" charset="-128"/>
                        </a:rPr>
                        <a:t>検討項目</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r>
                        <a:rPr kumimoji="1" lang="ja-JP" altLang="en-US" b="1">
                          <a:solidFill>
                            <a:schemeClr val="bg1"/>
                          </a:solidFill>
                          <a:latin typeface="Meiryo UI" panose="020B0604030504040204" pitchFamily="50" charset="-128"/>
                          <a:ea typeface="Meiryo UI" panose="020B0604030504040204" pitchFamily="50" charset="-128"/>
                        </a:rPr>
                        <a:t>検討内容</a:t>
                      </a:r>
                      <a:endParaRPr kumimoji="1" lang="ja-JP" altLang="en-US" b="1" dirty="0">
                        <a:solidFill>
                          <a:schemeClr val="bg1"/>
                        </a:solidFill>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extLst>
                  <a:ext uri="{0D108BD9-81ED-4DB2-BD59-A6C34878D82A}">
                    <a16:rowId xmlns:a16="http://schemas.microsoft.com/office/drawing/2014/main" val="932525706"/>
                  </a:ext>
                </a:extLst>
              </a:tr>
              <a:tr h="154800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指摘の根拠</a:t>
                      </a:r>
                      <a:endPar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　指摘の根拠省令は？</a:t>
                      </a:r>
                      <a:b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b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　なぜ、当局から指摘？　</a:t>
                      </a:r>
                      <a:endParaRPr kumimoji="0" lang="en-US" altLang="ja-JP" sz="1400" b="0" i="0" u="none" strike="noStrike" kern="1200" cap="none" spc="0" normalizeH="0" baseline="0" noProof="0" dirty="0">
                        <a:ln>
                          <a:noFill/>
                        </a:ln>
                        <a:solidFill>
                          <a:prstClr val="black"/>
                        </a:solidFill>
                        <a:effectLst/>
                        <a:uLnTx/>
                        <a:uFillTx/>
                        <a:latin typeface="Meiryo UI"/>
                        <a:ea typeface="Meiryo UI"/>
                        <a:cs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dirty="0">
                          <a:ln>
                            <a:noFill/>
                          </a:ln>
                          <a:solidFill>
                            <a:schemeClr val="tx1"/>
                          </a:solidFill>
                          <a:effectLst/>
                          <a:uLnTx/>
                          <a:uFillTx/>
                          <a:latin typeface="Meiryo UI"/>
                          <a:ea typeface="Meiryo UI"/>
                          <a:cs typeface="Arial"/>
                        </a:rPr>
                        <a:t>【</a:t>
                      </a:r>
                      <a:r>
                        <a:rPr kumimoji="0" lang="ja-JP" altLang="en-US" sz="1400" b="0" i="0" u="none" strike="noStrike" kern="1200" cap="none" spc="0" normalizeH="0" baseline="0" noProof="0" dirty="0">
                          <a:ln>
                            <a:noFill/>
                          </a:ln>
                          <a:solidFill>
                            <a:schemeClr val="tx1"/>
                          </a:solidFill>
                          <a:effectLst/>
                          <a:uLnTx/>
                          <a:uFillTx/>
                          <a:latin typeface="Meiryo UI"/>
                          <a:ea typeface="Meiryo UI"/>
                          <a:cs typeface="Arial"/>
                        </a:rPr>
                        <a:t>根拠</a:t>
                      </a:r>
                      <a:r>
                        <a:rPr kumimoji="0" lang="ja-JP" altLang="en-US" sz="1400" b="0" i="0" u="none" strike="noStrike" kern="1200" cap="none" spc="0" normalizeH="0" baseline="0" noProof="0">
                          <a:ln>
                            <a:noFill/>
                          </a:ln>
                          <a:solidFill>
                            <a:schemeClr val="tx1"/>
                          </a:solidFill>
                          <a:effectLst/>
                          <a:uLnTx/>
                          <a:uFillTx/>
                          <a:latin typeface="Meiryo UI"/>
                          <a:ea typeface="Meiryo UI"/>
                          <a:cs typeface="Arial"/>
                        </a:rPr>
                        <a:t>省令</a:t>
                      </a:r>
                      <a:r>
                        <a:rPr kumimoji="0" lang="en-US" altLang="ja-JP" sz="1400" b="0" i="0" u="none" strike="noStrike" kern="1200" cap="none" spc="0" normalizeH="0" baseline="0" noProof="0">
                          <a:ln>
                            <a:noFill/>
                          </a:ln>
                          <a:solidFill>
                            <a:schemeClr val="tx1"/>
                          </a:solidFill>
                          <a:effectLst/>
                          <a:uLnTx/>
                          <a:uFillTx/>
                          <a:latin typeface="Meiryo UI"/>
                          <a:ea typeface="Meiryo UI"/>
                          <a:cs typeface="Arial"/>
                        </a:rPr>
                        <a:t>】</a:t>
                      </a: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en-US" altLang="ja-JP" sz="1400" b="0" i="0" u="none" strike="noStrike" kern="1200" cap="none" spc="0" normalizeH="0" baseline="0" noProof="0" dirty="0">
                          <a:ln>
                            <a:noFill/>
                          </a:ln>
                          <a:solidFill>
                            <a:schemeClr val="tx1"/>
                          </a:solidFill>
                          <a:effectLst/>
                          <a:uLnTx/>
                          <a:uFillTx/>
                          <a:latin typeface="Meiryo UI"/>
                          <a:ea typeface="Meiryo UI"/>
                          <a:cs typeface="Arial"/>
                        </a:rPr>
                      </a:br>
                      <a:r>
                        <a:rPr kumimoji="1" lang="en-US" altLang="ja-JP" sz="1400" kern="1200" baseline="0" dirty="0">
                          <a:solidFill>
                            <a:schemeClr val="dk1"/>
                          </a:solidFill>
                          <a:effectLst/>
                          <a:latin typeface="Meiryo UI" panose="020B0604030504040204" pitchFamily="50" charset="-128"/>
                          <a:ea typeface="Meiryo UI" panose="020B0604030504040204" pitchFamily="50" charset="-128"/>
                          <a:cs typeface="+mn-cs"/>
                        </a:rPr>
                        <a:t>【</a:t>
                      </a:r>
                      <a:r>
                        <a:rPr kumimoji="1" lang="ja-JP" altLang="en-US" sz="1400" kern="1200" baseline="0" dirty="0">
                          <a:solidFill>
                            <a:schemeClr val="dk1"/>
                          </a:solidFill>
                          <a:effectLst/>
                          <a:latin typeface="Meiryo UI" panose="020B0604030504040204" pitchFamily="50" charset="-128"/>
                          <a:ea typeface="Meiryo UI" panose="020B0604030504040204" pitchFamily="50" charset="-128"/>
                          <a:cs typeface="+mn-cs"/>
                        </a:rPr>
                        <a:t>指摘</a:t>
                      </a:r>
                      <a:r>
                        <a:rPr kumimoji="1" lang="ja-JP" altLang="en-US" sz="1400" kern="1200" baseline="0">
                          <a:solidFill>
                            <a:schemeClr val="dk1"/>
                          </a:solidFill>
                          <a:effectLst/>
                          <a:latin typeface="Meiryo UI" panose="020B0604030504040204" pitchFamily="50" charset="-128"/>
                          <a:ea typeface="Meiryo UI" panose="020B0604030504040204" pitchFamily="50" charset="-128"/>
                          <a:cs typeface="+mn-cs"/>
                        </a:rPr>
                        <a:t>理由</a:t>
                      </a:r>
                      <a:r>
                        <a:rPr kumimoji="1" lang="en-US" altLang="ja-JP" sz="1400" kern="1200" baseline="0">
                          <a:solidFill>
                            <a:schemeClr val="dk1"/>
                          </a:solidFill>
                          <a:effectLst/>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a:ea typeface="Meiryo UI"/>
                        <a:cs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5426896"/>
                  </a:ext>
                </a:extLst>
              </a:tr>
              <a:tr h="1548000">
                <a:tc>
                  <a:txBody>
                    <a:bodyPr/>
                    <a:lstStyle/>
                    <a:p>
                      <a:r>
                        <a:rPr kumimoji="1" lang="ja-JP" altLang="en-US" dirty="0">
                          <a:solidFill>
                            <a:schemeClr val="tx1"/>
                          </a:solidFill>
                          <a:latin typeface="Meiryo UI" panose="020B0604030504040204" pitchFamily="50" charset="-128"/>
                          <a:ea typeface="Meiryo UI" panose="020B0604030504040204" pitchFamily="50" charset="-128"/>
                        </a:rPr>
                        <a:t>自己点検として何を確認する</a:t>
                      </a:r>
                      <a:r>
                        <a:rPr kumimoji="1" lang="ja-JP" altLang="en-US">
                          <a:solidFill>
                            <a:schemeClr val="tx1"/>
                          </a:solidFill>
                          <a:latin typeface="Meiryo UI" panose="020B0604030504040204" pitchFamily="50" charset="-128"/>
                          <a:ea typeface="Meiryo UI" panose="020B0604030504040204" pitchFamily="50" charset="-128"/>
                        </a:rPr>
                        <a:t>か？</a:t>
                      </a:r>
                      <a:endParaRPr kumimoji="1" lang="en-US" altLang="ja-JP" sz="1400">
                        <a:solidFill>
                          <a:schemeClr val="tx1"/>
                        </a:solidFill>
                        <a:latin typeface="Meiryo UI" panose="020B0604030504040204" pitchFamily="50" charset="-128"/>
                        <a:ea typeface="Meiryo UI" panose="020B0604030504040204" pitchFamily="50" charset="-128"/>
                      </a:endParaRPr>
                    </a:p>
                    <a:p>
                      <a:pPr>
                        <a:spcBef>
                          <a:spcPts val="600"/>
                        </a:spcBef>
                      </a:pPr>
                      <a:r>
                        <a:rPr kumimoji="1" lang="ja-JP" altLang="en-US" sz="1400">
                          <a:solidFill>
                            <a:schemeClr val="tx1"/>
                          </a:solidFill>
                          <a:latin typeface="Meiryo UI" panose="020B0604030504040204" pitchFamily="50" charset="-128"/>
                          <a:ea typeface="Meiryo UI" panose="020B0604030504040204" pitchFamily="50" charset="-128"/>
                        </a:rPr>
                        <a:t>　</a:t>
                      </a:r>
                      <a:r>
                        <a:rPr kumimoji="1" lang="ja-JP" altLang="en-US" sz="1400" dirty="0">
                          <a:solidFill>
                            <a:schemeClr val="tx1"/>
                          </a:solidFill>
                          <a:latin typeface="Meiryo UI" panose="020B0604030504040204" pitchFamily="50" charset="-128"/>
                          <a:ea typeface="Meiryo UI" panose="020B0604030504040204" pitchFamily="50" charset="-128"/>
                        </a:rPr>
                        <a:t>確認対象資料・記録？</a:t>
                      </a:r>
                      <a:br>
                        <a:rPr kumimoji="1" lang="en-US" altLang="ja-JP"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　そもそもの根本原因は？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altLang="ja-JP" sz="1400" b="0" dirty="0">
                          <a:solidFill>
                            <a:schemeClr val="tx1"/>
                          </a:solidFill>
                          <a:latin typeface="Meiryo UI" panose="020B0604030504040204" pitchFamily="50" charset="-128"/>
                          <a:ea typeface="Meiryo UI" panose="020B0604030504040204" pitchFamily="50" charset="-128"/>
                        </a:rPr>
                        <a:t>【</a:t>
                      </a:r>
                      <a:r>
                        <a:rPr lang="ja-JP" altLang="en-US" sz="1400" b="0" dirty="0">
                          <a:solidFill>
                            <a:schemeClr val="tx1"/>
                          </a:solidFill>
                          <a:latin typeface="Meiryo UI" panose="020B0604030504040204" pitchFamily="50" charset="-128"/>
                          <a:ea typeface="Meiryo UI" panose="020B0604030504040204" pitchFamily="50" charset="-128"/>
                        </a:rPr>
                        <a:t>確認対象資料・記録</a:t>
                      </a:r>
                      <a:r>
                        <a:rPr lang="en-US" altLang="ja-JP" sz="1400" b="0" dirty="0">
                          <a:solidFill>
                            <a:schemeClr val="tx1"/>
                          </a:solidFill>
                          <a:latin typeface="Meiryo UI" panose="020B0604030504040204" pitchFamily="50" charset="-128"/>
                          <a:ea typeface="Meiryo UI" panose="020B0604030504040204" pitchFamily="50" charset="-128"/>
                        </a:rPr>
                        <a:t>】</a:t>
                      </a:r>
                      <a:br>
                        <a:rPr lang="en-US" altLang="ja-JP" sz="1400" b="0">
                          <a:solidFill>
                            <a:schemeClr val="tx1"/>
                          </a:solidFill>
                          <a:latin typeface="Meiryo UI" panose="020B0604030504040204" pitchFamily="50" charset="-128"/>
                          <a:ea typeface="Meiryo UI" panose="020B0604030504040204" pitchFamily="50" charset="-128"/>
                        </a:rPr>
                      </a:br>
                      <a:br>
                        <a:rPr kumimoji="0" lang="en-US" altLang="ja-JP" sz="1400" b="0" i="0" u="none" strike="noStrike" kern="1200" cap="none" spc="0" normalizeH="0" baseline="0" noProof="0" dirty="0">
                          <a:ln>
                            <a:noFill/>
                          </a:ln>
                          <a:solidFill>
                            <a:schemeClr val="tx1"/>
                          </a:solidFill>
                          <a:effectLst/>
                          <a:uLnTx/>
                          <a:uFillTx/>
                          <a:latin typeface="Meiryo UI"/>
                          <a:ea typeface="Meiryo UI"/>
                          <a:cs typeface="Arial"/>
                        </a:rPr>
                      </a:br>
                      <a:r>
                        <a:rPr lang="en-US" altLang="ja-JP" sz="1400" b="0" dirty="0">
                          <a:solidFill>
                            <a:schemeClr val="tx1"/>
                          </a:solidFill>
                          <a:latin typeface="Meiryo UI" panose="020B0604030504040204" pitchFamily="50" charset="-128"/>
                          <a:ea typeface="Meiryo UI" panose="020B0604030504040204" pitchFamily="50" charset="-128"/>
                        </a:rPr>
                        <a:t>【</a:t>
                      </a:r>
                      <a:r>
                        <a:rPr lang="ja-JP" altLang="en-US" sz="1400" b="0" dirty="0">
                          <a:solidFill>
                            <a:schemeClr val="tx1"/>
                          </a:solidFill>
                          <a:latin typeface="Meiryo UI" panose="020B0604030504040204" pitchFamily="50" charset="-128"/>
                          <a:ea typeface="Meiryo UI" panose="020B0604030504040204" pitchFamily="50" charset="-128"/>
                        </a:rPr>
                        <a:t>根本原因</a:t>
                      </a:r>
                      <a:r>
                        <a:rPr lang="en-US" altLang="ja-JP" sz="1400" b="0" dirty="0">
                          <a:solidFill>
                            <a:schemeClr val="tx1"/>
                          </a:solidFill>
                          <a:latin typeface="Meiryo UI" panose="020B0604030504040204" pitchFamily="50" charset="-128"/>
                          <a:ea typeface="Meiryo UI" panose="020B0604030504040204" pitchFamily="50" charset="-128"/>
                        </a:rPr>
                        <a:t>】</a:t>
                      </a:r>
                      <a:br>
                        <a:rPr lang="en-US" altLang="ja-JP" sz="1400" b="0">
                          <a:solidFill>
                            <a:schemeClr val="tx1"/>
                          </a:solidFill>
                          <a:latin typeface="Meiryo UI" panose="020B0604030504040204" pitchFamily="50" charset="-128"/>
                          <a:ea typeface="Meiryo UI" panose="020B0604030504040204" pitchFamily="50" charset="-128"/>
                        </a:rPr>
                      </a:br>
                      <a:endParaRPr kumimoji="1" lang="en-US" altLang="ja-JP" sz="1400" b="0" i="0" kern="1200" baseline="0" dirty="0">
                        <a:solidFill>
                          <a:schemeClr val="tx1"/>
                        </a:solidFill>
                        <a:effectLst/>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96306011"/>
                  </a:ext>
                </a:extLst>
              </a:tr>
              <a:tr h="12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Meiryo UI" panose="020B0604030504040204" pitchFamily="50" charset="-128"/>
                          <a:ea typeface="Meiryo UI" panose="020B0604030504040204" pitchFamily="50" charset="-128"/>
                        </a:rPr>
                        <a:t>提案する予防</a:t>
                      </a:r>
                      <a:r>
                        <a:rPr kumimoji="1" lang="ja-JP" altLang="en-US" sz="1400" dirty="0">
                          <a:latin typeface="Meiryo UI" panose="020B0604030504040204" pitchFamily="50" charset="-128"/>
                          <a:ea typeface="Meiryo UI" panose="020B0604030504040204" pitchFamily="50" charset="-128"/>
                        </a:rPr>
                        <a:t>措置（</a:t>
                      </a:r>
                      <a:r>
                        <a:rPr kumimoji="1" lang="ja-JP" altLang="en-US" sz="1400">
                          <a:latin typeface="Meiryo UI" panose="020B0604030504040204" pitchFamily="50" charset="-128"/>
                          <a:ea typeface="Meiryo UI" panose="020B0604030504040204" pitchFamily="50" charset="-128"/>
                        </a:rPr>
                        <a:t>対策）として何が考えられますか？</a:t>
                      </a:r>
                      <a:endParaRPr kumimoji="1" lang="en-US" altLang="ja-JP" sz="14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ja-JP" altLang="en-US" sz="1400">
                          <a:latin typeface="Meiryo UI" panose="020B0604030504040204" pitchFamily="50" charset="-128"/>
                          <a:ea typeface="Meiryo UI" panose="020B0604030504040204" pitchFamily="50" charset="-128"/>
                          <a:cs typeface="Arial" pitchFamily="34" charset="0"/>
                        </a:rPr>
                        <a:t>自己点検結果として、指摘事項・推奨事項にするとしたら？</a:t>
                      </a:r>
                      <a:endParaRPr kumimoji="1" lang="ja-JP" altLang="en-US" sz="14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altLang="ja-JP" sz="1400" b="0" dirty="0">
                          <a:solidFill>
                            <a:schemeClr val="tx1"/>
                          </a:solidFill>
                          <a:latin typeface="Meiryo UI" panose="020B0604030504040204" pitchFamily="50" charset="-128"/>
                          <a:ea typeface="Meiryo UI" panose="020B0604030504040204" pitchFamily="50" charset="-128"/>
                        </a:rPr>
                        <a:t>【</a:t>
                      </a:r>
                      <a:r>
                        <a:rPr lang="ja-JP" altLang="en-US" sz="1400" b="0" dirty="0">
                          <a:solidFill>
                            <a:schemeClr val="tx1"/>
                          </a:solidFill>
                          <a:latin typeface="Meiryo UI" panose="020B0604030504040204" pitchFamily="50" charset="-128"/>
                          <a:ea typeface="Meiryo UI" panose="020B0604030504040204" pitchFamily="50" charset="-128"/>
                        </a:rPr>
                        <a:t>提案予防措置</a:t>
                      </a:r>
                      <a:r>
                        <a:rPr lang="en-US" altLang="ja-JP" sz="1400" b="0" dirty="0">
                          <a:solidFill>
                            <a:schemeClr val="tx1"/>
                          </a:solidFill>
                          <a:latin typeface="Meiryo UI" panose="020B0604030504040204" pitchFamily="50" charset="-128"/>
                          <a:ea typeface="Meiryo UI" panose="020B0604030504040204" pitchFamily="50" charset="-128"/>
                        </a:rPr>
                        <a:t>】</a:t>
                      </a:r>
                      <a:br>
                        <a:rPr lang="en-US" altLang="ja-JP" sz="1400" b="0">
                          <a:solidFill>
                            <a:schemeClr val="tx1"/>
                          </a:solidFill>
                          <a:latin typeface="Meiryo UI" panose="020B0604030504040204" pitchFamily="50" charset="-128"/>
                          <a:ea typeface="Meiryo UI" panose="020B0604030504040204" pitchFamily="50" charset="-128"/>
                        </a:rPr>
                      </a:br>
                      <a:br>
                        <a:rPr kumimoji="1" lang="en-US" altLang="ja-JP" sz="1400" baseline="0" dirty="0">
                          <a:solidFill>
                            <a:schemeClr val="tx1"/>
                          </a:solidFill>
                          <a:latin typeface="Meiryo UI" panose="020B0604030504040204" pitchFamily="50" charset="-128"/>
                          <a:ea typeface="Meiryo UI" panose="020B0604030504040204" pitchFamily="50" charset="-128"/>
                        </a:rPr>
                      </a:br>
                      <a:r>
                        <a:rPr kumimoji="1" lang="en-US" altLang="ja-JP" sz="1400" baseline="0" dirty="0">
                          <a:solidFill>
                            <a:schemeClr val="tx1"/>
                          </a:solidFill>
                          <a:latin typeface="Meiryo UI" panose="020B0604030504040204" pitchFamily="50" charset="-128"/>
                          <a:ea typeface="Meiryo UI" panose="020B0604030504040204" pitchFamily="50" charset="-128"/>
                        </a:rPr>
                        <a:t>【</a:t>
                      </a:r>
                      <a:r>
                        <a:rPr kumimoji="1" lang="ja-JP" altLang="en-US" sz="1400" baseline="0" dirty="0">
                          <a:solidFill>
                            <a:schemeClr val="tx1"/>
                          </a:solidFill>
                          <a:latin typeface="Meiryo UI" panose="020B0604030504040204" pitchFamily="50" charset="-128"/>
                          <a:ea typeface="Meiryo UI" panose="020B0604030504040204" pitchFamily="50" charset="-128"/>
                        </a:rPr>
                        <a:t>自己点検指摘</a:t>
                      </a:r>
                      <a:r>
                        <a:rPr kumimoji="1" lang="en-US" altLang="ja-JP" sz="1400" baseline="0" dirty="0">
                          <a:solidFill>
                            <a:schemeClr val="tx1"/>
                          </a:solidFill>
                          <a:latin typeface="Meiryo UI" panose="020B0604030504040204" pitchFamily="50" charset="-128"/>
                          <a:ea typeface="Meiryo UI" panose="020B0604030504040204" pitchFamily="50" charset="-128"/>
                        </a:rPr>
                        <a:t>】</a:t>
                      </a:r>
                      <a:br>
                        <a:rPr kumimoji="1" lang="en-US" altLang="ja-JP" sz="1400" baseline="0">
                          <a:solidFill>
                            <a:schemeClr val="tx1"/>
                          </a:solidFill>
                          <a:latin typeface="Meiryo UI" panose="020B0604030504040204" pitchFamily="50" charset="-128"/>
                          <a:ea typeface="Meiryo UI" panose="020B0604030504040204" pitchFamily="50" charset="-128"/>
                        </a:rPr>
                      </a:br>
                      <a:endParaRPr kumimoji="1" lang="ja-JP" altLang="en-US" sz="1400" baseline="0"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30389356"/>
                  </a:ext>
                </a:extLst>
              </a:tr>
            </a:tbl>
          </a:graphicData>
        </a:graphic>
      </p:graphicFrame>
      <p:sp>
        <p:nvSpPr>
          <p:cNvPr id="4" name="タイトル 2">
            <a:extLst>
              <a:ext uri="{FF2B5EF4-FFF2-40B4-BE49-F238E27FC236}">
                <a16:creationId xmlns:a16="http://schemas.microsoft.com/office/drawing/2014/main" id="{AF6CA1D3-2D74-B8EE-8C96-03C794980FFB}"/>
              </a:ext>
            </a:extLst>
          </p:cNvPr>
          <p:cNvSpPr txBox="1">
            <a:spLocks/>
          </p:cNvSpPr>
          <p:nvPr/>
        </p:nvSpPr>
        <p:spPr>
          <a:xfrm>
            <a:off x="9524848" y="20276"/>
            <a:ext cx="2667152" cy="519112"/>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32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eiryo UI" panose="020B0604030504040204" pitchFamily="50" charset="-128"/>
              </a:rPr>
              <a:t>グループ </a:t>
            </a:r>
            <a:r>
              <a:rPr lang="en-US" altLang="ja-JP">
                <a:latin typeface="Meiryo UI" panose="020B0604030504040204" pitchFamily="50" charset="-128"/>
                <a:ea typeface="Meiryo UI" panose="020B0604030504040204" pitchFamily="50" charset="-128"/>
                <a:cs typeface="Meiryo UI" panose="020B0604030504040204" pitchFamily="50" charset="-128"/>
              </a:rPr>
              <a:t>B</a:t>
            </a:r>
            <a:r>
              <a:rPr lang="ja-JP" altLang="en-US">
                <a:latin typeface="Meiryo UI" panose="020B0604030504040204" pitchFamily="50" charset="-128"/>
                <a:ea typeface="Meiryo UI" panose="020B0604030504040204" pitchFamily="50" charset="-128"/>
                <a:cs typeface="Meiryo UI" panose="020B0604030504040204" pitchFamily="50" charset="-128"/>
              </a:rPr>
              <a:t>・</a:t>
            </a:r>
            <a:r>
              <a:rPr lang="en-US" altLang="ja-JP">
                <a:latin typeface="Meiryo UI" panose="020B0604030504040204" pitchFamily="50" charset="-128"/>
                <a:ea typeface="Meiryo UI" panose="020B0604030504040204" pitchFamily="50" charset="-128"/>
                <a:cs typeface="Meiryo UI" panose="020B0604030504040204" pitchFamily="50" charset="-128"/>
              </a:rPr>
              <a:t>E</a:t>
            </a:r>
            <a:endParaRPr kumimoji="1" lang="en-US" altLang="ja-JP"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98541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D4DC2B-B9EF-6605-DFC3-45B88181636D}"/>
            </a:ext>
          </a:extLst>
        </p:cNvPr>
        <p:cNvGrpSpPr/>
        <p:nvPr/>
      </p:nvGrpSpPr>
      <p:grpSpPr>
        <a:xfrm>
          <a:off x="0" y="0"/>
          <a:ext cx="0" cy="0"/>
          <a:chOff x="0" y="0"/>
          <a:chExt cx="0" cy="0"/>
        </a:xfrm>
      </p:grpSpPr>
      <p:sp>
        <p:nvSpPr>
          <p:cNvPr id="5" name="タイトル 2">
            <a:extLst>
              <a:ext uri="{FF2B5EF4-FFF2-40B4-BE49-F238E27FC236}">
                <a16:creationId xmlns:a16="http://schemas.microsoft.com/office/drawing/2014/main" id="{D7BC3A04-FF23-AC99-731D-0579A337F95D}"/>
              </a:ext>
            </a:extLst>
          </p:cNvPr>
          <p:cNvSpPr txBox="1">
            <a:spLocks/>
          </p:cNvSpPr>
          <p:nvPr/>
        </p:nvSpPr>
        <p:spPr>
          <a:xfrm>
            <a:off x="-869" y="-49706"/>
            <a:ext cx="11605120" cy="519112"/>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32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i="0" u="none" strike="noStrike" kern="1200" cap="none" spc="0" normalizeH="0" baseline="0" noProof="0" dirty="0">
                <a:ln>
                  <a:noFill/>
                </a:ln>
                <a:solidFill>
                  <a:srgbClr val="00CC00"/>
                </a:solidFill>
                <a:effectLst/>
                <a:uLnTx/>
                <a:uFillTx/>
                <a:latin typeface="Meiryo UI" panose="020B0604030504040204" pitchFamily="50" charset="-128"/>
                <a:ea typeface="Meiryo UI" panose="020B0604030504040204" pitchFamily="50" charset="-128"/>
                <a:cs typeface="Meiryo UI" panose="020B0604030504040204" pitchFamily="50" charset="-128"/>
              </a:rPr>
              <a:t>GVP</a:t>
            </a:r>
            <a:r>
              <a:rPr kumimoji="1" lang="ja-JP" altLang="en-US" i="0" u="none" strike="noStrike" kern="1200" cap="none" spc="0" normalizeH="0" baseline="0" noProof="0" dirty="0">
                <a:ln>
                  <a:noFill/>
                </a:ln>
                <a:solidFill>
                  <a:srgbClr val="00CC00"/>
                </a:solidFill>
                <a:effectLst/>
                <a:uLnTx/>
                <a:uFillTx/>
                <a:latin typeface="Meiryo UI" panose="020B0604030504040204" pitchFamily="50" charset="-128"/>
                <a:ea typeface="Meiryo UI" panose="020B0604030504040204" pitchFamily="50" charset="-128"/>
                <a:cs typeface="Meiryo UI" panose="020B0604030504040204" pitchFamily="50" charset="-128"/>
              </a:rPr>
              <a:t>ー３</a:t>
            </a:r>
            <a:endParaRPr kumimoji="1" lang="en-US" altLang="ja-JP" i="0" u="none" strike="noStrike" kern="1200" cap="none" spc="0" normalizeH="0" baseline="0" noProof="0" dirty="0">
              <a:ln>
                <a:noFill/>
              </a:ln>
              <a:solidFill>
                <a:srgbClr val="00CC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コンテンツ プレースホルダー 5">
            <a:extLst>
              <a:ext uri="{FF2B5EF4-FFF2-40B4-BE49-F238E27FC236}">
                <a16:creationId xmlns:a16="http://schemas.microsoft.com/office/drawing/2014/main" id="{BC1BF32B-42D8-BE82-4DA6-137A5C519AAE}"/>
              </a:ext>
            </a:extLst>
          </p:cNvPr>
          <p:cNvSpPr txBox="1">
            <a:spLocks/>
          </p:cNvSpPr>
          <p:nvPr/>
        </p:nvSpPr>
        <p:spPr>
          <a:xfrm>
            <a:off x="107504" y="908720"/>
            <a:ext cx="8549580" cy="48908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28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vl2pPr marL="742950" indent="-285750" algn="l" defTabSz="914400" rtl="0" eaLnBrk="1" latinLnBrk="0" hangingPunct="1">
              <a:spcBef>
                <a:spcPct val="20000"/>
              </a:spcBef>
              <a:buFont typeface="Arial" pitchFamily="34" charset="0"/>
              <a:buChar char="–"/>
              <a:defRPr kumimoji="1" sz="24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3pPr>
            <a:lvl4pPr marL="1600200" indent="-228600" algn="l" defTabSz="914400" rtl="0" eaLnBrk="1" latinLnBrk="0" hangingPunct="1">
              <a:spcBef>
                <a:spcPct val="20000"/>
              </a:spcBef>
              <a:buFont typeface="Arial" pitchFamily="34" charset="0"/>
              <a:buChar char="–"/>
              <a:defRPr kumimoji="1" sz="18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4pPr>
            <a:lvl5pPr marL="2057400" indent="-228600" algn="l" defTabSz="914400" rtl="0" eaLnBrk="1" latinLnBrk="0" hangingPunct="1">
              <a:spcBef>
                <a:spcPct val="20000"/>
              </a:spcBef>
              <a:buFont typeface="Arial" pitchFamily="34" charset="0"/>
              <a:buChar char="»"/>
              <a:defRPr kumimoji="1" sz="18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tabLst/>
              <a:defRPr/>
            </a:pPr>
            <a:endParaRPr kumimoji="1" lang="ja-JP" altLang="en-US" sz="28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endParaRPr>
          </a:p>
        </p:txBody>
      </p:sp>
      <p:sp>
        <p:nvSpPr>
          <p:cNvPr id="2" name="正方形/長方形 1">
            <a:extLst>
              <a:ext uri="{FF2B5EF4-FFF2-40B4-BE49-F238E27FC236}">
                <a16:creationId xmlns:a16="http://schemas.microsoft.com/office/drawing/2014/main" id="{42D40C71-5EA0-6FD5-8D8B-9BE373C75613}"/>
              </a:ext>
            </a:extLst>
          </p:cNvPr>
          <p:cNvSpPr/>
          <p:nvPr/>
        </p:nvSpPr>
        <p:spPr>
          <a:xfrm>
            <a:off x="274782" y="539388"/>
            <a:ext cx="11053818" cy="369332"/>
          </a:xfrm>
          <a:prstGeom prst="rect">
            <a:avLst/>
          </a:prstGeom>
          <a:noFill/>
        </p:spPr>
        <p:txBody>
          <a:bodyPr wrap="square">
            <a:spAutoFit/>
          </a:bodyPr>
          <a:lstStyle/>
          <a:p>
            <a:pPr marL="92075" marR="0" lvl="0" algn="l" defTabSz="914400" rtl="0" eaLnBrk="1" fontAlgn="base" latinLnBrk="0" hangingPunct="1">
              <a:lnSpc>
                <a:spcPct val="100000"/>
              </a:lnSpc>
              <a:spcBef>
                <a:spcPct val="0"/>
              </a:spcBef>
              <a:spcAft>
                <a:spcPct val="0"/>
              </a:spcAft>
              <a:buClrTx/>
              <a:buSzTx/>
              <a:tabLst>
                <a:tab pos="10766425" algn="l"/>
              </a:tabLst>
              <a:defRPr/>
            </a:pPr>
            <a:r>
              <a:rPr kumimoji="0" lang="ja-JP" altLang="en-US"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チームメンバー名</a:t>
            </a:r>
            <a:r>
              <a:rPr kumimoji="0" lang="en-GB" altLang="ja-JP"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0" lang="en-GB" altLang="ja-JP"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a:t>
            </a:r>
            <a:endParaRPr kumimoji="0" lang="en-US" altLang="ja-JP"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3" name="表 2">
            <a:extLst>
              <a:ext uri="{FF2B5EF4-FFF2-40B4-BE49-F238E27FC236}">
                <a16:creationId xmlns:a16="http://schemas.microsoft.com/office/drawing/2014/main" id="{6A55EFC4-4714-6408-E78D-405928DA217F}"/>
              </a:ext>
            </a:extLst>
          </p:cNvPr>
          <p:cNvGraphicFramePr>
            <a:graphicFrameLocks noGrp="1"/>
          </p:cNvGraphicFramePr>
          <p:nvPr>
            <p:extLst>
              <p:ext uri="{D42A27DB-BD31-4B8C-83A1-F6EECF244321}">
                <p14:modId xmlns:p14="http://schemas.microsoft.com/office/powerpoint/2010/main" val="2491771512"/>
              </p:ext>
            </p:extLst>
          </p:nvPr>
        </p:nvGraphicFramePr>
        <p:xfrm>
          <a:off x="318293" y="897055"/>
          <a:ext cx="11285957" cy="914400"/>
        </p:xfrm>
        <a:graphic>
          <a:graphicData uri="http://schemas.openxmlformats.org/drawingml/2006/table">
            <a:tbl>
              <a:tblPr firstRow="1" bandRow="1">
                <a:tableStyleId>{5C22544A-7EE6-4342-B048-85BDC9FD1C3A}</a:tableStyleId>
              </a:tblPr>
              <a:tblGrid>
                <a:gridCol w="11285957">
                  <a:extLst>
                    <a:ext uri="{9D8B030D-6E8A-4147-A177-3AD203B41FA5}">
                      <a16:colId xmlns:a16="http://schemas.microsoft.com/office/drawing/2014/main" val="3485715890"/>
                    </a:ext>
                  </a:extLst>
                </a:gridCol>
              </a:tblGrid>
              <a:tr h="250261">
                <a:tc>
                  <a:txBody>
                    <a:bodyPr/>
                    <a:lstStyle/>
                    <a:p>
                      <a:pPr marL="1170000" marR="0" lvl="0" indent="-1170000" algn="l" defTabSz="914400" rtl="0" eaLnBrk="1" fontAlgn="auto" latinLnBrk="0" hangingPunct="1">
                        <a:lnSpc>
                          <a:spcPct val="100000"/>
                        </a:lnSpc>
                        <a:spcBef>
                          <a:spcPts val="0"/>
                        </a:spcBef>
                        <a:spcAft>
                          <a:spcPts val="0"/>
                        </a:spcAft>
                        <a:buClrTx/>
                        <a:buSzTx/>
                        <a:buFontTx/>
                        <a:buNone/>
                        <a:tabLst/>
                        <a:defRPr/>
                      </a:pPr>
                      <a:r>
                        <a:rPr kumimoji="1" lang="ja-JP" altLang="en-US" sz="1800" b="0">
                          <a:solidFill>
                            <a:schemeClr val="tx1"/>
                          </a:solidFill>
                          <a:latin typeface="Meiryo UI" panose="020B0604030504040204" pitchFamily="50" charset="-128"/>
                          <a:ea typeface="Meiryo UI" panose="020B0604030504040204" pitchFamily="50" charset="-128"/>
                        </a:rPr>
                        <a:t>指摘事項：</a:t>
                      </a:r>
                      <a:r>
                        <a:rPr kumimoji="1" lang="ja-JP" altLang="en-US" sz="1800" b="0" kern="1200">
                          <a:solidFill>
                            <a:schemeClr val="dk1"/>
                          </a:solidFill>
                          <a:effectLst/>
                          <a:latin typeface="Meiryo UI" panose="020B0604030504040204" pitchFamily="50" charset="-128"/>
                          <a:ea typeface="Meiryo UI" panose="020B0604030504040204" pitchFamily="50" charset="-128"/>
                          <a:cs typeface="+mn-cs"/>
                        </a:rPr>
                        <a:t>総括製造販売責任者が</a:t>
                      </a:r>
                      <a:r>
                        <a:rPr kumimoji="1" lang="ja-JP" altLang="ja-JP" sz="1800" b="0" kern="1200">
                          <a:solidFill>
                            <a:schemeClr val="dk1"/>
                          </a:solidFill>
                          <a:effectLst/>
                          <a:latin typeface="Meiryo UI" panose="020B0604030504040204" pitchFamily="50" charset="-128"/>
                          <a:ea typeface="Meiryo UI" panose="020B0604030504040204" pitchFamily="50" charset="-128"/>
                          <a:cs typeface="+mn-cs"/>
                        </a:rPr>
                        <a:t>決定した</a:t>
                      </a:r>
                      <a:r>
                        <a:rPr kumimoji="1" lang="ja-JP" altLang="en-US" sz="1800" b="0" kern="1200">
                          <a:solidFill>
                            <a:schemeClr val="dk1"/>
                          </a:solidFill>
                          <a:effectLst/>
                          <a:latin typeface="Meiryo UI" panose="020B0604030504040204" pitchFamily="50" charset="-128"/>
                          <a:ea typeface="Meiryo UI" panose="020B0604030504040204" pitchFamily="50" charset="-128"/>
                          <a:cs typeface="+mn-cs"/>
                        </a:rPr>
                        <a:t>安全確保</a:t>
                      </a:r>
                      <a:r>
                        <a:rPr kumimoji="1" lang="ja-JP" altLang="ja-JP" sz="1800" b="0" kern="1200">
                          <a:solidFill>
                            <a:schemeClr val="dk1"/>
                          </a:solidFill>
                          <a:effectLst/>
                          <a:latin typeface="Meiryo UI" panose="020B0604030504040204" pitchFamily="50" charset="-128"/>
                          <a:ea typeface="Meiryo UI" panose="020B0604030504040204" pitchFamily="50" charset="-128"/>
                          <a:cs typeface="+mn-cs"/>
                        </a:rPr>
                        <a:t>措置</a:t>
                      </a:r>
                      <a:r>
                        <a:rPr kumimoji="1" lang="ja-JP" altLang="en-US" sz="1800" b="0" kern="1200">
                          <a:solidFill>
                            <a:schemeClr val="dk1"/>
                          </a:solidFill>
                          <a:effectLst/>
                          <a:latin typeface="Meiryo UI" panose="020B0604030504040204" pitchFamily="50" charset="-128"/>
                          <a:ea typeface="Meiryo UI" panose="020B0604030504040204" pitchFamily="50" charset="-128"/>
                          <a:cs typeface="+mn-cs"/>
                        </a:rPr>
                        <a:t>（使用上の注意の改訂）の実施</a:t>
                      </a:r>
                      <a:r>
                        <a:rPr kumimoji="1" lang="ja-JP" altLang="ja-JP" sz="1800" b="0" kern="1200">
                          <a:solidFill>
                            <a:schemeClr val="dk1"/>
                          </a:solidFill>
                          <a:effectLst/>
                          <a:latin typeface="Meiryo UI" panose="020B0604030504040204" pitchFamily="50" charset="-128"/>
                          <a:ea typeface="Meiryo UI" panose="020B0604030504040204" pitchFamily="50" charset="-128"/>
                          <a:cs typeface="+mn-cs"/>
                        </a:rPr>
                        <a:t>について、総括</a:t>
                      </a:r>
                      <a:r>
                        <a:rPr kumimoji="1" lang="ja-JP" altLang="en-US" sz="1800" b="0" kern="1200">
                          <a:solidFill>
                            <a:schemeClr val="dk1"/>
                          </a:solidFill>
                          <a:effectLst/>
                          <a:latin typeface="Meiryo UI" panose="020B0604030504040204" pitchFamily="50" charset="-128"/>
                          <a:ea typeface="Meiryo UI" panose="020B0604030504040204" pitchFamily="50" charset="-128"/>
                          <a:cs typeface="+mn-cs"/>
                        </a:rPr>
                        <a:t>製造販売責任者</a:t>
                      </a:r>
                      <a:r>
                        <a:rPr kumimoji="1" lang="ja-JP" altLang="ja-JP" sz="1800" b="0" kern="1200">
                          <a:solidFill>
                            <a:schemeClr val="dk1"/>
                          </a:solidFill>
                          <a:effectLst/>
                          <a:latin typeface="Meiryo UI" panose="020B0604030504040204" pitchFamily="50" charset="-128"/>
                          <a:ea typeface="Meiryo UI" panose="020B0604030504040204" pitchFamily="50" charset="-128"/>
                          <a:cs typeface="+mn-cs"/>
                        </a:rPr>
                        <a:t>へ報告した記録</a:t>
                      </a:r>
                      <a:r>
                        <a:rPr kumimoji="1" lang="ja-JP" altLang="en-US" sz="1800" b="0" kern="1200">
                          <a:solidFill>
                            <a:schemeClr val="dk1"/>
                          </a:solidFill>
                          <a:effectLst/>
                          <a:latin typeface="Meiryo UI" panose="020B0604030504040204" pitchFamily="50" charset="-128"/>
                          <a:ea typeface="Meiryo UI" panose="020B0604030504040204" pitchFamily="50" charset="-128"/>
                          <a:cs typeface="+mn-cs"/>
                        </a:rPr>
                        <a:t>が</a:t>
                      </a:r>
                      <a:r>
                        <a:rPr kumimoji="1" lang="ja-JP" altLang="ja-JP" sz="1800" b="0" kern="1200">
                          <a:solidFill>
                            <a:schemeClr val="dk1"/>
                          </a:solidFill>
                          <a:effectLst/>
                          <a:latin typeface="Meiryo UI" panose="020B0604030504040204" pitchFamily="50" charset="-128"/>
                          <a:ea typeface="Meiryo UI" panose="020B0604030504040204" pitchFamily="50" charset="-128"/>
                          <a:cs typeface="+mn-cs"/>
                        </a:rPr>
                        <a:t>確認</a:t>
                      </a:r>
                      <a:r>
                        <a:rPr kumimoji="1" lang="ja-JP" altLang="en-US" sz="1800" b="0" kern="1200">
                          <a:solidFill>
                            <a:schemeClr val="dk1"/>
                          </a:solidFill>
                          <a:effectLst/>
                          <a:latin typeface="Meiryo UI" panose="020B0604030504040204" pitchFamily="50" charset="-128"/>
                          <a:ea typeface="Meiryo UI" panose="020B0604030504040204" pitchFamily="50" charset="-128"/>
                          <a:cs typeface="+mn-cs"/>
                        </a:rPr>
                        <a:t>できなかった</a:t>
                      </a:r>
                      <a:r>
                        <a:rPr kumimoji="1" lang="ja-JP" altLang="ja-JP" sz="1800" b="0" kern="1200">
                          <a:solidFill>
                            <a:schemeClr val="dk1"/>
                          </a:solidFill>
                          <a:effectLst/>
                          <a:latin typeface="Meiryo UI" panose="020B0604030504040204" pitchFamily="50" charset="-128"/>
                          <a:ea typeface="Meiryo UI" panose="020B0604030504040204" pitchFamily="50" charset="-128"/>
                          <a:cs typeface="+mn-cs"/>
                        </a:rPr>
                        <a:t>。</a:t>
                      </a:r>
                      <a:br>
                        <a:rPr lang="en-US" altLang="ja-JP" sz="1800" b="0">
                          <a:solidFill>
                            <a:schemeClr val="tx1"/>
                          </a:solidFill>
                          <a:latin typeface="Meiryo UI" panose="020B0604030504040204" pitchFamily="50" charset="-128"/>
                          <a:ea typeface="Meiryo UI" panose="020B0604030504040204" pitchFamily="50" charset="-128"/>
                        </a:rPr>
                      </a:br>
                      <a:r>
                        <a:rPr lang="en-US" altLang="ja-JP" sz="1600" b="0">
                          <a:solidFill>
                            <a:schemeClr val="tx1"/>
                          </a:solidFill>
                          <a:latin typeface="Meiryo UI" panose="020B0604030504040204" pitchFamily="50" charset="-128"/>
                          <a:ea typeface="Meiryo UI" panose="020B0604030504040204" pitchFamily="50" charset="-128"/>
                        </a:rPr>
                        <a:t>GVP</a:t>
                      </a:r>
                      <a:r>
                        <a:rPr lang="ja-JP" altLang="en-US" sz="1600" b="0">
                          <a:solidFill>
                            <a:schemeClr val="tx1"/>
                          </a:solidFill>
                          <a:latin typeface="Meiryo UI" panose="020B0604030504040204" pitchFamily="50" charset="-128"/>
                          <a:ea typeface="Meiryo UI" panose="020B0604030504040204" pitchFamily="50" charset="-128"/>
                        </a:rPr>
                        <a:t>省令（</a:t>
                      </a:r>
                      <a:r>
                        <a:rPr kumimoji="0" lang="en-US" altLang="ja-JP" sz="1800" b="0" i="0" u="none" strike="noStrike" kern="1200" cap="none" spc="0" normalizeH="0" baseline="0" noProof="0">
                          <a:ln>
                            <a:noFill/>
                          </a:ln>
                          <a:solidFill>
                            <a:schemeClr val="tx1"/>
                          </a:solidFill>
                          <a:effectLst/>
                          <a:uLnTx/>
                          <a:uFillTx/>
                          <a:latin typeface="Meiryo UI"/>
                          <a:ea typeface="Meiryo UI"/>
                          <a:cs typeface="Arial"/>
                          <a:hlinkClick r:id="rId3"/>
                        </a:rPr>
                        <a:t>https://laws.e-gov.go.jp/law/416M60000100135</a:t>
                      </a:r>
                      <a:r>
                        <a:rPr kumimoji="0" lang="ja-JP" altLang="en-US" sz="1600" b="0" i="0" u="none" strike="noStrike" kern="1200" cap="none" spc="0" normalizeH="0" baseline="0" noProof="0">
                          <a:ln>
                            <a:noFill/>
                          </a:ln>
                          <a:solidFill>
                            <a:schemeClr val="tx1"/>
                          </a:solidFill>
                          <a:effectLst/>
                          <a:uLnTx/>
                          <a:uFillTx/>
                          <a:latin typeface="Meiryo UI"/>
                          <a:ea typeface="Meiryo UI"/>
                          <a:cs typeface="Arial"/>
                        </a:rPr>
                        <a:t>）</a:t>
                      </a:r>
                      <a:endParaRPr kumimoji="0" lang="en-US" altLang="ja-JP" sz="1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Arial"/>
                      </a:endParaRPr>
                    </a:p>
                  </a:txBody>
                  <a:tcPr>
                    <a:noFill/>
                  </a:tcPr>
                </a:tc>
                <a:extLst>
                  <a:ext uri="{0D108BD9-81ED-4DB2-BD59-A6C34878D82A}">
                    <a16:rowId xmlns:a16="http://schemas.microsoft.com/office/drawing/2014/main" val="2643951191"/>
                  </a:ext>
                </a:extLst>
              </a:tr>
            </a:tbl>
          </a:graphicData>
        </a:graphic>
      </p:graphicFrame>
      <p:graphicFrame>
        <p:nvGraphicFramePr>
          <p:cNvPr id="8" name="表 7">
            <a:extLst>
              <a:ext uri="{FF2B5EF4-FFF2-40B4-BE49-F238E27FC236}">
                <a16:creationId xmlns:a16="http://schemas.microsoft.com/office/drawing/2014/main" id="{98CB77ED-2049-7BB5-2AFD-8D05E8F1BDAA}"/>
              </a:ext>
            </a:extLst>
          </p:cNvPr>
          <p:cNvGraphicFramePr>
            <a:graphicFrameLocks noGrp="1"/>
          </p:cNvGraphicFramePr>
          <p:nvPr>
            <p:extLst>
              <p:ext uri="{D42A27DB-BD31-4B8C-83A1-F6EECF244321}">
                <p14:modId xmlns:p14="http://schemas.microsoft.com/office/powerpoint/2010/main" val="208214985"/>
              </p:ext>
            </p:extLst>
          </p:nvPr>
        </p:nvGraphicFramePr>
        <p:xfrm>
          <a:off x="274782" y="1836296"/>
          <a:ext cx="11605120" cy="4685760"/>
        </p:xfrm>
        <a:graphic>
          <a:graphicData uri="http://schemas.openxmlformats.org/drawingml/2006/table">
            <a:tbl>
              <a:tblPr>
                <a:tableStyleId>{5C22544A-7EE6-4342-B048-85BDC9FD1C3A}</a:tableStyleId>
              </a:tblPr>
              <a:tblGrid>
                <a:gridCol w="2432458">
                  <a:extLst>
                    <a:ext uri="{9D8B030D-6E8A-4147-A177-3AD203B41FA5}">
                      <a16:colId xmlns:a16="http://schemas.microsoft.com/office/drawing/2014/main" val="3820197707"/>
                    </a:ext>
                  </a:extLst>
                </a:gridCol>
                <a:gridCol w="9172662">
                  <a:extLst>
                    <a:ext uri="{9D8B030D-6E8A-4147-A177-3AD203B41FA5}">
                      <a16:colId xmlns:a16="http://schemas.microsoft.com/office/drawing/2014/main" val="1979342524"/>
                    </a:ext>
                  </a:extLst>
                </a:gridCol>
              </a:tblGrid>
              <a:tr h="324000">
                <a:tc>
                  <a:txBody>
                    <a:bodyPr/>
                    <a:lstStyle/>
                    <a:p>
                      <a:r>
                        <a:rPr kumimoji="1" lang="ja-JP" altLang="en-US" b="1" dirty="0">
                          <a:solidFill>
                            <a:schemeClr val="bg1"/>
                          </a:solidFill>
                          <a:latin typeface="Meiryo UI" panose="020B0604030504040204" pitchFamily="50" charset="-128"/>
                          <a:ea typeface="Meiryo UI" panose="020B0604030504040204" pitchFamily="50" charset="-128"/>
                        </a:rPr>
                        <a:t>検討項目</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r>
                        <a:rPr kumimoji="1" lang="ja-JP" altLang="en-US" b="1">
                          <a:solidFill>
                            <a:schemeClr val="bg1"/>
                          </a:solidFill>
                          <a:latin typeface="Meiryo UI" panose="020B0604030504040204" pitchFamily="50" charset="-128"/>
                          <a:ea typeface="Meiryo UI" panose="020B0604030504040204" pitchFamily="50" charset="-128"/>
                        </a:rPr>
                        <a:t>検討内容</a:t>
                      </a:r>
                      <a:endParaRPr kumimoji="1" lang="ja-JP" altLang="en-US" b="1" dirty="0">
                        <a:solidFill>
                          <a:schemeClr val="bg1"/>
                        </a:solidFill>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extLst>
                  <a:ext uri="{0D108BD9-81ED-4DB2-BD59-A6C34878D82A}">
                    <a16:rowId xmlns:a16="http://schemas.microsoft.com/office/drawing/2014/main" val="932525706"/>
                  </a:ext>
                </a:extLst>
              </a:tr>
              <a:tr h="154800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指摘の根拠</a:t>
                      </a:r>
                      <a:endPar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　指摘の根拠省令は？</a:t>
                      </a:r>
                      <a:b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b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　なぜ、当局から指摘？　</a:t>
                      </a:r>
                      <a:endParaRPr kumimoji="0" lang="en-US" altLang="ja-JP" sz="1400" b="0" i="0" u="none" strike="noStrike" kern="1200" cap="none" spc="0" normalizeH="0" baseline="0" noProof="0" dirty="0">
                        <a:ln>
                          <a:noFill/>
                        </a:ln>
                        <a:solidFill>
                          <a:prstClr val="black"/>
                        </a:solidFill>
                        <a:effectLst/>
                        <a:uLnTx/>
                        <a:uFillTx/>
                        <a:latin typeface="Meiryo UI"/>
                        <a:ea typeface="Meiryo UI"/>
                        <a:cs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dirty="0">
                          <a:ln>
                            <a:noFill/>
                          </a:ln>
                          <a:solidFill>
                            <a:schemeClr val="tx1"/>
                          </a:solidFill>
                          <a:effectLst/>
                          <a:uLnTx/>
                          <a:uFillTx/>
                          <a:latin typeface="Meiryo UI"/>
                          <a:ea typeface="Meiryo UI"/>
                          <a:cs typeface="Arial"/>
                        </a:rPr>
                        <a:t>【</a:t>
                      </a:r>
                      <a:r>
                        <a:rPr kumimoji="0" lang="ja-JP" altLang="en-US" sz="1400" b="0" i="0" u="none" strike="noStrike" kern="1200" cap="none" spc="0" normalizeH="0" baseline="0" noProof="0" dirty="0">
                          <a:ln>
                            <a:noFill/>
                          </a:ln>
                          <a:solidFill>
                            <a:schemeClr val="tx1"/>
                          </a:solidFill>
                          <a:effectLst/>
                          <a:uLnTx/>
                          <a:uFillTx/>
                          <a:latin typeface="Meiryo UI"/>
                          <a:ea typeface="Meiryo UI"/>
                          <a:cs typeface="Arial"/>
                        </a:rPr>
                        <a:t>根拠</a:t>
                      </a:r>
                      <a:r>
                        <a:rPr kumimoji="0" lang="ja-JP" altLang="en-US" sz="1400" b="0" i="0" u="none" strike="noStrike" kern="1200" cap="none" spc="0" normalizeH="0" baseline="0" noProof="0">
                          <a:ln>
                            <a:noFill/>
                          </a:ln>
                          <a:solidFill>
                            <a:schemeClr val="tx1"/>
                          </a:solidFill>
                          <a:effectLst/>
                          <a:uLnTx/>
                          <a:uFillTx/>
                          <a:latin typeface="Meiryo UI"/>
                          <a:ea typeface="Meiryo UI"/>
                          <a:cs typeface="Arial"/>
                        </a:rPr>
                        <a:t>省令</a:t>
                      </a:r>
                      <a:r>
                        <a:rPr kumimoji="0" lang="en-US" altLang="ja-JP" sz="1400" b="0" i="0" u="none" strike="noStrike" kern="1200" cap="none" spc="0" normalizeH="0" baseline="0" noProof="0">
                          <a:ln>
                            <a:noFill/>
                          </a:ln>
                          <a:solidFill>
                            <a:schemeClr val="tx1"/>
                          </a:solidFill>
                          <a:effectLst/>
                          <a:uLnTx/>
                          <a:uFillTx/>
                          <a:latin typeface="Meiryo UI"/>
                          <a:ea typeface="Meiryo UI"/>
                          <a:cs typeface="Arial"/>
                        </a:rPr>
                        <a:t>】</a:t>
                      </a: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en-US" altLang="ja-JP" sz="1400" b="0" i="0" u="none" strike="noStrike" kern="1200" cap="none" spc="0" normalizeH="0" baseline="0" noProof="0" dirty="0">
                          <a:ln>
                            <a:noFill/>
                          </a:ln>
                          <a:solidFill>
                            <a:schemeClr val="tx1"/>
                          </a:solidFill>
                          <a:effectLst/>
                          <a:uLnTx/>
                          <a:uFillTx/>
                          <a:latin typeface="Meiryo UI"/>
                          <a:ea typeface="Meiryo UI"/>
                          <a:cs typeface="Arial"/>
                        </a:rPr>
                      </a:br>
                      <a:r>
                        <a:rPr kumimoji="1" lang="en-US" altLang="ja-JP" sz="1400" kern="1200" baseline="0" dirty="0">
                          <a:solidFill>
                            <a:schemeClr val="dk1"/>
                          </a:solidFill>
                          <a:effectLst/>
                          <a:latin typeface="Meiryo UI" panose="020B0604030504040204" pitchFamily="50" charset="-128"/>
                          <a:ea typeface="Meiryo UI" panose="020B0604030504040204" pitchFamily="50" charset="-128"/>
                          <a:cs typeface="+mn-cs"/>
                        </a:rPr>
                        <a:t>【</a:t>
                      </a:r>
                      <a:r>
                        <a:rPr kumimoji="1" lang="ja-JP" altLang="en-US" sz="1400" kern="1200" baseline="0" dirty="0">
                          <a:solidFill>
                            <a:schemeClr val="dk1"/>
                          </a:solidFill>
                          <a:effectLst/>
                          <a:latin typeface="Meiryo UI" panose="020B0604030504040204" pitchFamily="50" charset="-128"/>
                          <a:ea typeface="Meiryo UI" panose="020B0604030504040204" pitchFamily="50" charset="-128"/>
                          <a:cs typeface="+mn-cs"/>
                        </a:rPr>
                        <a:t>指摘</a:t>
                      </a:r>
                      <a:r>
                        <a:rPr kumimoji="1" lang="ja-JP" altLang="en-US" sz="1400" kern="1200" baseline="0">
                          <a:solidFill>
                            <a:schemeClr val="dk1"/>
                          </a:solidFill>
                          <a:effectLst/>
                          <a:latin typeface="Meiryo UI" panose="020B0604030504040204" pitchFamily="50" charset="-128"/>
                          <a:ea typeface="Meiryo UI" panose="020B0604030504040204" pitchFamily="50" charset="-128"/>
                          <a:cs typeface="+mn-cs"/>
                        </a:rPr>
                        <a:t>理由</a:t>
                      </a:r>
                      <a:r>
                        <a:rPr kumimoji="1" lang="en-US" altLang="ja-JP" sz="1400" kern="1200" baseline="0">
                          <a:solidFill>
                            <a:schemeClr val="dk1"/>
                          </a:solidFill>
                          <a:effectLst/>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a:ea typeface="Meiryo UI"/>
                        <a:cs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5426896"/>
                  </a:ext>
                </a:extLst>
              </a:tr>
              <a:tr h="1548000">
                <a:tc>
                  <a:txBody>
                    <a:bodyPr/>
                    <a:lstStyle/>
                    <a:p>
                      <a:r>
                        <a:rPr kumimoji="1" lang="ja-JP" altLang="en-US" dirty="0">
                          <a:solidFill>
                            <a:schemeClr val="tx1"/>
                          </a:solidFill>
                          <a:latin typeface="Meiryo UI" panose="020B0604030504040204" pitchFamily="50" charset="-128"/>
                          <a:ea typeface="Meiryo UI" panose="020B0604030504040204" pitchFamily="50" charset="-128"/>
                        </a:rPr>
                        <a:t>自己点検として何を確認する</a:t>
                      </a:r>
                      <a:r>
                        <a:rPr kumimoji="1" lang="ja-JP" altLang="en-US">
                          <a:solidFill>
                            <a:schemeClr val="tx1"/>
                          </a:solidFill>
                          <a:latin typeface="Meiryo UI" panose="020B0604030504040204" pitchFamily="50" charset="-128"/>
                          <a:ea typeface="Meiryo UI" panose="020B0604030504040204" pitchFamily="50" charset="-128"/>
                        </a:rPr>
                        <a:t>か？</a:t>
                      </a:r>
                      <a:endParaRPr kumimoji="1" lang="en-US" altLang="ja-JP" sz="1400">
                        <a:solidFill>
                          <a:schemeClr val="tx1"/>
                        </a:solidFill>
                        <a:latin typeface="Meiryo UI" panose="020B0604030504040204" pitchFamily="50" charset="-128"/>
                        <a:ea typeface="Meiryo UI" panose="020B0604030504040204" pitchFamily="50" charset="-128"/>
                      </a:endParaRPr>
                    </a:p>
                    <a:p>
                      <a:pPr>
                        <a:spcBef>
                          <a:spcPts val="600"/>
                        </a:spcBef>
                      </a:pPr>
                      <a:r>
                        <a:rPr kumimoji="1" lang="ja-JP" altLang="en-US" sz="1400">
                          <a:solidFill>
                            <a:schemeClr val="tx1"/>
                          </a:solidFill>
                          <a:latin typeface="Meiryo UI" panose="020B0604030504040204" pitchFamily="50" charset="-128"/>
                          <a:ea typeface="Meiryo UI" panose="020B0604030504040204" pitchFamily="50" charset="-128"/>
                        </a:rPr>
                        <a:t>　</a:t>
                      </a:r>
                      <a:r>
                        <a:rPr kumimoji="1" lang="ja-JP" altLang="en-US" sz="1400" dirty="0">
                          <a:solidFill>
                            <a:schemeClr val="tx1"/>
                          </a:solidFill>
                          <a:latin typeface="Meiryo UI" panose="020B0604030504040204" pitchFamily="50" charset="-128"/>
                          <a:ea typeface="Meiryo UI" panose="020B0604030504040204" pitchFamily="50" charset="-128"/>
                        </a:rPr>
                        <a:t>確認対象資料・記録？</a:t>
                      </a:r>
                      <a:br>
                        <a:rPr kumimoji="1" lang="en-US" altLang="ja-JP"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　そもそもの根本原因は？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altLang="ja-JP" sz="1400" b="0" dirty="0">
                          <a:solidFill>
                            <a:schemeClr val="tx1"/>
                          </a:solidFill>
                          <a:latin typeface="Meiryo UI" panose="020B0604030504040204" pitchFamily="50" charset="-128"/>
                          <a:ea typeface="Meiryo UI" panose="020B0604030504040204" pitchFamily="50" charset="-128"/>
                        </a:rPr>
                        <a:t>【</a:t>
                      </a:r>
                      <a:r>
                        <a:rPr lang="ja-JP" altLang="en-US" sz="1400" b="0" dirty="0">
                          <a:solidFill>
                            <a:schemeClr val="tx1"/>
                          </a:solidFill>
                          <a:latin typeface="Meiryo UI" panose="020B0604030504040204" pitchFamily="50" charset="-128"/>
                          <a:ea typeface="Meiryo UI" panose="020B0604030504040204" pitchFamily="50" charset="-128"/>
                        </a:rPr>
                        <a:t>確認対象資料・記録</a:t>
                      </a:r>
                      <a:r>
                        <a:rPr lang="en-US" altLang="ja-JP" sz="1400" b="0" dirty="0">
                          <a:solidFill>
                            <a:schemeClr val="tx1"/>
                          </a:solidFill>
                          <a:latin typeface="Meiryo UI" panose="020B0604030504040204" pitchFamily="50" charset="-128"/>
                          <a:ea typeface="Meiryo UI" panose="020B0604030504040204" pitchFamily="50" charset="-128"/>
                        </a:rPr>
                        <a:t>】</a:t>
                      </a:r>
                      <a:br>
                        <a:rPr lang="en-US" altLang="ja-JP" sz="1400" b="0">
                          <a:solidFill>
                            <a:schemeClr val="tx1"/>
                          </a:solidFill>
                          <a:latin typeface="Meiryo UI" panose="020B0604030504040204" pitchFamily="50" charset="-128"/>
                          <a:ea typeface="Meiryo UI" panose="020B0604030504040204" pitchFamily="50" charset="-128"/>
                        </a:rPr>
                      </a:br>
                      <a:br>
                        <a:rPr kumimoji="0" lang="en-US" altLang="ja-JP" sz="1400" b="0" i="0" u="none" strike="noStrike" kern="1200" cap="none" spc="0" normalizeH="0" baseline="0" noProof="0" dirty="0">
                          <a:ln>
                            <a:noFill/>
                          </a:ln>
                          <a:solidFill>
                            <a:schemeClr val="tx1"/>
                          </a:solidFill>
                          <a:effectLst/>
                          <a:uLnTx/>
                          <a:uFillTx/>
                          <a:latin typeface="Meiryo UI"/>
                          <a:ea typeface="Meiryo UI"/>
                          <a:cs typeface="Arial"/>
                        </a:rPr>
                      </a:br>
                      <a:r>
                        <a:rPr lang="en-US" altLang="ja-JP" sz="1400" b="0" dirty="0">
                          <a:solidFill>
                            <a:schemeClr val="tx1"/>
                          </a:solidFill>
                          <a:latin typeface="Meiryo UI" panose="020B0604030504040204" pitchFamily="50" charset="-128"/>
                          <a:ea typeface="Meiryo UI" panose="020B0604030504040204" pitchFamily="50" charset="-128"/>
                        </a:rPr>
                        <a:t>【</a:t>
                      </a:r>
                      <a:r>
                        <a:rPr lang="ja-JP" altLang="en-US" sz="1400" b="0" dirty="0">
                          <a:solidFill>
                            <a:schemeClr val="tx1"/>
                          </a:solidFill>
                          <a:latin typeface="Meiryo UI" panose="020B0604030504040204" pitchFamily="50" charset="-128"/>
                          <a:ea typeface="Meiryo UI" panose="020B0604030504040204" pitchFamily="50" charset="-128"/>
                        </a:rPr>
                        <a:t>根本原因</a:t>
                      </a:r>
                      <a:r>
                        <a:rPr lang="en-US" altLang="ja-JP" sz="1400" b="0" dirty="0">
                          <a:solidFill>
                            <a:schemeClr val="tx1"/>
                          </a:solidFill>
                          <a:latin typeface="Meiryo UI" panose="020B0604030504040204" pitchFamily="50" charset="-128"/>
                          <a:ea typeface="Meiryo UI" panose="020B0604030504040204" pitchFamily="50" charset="-128"/>
                        </a:rPr>
                        <a:t>】</a:t>
                      </a:r>
                      <a:br>
                        <a:rPr lang="en-US" altLang="ja-JP" sz="1400" b="0">
                          <a:solidFill>
                            <a:schemeClr val="tx1"/>
                          </a:solidFill>
                          <a:latin typeface="Meiryo UI" panose="020B0604030504040204" pitchFamily="50" charset="-128"/>
                          <a:ea typeface="Meiryo UI" panose="020B0604030504040204" pitchFamily="50" charset="-128"/>
                        </a:rPr>
                      </a:br>
                      <a:endParaRPr kumimoji="1" lang="en-US" altLang="ja-JP" sz="1400" b="0" i="0" kern="1200" baseline="0" dirty="0">
                        <a:solidFill>
                          <a:schemeClr val="tx1"/>
                        </a:solidFill>
                        <a:effectLst/>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96306011"/>
                  </a:ext>
                </a:extLst>
              </a:tr>
              <a:tr h="12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Meiryo UI" panose="020B0604030504040204" pitchFamily="50" charset="-128"/>
                          <a:ea typeface="Meiryo UI" panose="020B0604030504040204" pitchFamily="50" charset="-128"/>
                        </a:rPr>
                        <a:t>提案する予防</a:t>
                      </a:r>
                      <a:r>
                        <a:rPr kumimoji="1" lang="ja-JP" altLang="en-US" sz="1400" dirty="0">
                          <a:latin typeface="Meiryo UI" panose="020B0604030504040204" pitchFamily="50" charset="-128"/>
                          <a:ea typeface="Meiryo UI" panose="020B0604030504040204" pitchFamily="50" charset="-128"/>
                        </a:rPr>
                        <a:t>措置（</a:t>
                      </a:r>
                      <a:r>
                        <a:rPr kumimoji="1" lang="ja-JP" altLang="en-US" sz="1400">
                          <a:latin typeface="Meiryo UI" panose="020B0604030504040204" pitchFamily="50" charset="-128"/>
                          <a:ea typeface="Meiryo UI" panose="020B0604030504040204" pitchFamily="50" charset="-128"/>
                        </a:rPr>
                        <a:t>対策）として何が考えられますか？</a:t>
                      </a:r>
                      <a:endParaRPr kumimoji="1" lang="en-US" altLang="ja-JP" sz="14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ja-JP" altLang="en-US" sz="1400">
                          <a:latin typeface="Meiryo UI" panose="020B0604030504040204" pitchFamily="50" charset="-128"/>
                          <a:ea typeface="Meiryo UI" panose="020B0604030504040204" pitchFamily="50" charset="-128"/>
                          <a:cs typeface="Arial" pitchFamily="34" charset="0"/>
                        </a:rPr>
                        <a:t>自己点検結果として、指摘事項・推奨事項にするとしたら？</a:t>
                      </a:r>
                      <a:endParaRPr kumimoji="1" lang="ja-JP" altLang="en-US" sz="14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altLang="ja-JP" sz="1400" b="0" dirty="0">
                          <a:solidFill>
                            <a:schemeClr val="tx1"/>
                          </a:solidFill>
                          <a:latin typeface="Meiryo UI" panose="020B0604030504040204" pitchFamily="50" charset="-128"/>
                          <a:ea typeface="Meiryo UI" panose="020B0604030504040204" pitchFamily="50" charset="-128"/>
                        </a:rPr>
                        <a:t>【</a:t>
                      </a:r>
                      <a:r>
                        <a:rPr lang="ja-JP" altLang="en-US" sz="1400" b="0" dirty="0">
                          <a:solidFill>
                            <a:schemeClr val="tx1"/>
                          </a:solidFill>
                          <a:latin typeface="Meiryo UI" panose="020B0604030504040204" pitchFamily="50" charset="-128"/>
                          <a:ea typeface="Meiryo UI" panose="020B0604030504040204" pitchFamily="50" charset="-128"/>
                        </a:rPr>
                        <a:t>提案予防措置</a:t>
                      </a:r>
                      <a:r>
                        <a:rPr lang="en-US" altLang="ja-JP" sz="1400" b="0" dirty="0">
                          <a:solidFill>
                            <a:schemeClr val="tx1"/>
                          </a:solidFill>
                          <a:latin typeface="Meiryo UI" panose="020B0604030504040204" pitchFamily="50" charset="-128"/>
                          <a:ea typeface="Meiryo UI" panose="020B0604030504040204" pitchFamily="50" charset="-128"/>
                        </a:rPr>
                        <a:t>】</a:t>
                      </a:r>
                      <a:br>
                        <a:rPr lang="en-US" altLang="ja-JP" sz="1400" b="0">
                          <a:solidFill>
                            <a:schemeClr val="tx1"/>
                          </a:solidFill>
                          <a:latin typeface="Meiryo UI" panose="020B0604030504040204" pitchFamily="50" charset="-128"/>
                          <a:ea typeface="Meiryo UI" panose="020B0604030504040204" pitchFamily="50" charset="-128"/>
                        </a:rPr>
                      </a:br>
                      <a:br>
                        <a:rPr kumimoji="1" lang="en-US" altLang="ja-JP" sz="1400" baseline="0" dirty="0">
                          <a:solidFill>
                            <a:schemeClr val="tx1"/>
                          </a:solidFill>
                          <a:latin typeface="Meiryo UI" panose="020B0604030504040204" pitchFamily="50" charset="-128"/>
                          <a:ea typeface="Meiryo UI" panose="020B0604030504040204" pitchFamily="50" charset="-128"/>
                        </a:rPr>
                      </a:br>
                      <a:r>
                        <a:rPr kumimoji="1" lang="en-US" altLang="ja-JP" sz="1400" baseline="0" dirty="0">
                          <a:solidFill>
                            <a:schemeClr val="tx1"/>
                          </a:solidFill>
                          <a:latin typeface="Meiryo UI" panose="020B0604030504040204" pitchFamily="50" charset="-128"/>
                          <a:ea typeface="Meiryo UI" panose="020B0604030504040204" pitchFamily="50" charset="-128"/>
                        </a:rPr>
                        <a:t>【</a:t>
                      </a:r>
                      <a:r>
                        <a:rPr kumimoji="1" lang="ja-JP" altLang="en-US" sz="1400" baseline="0" dirty="0">
                          <a:solidFill>
                            <a:schemeClr val="tx1"/>
                          </a:solidFill>
                          <a:latin typeface="Meiryo UI" panose="020B0604030504040204" pitchFamily="50" charset="-128"/>
                          <a:ea typeface="Meiryo UI" panose="020B0604030504040204" pitchFamily="50" charset="-128"/>
                        </a:rPr>
                        <a:t>自己点検指摘</a:t>
                      </a:r>
                      <a:r>
                        <a:rPr kumimoji="1" lang="en-US" altLang="ja-JP" sz="1400" baseline="0" dirty="0">
                          <a:solidFill>
                            <a:schemeClr val="tx1"/>
                          </a:solidFill>
                          <a:latin typeface="Meiryo UI" panose="020B0604030504040204" pitchFamily="50" charset="-128"/>
                          <a:ea typeface="Meiryo UI" panose="020B0604030504040204" pitchFamily="50" charset="-128"/>
                        </a:rPr>
                        <a:t>】</a:t>
                      </a:r>
                      <a:br>
                        <a:rPr kumimoji="1" lang="en-US" altLang="ja-JP" sz="1400" baseline="0">
                          <a:solidFill>
                            <a:schemeClr val="tx1"/>
                          </a:solidFill>
                          <a:latin typeface="Meiryo UI" panose="020B0604030504040204" pitchFamily="50" charset="-128"/>
                          <a:ea typeface="Meiryo UI" panose="020B0604030504040204" pitchFamily="50" charset="-128"/>
                        </a:rPr>
                      </a:br>
                      <a:endParaRPr kumimoji="1" lang="ja-JP" altLang="en-US" sz="1400" baseline="0"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30389356"/>
                  </a:ext>
                </a:extLst>
              </a:tr>
            </a:tbl>
          </a:graphicData>
        </a:graphic>
      </p:graphicFrame>
      <p:sp>
        <p:nvSpPr>
          <p:cNvPr id="4" name="タイトル 2">
            <a:extLst>
              <a:ext uri="{FF2B5EF4-FFF2-40B4-BE49-F238E27FC236}">
                <a16:creationId xmlns:a16="http://schemas.microsoft.com/office/drawing/2014/main" id="{19291D00-89C1-3212-20E7-45B612FCFDED}"/>
              </a:ext>
            </a:extLst>
          </p:cNvPr>
          <p:cNvSpPr txBox="1">
            <a:spLocks/>
          </p:cNvSpPr>
          <p:nvPr/>
        </p:nvSpPr>
        <p:spPr>
          <a:xfrm>
            <a:off x="9524848" y="20276"/>
            <a:ext cx="2667152" cy="519112"/>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32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eiryo UI" panose="020B0604030504040204" pitchFamily="50" charset="-128"/>
              </a:rPr>
              <a:t>グループ </a:t>
            </a:r>
            <a:r>
              <a:rPr lang="en-US" altLang="ja-JP">
                <a:latin typeface="Meiryo UI" panose="020B0604030504040204" pitchFamily="50" charset="-128"/>
                <a:ea typeface="Meiryo UI" panose="020B0604030504040204" pitchFamily="50" charset="-128"/>
                <a:cs typeface="Meiryo UI" panose="020B0604030504040204" pitchFamily="50" charset="-128"/>
              </a:rPr>
              <a:t>C</a:t>
            </a:r>
            <a:r>
              <a:rPr lang="ja-JP" altLang="en-US">
                <a:latin typeface="Meiryo UI" panose="020B0604030504040204" pitchFamily="50" charset="-128"/>
                <a:ea typeface="Meiryo UI" panose="020B0604030504040204" pitchFamily="50" charset="-128"/>
                <a:cs typeface="Meiryo UI" panose="020B0604030504040204" pitchFamily="50" charset="-128"/>
              </a:rPr>
              <a:t>・</a:t>
            </a:r>
            <a:r>
              <a:rPr lang="en-US" altLang="ja-JP">
                <a:latin typeface="Meiryo UI" panose="020B0604030504040204" pitchFamily="50" charset="-128"/>
                <a:ea typeface="Meiryo UI" panose="020B0604030504040204" pitchFamily="50" charset="-128"/>
                <a:cs typeface="Meiryo UI" panose="020B0604030504040204" pitchFamily="50" charset="-128"/>
              </a:rPr>
              <a:t>F</a:t>
            </a:r>
            <a:endParaRPr kumimoji="1" lang="en-US" altLang="ja-JP"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23635960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1588</TotalTime>
  <Words>1067</Words>
  <Application>Microsoft Office PowerPoint</Application>
  <PresentationFormat>ワイド画面</PresentationFormat>
  <Paragraphs>104</Paragraphs>
  <Slides>6</Slides>
  <Notes>6</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6</vt:i4>
      </vt:variant>
    </vt:vector>
  </HeadingPairs>
  <TitlesOfParts>
    <vt:vector size="14" baseType="lpstr">
      <vt:lpstr>HG丸ｺﾞｼｯｸM-PRO</vt:lpstr>
      <vt:lpstr>Meiryo UI</vt:lpstr>
      <vt:lpstr>游ゴシック</vt:lpstr>
      <vt:lpstr>游ゴシック Light</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上田 俊則</dc:creator>
  <cp:lastModifiedBy>上田 俊則</cp:lastModifiedBy>
  <cp:revision>65</cp:revision>
  <dcterms:created xsi:type="dcterms:W3CDTF">2025-06-18T06:51:55Z</dcterms:created>
  <dcterms:modified xsi:type="dcterms:W3CDTF">2025-07-25T01:44:08Z</dcterms:modified>
</cp:coreProperties>
</file>