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00" r:id="rId2"/>
    <p:sldId id="393" r:id="rId3"/>
    <p:sldId id="264" r:id="rId4"/>
    <p:sldId id="301" r:id="rId5"/>
    <p:sldId id="281" r:id="rId6"/>
    <p:sldId id="370" r:id="rId7"/>
    <p:sldId id="408" r:id="rId8"/>
    <p:sldId id="302" r:id="rId9"/>
    <p:sldId id="287" r:id="rId10"/>
    <p:sldId id="304" r:id="rId11"/>
    <p:sldId id="361" r:id="rId12"/>
    <p:sldId id="371" r:id="rId13"/>
    <p:sldId id="344" r:id="rId14"/>
    <p:sldId id="345" r:id="rId15"/>
    <p:sldId id="404" r:id="rId16"/>
    <p:sldId id="395" r:id="rId17"/>
    <p:sldId id="362" r:id="rId18"/>
    <p:sldId id="348" r:id="rId19"/>
    <p:sldId id="394" r:id="rId20"/>
    <p:sldId id="364" r:id="rId21"/>
    <p:sldId id="363" r:id="rId22"/>
    <p:sldId id="365" r:id="rId23"/>
    <p:sldId id="387" r:id="rId24"/>
    <p:sldId id="401" r:id="rId25"/>
    <p:sldId id="366" r:id="rId26"/>
    <p:sldId id="367" r:id="rId27"/>
    <p:sldId id="405" r:id="rId28"/>
    <p:sldId id="391" r:id="rId29"/>
    <p:sldId id="368" r:id="rId30"/>
    <p:sldId id="396" r:id="rId31"/>
    <p:sldId id="369" r:id="rId32"/>
    <p:sldId id="398" r:id="rId33"/>
    <p:sldId id="288" r:id="rId34"/>
    <p:sldId id="399" r:id="rId35"/>
    <p:sldId id="406" r:id="rId36"/>
    <p:sldId id="295" r:id="rId37"/>
    <p:sldId id="375" r:id="rId38"/>
    <p:sldId id="376"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83" r:id="rId75"/>
    <p:sldId id="384" r:id="rId76"/>
    <p:sldId id="381" r:id="rId77"/>
    <p:sldId id="377" r:id="rId78"/>
    <p:sldId id="380" r:id="rId79"/>
    <p:sldId id="378" r:id="rId80"/>
    <p:sldId id="379" r:id="rId81"/>
    <p:sldId id="382" r:id="rId82"/>
    <p:sldId id="390" r:id="rId83"/>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6"/>
  <p:cmAuthor id="7" name="Sayo Hattori" initials="SH" lastIdx="1" clrIdx="9"/>
  <p:cmAuthor id="1" name="岡田　正彦" initials="岡田　正彦" lastIdx="12" clrIdx="0">
    <p:extLst/>
  </p:cmAuthor>
  <p:cmAuthor id="8" name="E000621" initials="e" lastIdx="9" clrIdx="8">
    <p:extLst/>
  </p:cmAuthor>
  <p:cmAuthor id="2" name="赤羽　康宏" initials="赤羽　康宏" lastIdx="22" clrIdx="1">
    <p:extLst/>
  </p:cmAuthor>
  <p:cmAuthor id="9" name="Yokosaka" initials="Y" lastIdx="13" clrIdx="10"/>
  <p:cmAuthor id="3" name="宇山 優美子" initials="宇山" lastIdx="3" clrIdx="2">
    <p:extLst/>
  </p:cmAuthor>
  <p:cmAuthor id="10" name="CMIC User" initials="OU" lastIdx="1" clrIdx="11"/>
  <p:cmAuthor id="4" name="Taguchi, Kayo" initials="TK" lastIdx="12" clrIdx="3"/>
  <p:cmAuthor id="11" name="Inuzuka,Shinsuke 犬塚慎介(CCRC開発第二部第2G)" initials="I犬" lastIdx="10" clrIdx="12">
    <p:extLst/>
  </p:cmAuthor>
  <p:cmAuthor id="5" name="kaneko-sadayuki" initials="MSR金子" lastIdx="15" clrIdx="4"/>
  <p:cmAuthor id="6" name="yasuhiro akabane" initials="ya" lastIdx="5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3300"/>
    <a:srgbClr val="CC3300"/>
    <a:srgbClr val="006600"/>
    <a:srgbClr val="4472C4"/>
    <a:srgbClr val="99FFCC"/>
    <a:srgbClr val="33CC33"/>
    <a:srgbClr val="FF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0561" autoAdjust="0"/>
  </p:normalViewPr>
  <p:slideViewPr>
    <p:cSldViewPr snapToGrid="0">
      <p:cViewPr>
        <p:scale>
          <a:sx n="59" d="100"/>
          <a:sy n="59" d="100"/>
        </p:scale>
        <p:origin x="-91" y="-5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51" d="100"/>
          <a:sy n="151" d="100"/>
        </p:scale>
        <p:origin x="726" y="1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5630286" y="6465812"/>
            <a:ext cx="4306736" cy="341394"/>
          </a:xfrm>
          <a:prstGeom prst="rect">
            <a:avLst/>
          </a:prstGeom>
        </p:spPr>
        <p:txBody>
          <a:bodyPr vert="horz" lIns="91420" tIns="45709" rIns="91420" bIns="45709" rtlCol="0" anchor="b"/>
          <a:lstStyle>
            <a:lvl1pPr algn="r">
              <a:defRPr sz="1200"/>
            </a:lvl1pPr>
          </a:lstStyle>
          <a:p>
            <a:fld id="{B9EC442B-B5CB-4F58-9683-78E9EA6CC864}" type="slidenum">
              <a:rPr kumimoji="1" lang="ja-JP" altLang="en-US" smtClean="0"/>
              <a:t>‹#›</a:t>
            </a:fld>
            <a:endParaRPr kumimoji="1" lang="ja-JP" altLang="en-US"/>
          </a:p>
        </p:txBody>
      </p:sp>
    </p:spTree>
    <p:extLst>
      <p:ext uri="{BB962C8B-B14F-4D97-AF65-F5344CB8AC3E}">
        <p14:creationId xmlns:p14="http://schemas.microsoft.com/office/powerpoint/2010/main" val="3378910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4306736" cy="341394"/>
          </a:xfrm>
          <a:prstGeom prst="rect">
            <a:avLst/>
          </a:prstGeom>
        </p:spPr>
        <p:txBody>
          <a:bodyPr vert="horz" lIns="91412" tIns="45704" rIns="91412"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8" y="5"/>
            <a:ext cx="4306736" cy="341394"/>
          </a:xfrm>
          <a:prstGeom prst="rect">
            <a:avLst/>
          </a:prstGeom>
        </p:spPr>
        <p:txBody>
          <a:bodyPr vert="horz" lIns="91412" tIns="45704" rIns="91412" bIns="45704" rtlCol="0"/>
          <a:lstStyle>
            <a:lvl1pPr algn="r">
              <a:defRPr sz="1200"/>
            </a:lvl1pPr>
          </a:lstStyle>
          <a:p>
            <a:fld id="{3C68103C-21DB-4D36-B40E-A223B9885EC1}" type="datetimeFigureOut">
              <a:rPr kumimoji="1" lang="ja-JP" altLang="en-US" smtClean="0"/>
              <a:pPr/>
              <a:t>2018/2/28</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12" tIns="45704" rIns="91412" bIns="45704" rtlCol="0" anchor="ctr"/>
          <a:lstStyle/>
          <a:p>
            <a:endParaRPr lang="ja-JP" altLang="en-US"/>
          </a:p>
        </p:txBody>
      </p:sp>
      <p:sp>
        <p:nvSpPr>
          <p:cNvPr id="5" name="ノート プレースホルダー 4"/>
          <p:cNvSpPr>
            <a:spLocks noGrp="1"/>
          </p:cNvSpPr>
          <p:nvPr>
            <p:ph type="body" sz="quarter" idx="3"/>
          </p:nvPr>
        </p:nvSpPr>
        <p:spPr>
          <a:xfrm>
            <a:off x="994401" y="3275853"/>
            <a:ext cx="7950545" cy="2680042"/>
          </a:xfrm>
          <a:prstGeom prst="rect">
            <a:avLst/>
          </a:prstGeom>
        </p:spPr>
        <p:txBody>
          <a:bodyPr vert="horz" lIns="91412" tIns="45704" rIns="91412"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65812"/>
            <a:ext cx="4306736" cy="341394"/>
          </a:xfrm>
          <a:prstGeom prst="rect">
            <a:avLst/>
          </a:prstGeom>
        </p:spPr>
        <p:txBody>
          <a:bodyPr vert="horz" lIns="91412" tIns="45704" rIns="91412"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8" y="6465812"/>
            <a:ext cx="4306736" cy="341394"/>
          </a:xfrm>
          <a:prstGeom prst="rect">
            <a:avLst/>
          </a:prstGeom>
        </p:spPr>
        <p:txBody>
          <a:bodyPr vert="horz" lIns="91412" tIns="45704" rIns="91412" bIns="45704" rtlCol="0" anchor="b"/>
          <a:lstStyle>
            <a:lvl1pPr algn="r">
              <a:defRPr sz="1200"/>
            </a:lvl1pPr>
          </a:lstStyle>
          <a:p>
            <a:fld id="{61319B7B-9756-4ECF-9982-A4AFD170D871}" type="slidenum">
              <a:rPr kumimoji="1" lang="ja-JP" altLang="en-US" smtClean="0"/>
              <a:pPr/>
              <a:t>‹#›</a:t>
            </a:fld>
            <a:endParaRPr kumimoji="1" lang="ja-JP" altLang="en-US"/>
          </a:p>
        </p:txBody>
      </p:sp>
    </p:spTree>
    <p:extLst>
      <p:ext uri="{BB962C8B-B14F-4D97-AF65-F5344CB8AC3E}">
        <p14:creationId xmlns:p14="http://schemas.microsoft.com/office/powerpoint/2010/main" val="23651806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1907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735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891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3856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8021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81822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83657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76143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4337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4924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479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2639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1021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0377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18497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4697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83850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5484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4309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14880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1429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2627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04417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2723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0937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46065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1921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6511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902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5639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2849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402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971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0238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8403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177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0A180B3-C840-471C-97FC-8BD27CCE78D8}" type="datetime1">
              <a:rPr kumimoji="1" lang="ja-JP" altLang="en-US" smtClean="0"/>
              <a:t>2018/2/28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4684990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4DD8DB-F111-450A-BD19-9B1D63C104FC}" type="datetime1">
              <a:rPr kumimoji="1" lang="ja-JP" altLang="en-US" smtClean="0"/>
              <a:t>2018/2/28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8320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DE3F47-318C-4025-803B-164CA060A241}" type="datetime1">
              <a:rPr kumimoji="1" lang="ja-JP" altLang="en-US" smtClean="0"/>
              <a:t>2018/2/28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90356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BB1F70-5B4A-4A94-861B-3C7E05192970}" type="datetime1">
              <a:rPr kumimoji="1" lang="ja-JP" altLang="en-US" smtClean="0"/>
              <a:t>2018/2/28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62138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985EF5-35F5-430E-A7CF-24C02418075F}" type="datetime1">
              <a:rPr kumimoji="1" lang="ja-JP" altLang="en-US" smtClean="0"/>
              <a:t>2018/2/28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7"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347485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8C83AE-482B-432B-B05C-956D42508C35}" type="datetime1">
              <a:rPr kumimoji="1" lang="ja-JP" altLang="en-US" smtClean="0"/>
              <a:t>2018/2/28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226778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36C941-8073-4E96-973C-35C2153AA98D}" type="datetime1">
              <a:rPr kumimoji="1" lang="ja-JP" altLang="en-US" smtClean="0"/>
              <a:t>2018/2/28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435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65DA3EE-06DE-47C1-B661-5C41342385A7}" type="datetime1">
              <a:rPr kumimoji="1" lang="ja-JP" altLang="en-US" smtClean="0"/>
              <a:t>2018/2/28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350750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D158F1-1A08-48AE-8DE4-A54E79BF1F34}" type="datetime1">
              <a:rPr kumimoji="1" lang="ja-JP" altLang="en-US" smtClean="0"/>
              <a:t>2018/2/28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7922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3E28E0-3F73-49DC-A03F-3EACEFEF73EB}" type="datetime1">
              <a:rPr kumimoji="1" lang="ja-JP" altLang="en-US" smtClean="0"/>
              <a:t>2018/2/28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80605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222E753-3ADF-4AAF-B49F-2FA42C9563DB}" type="datetime1">
              <a:rPr kumimoji="1" lang="ja-JP" altLang="en-US" smtClean="0"/>
              <a:t>2018/2/28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37191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F4669-0D6A-4B75-9489-454710CAA631}" type="datetime1">
              <a:rPr kumimoji="1" lang="ja-JP" altLang="en-US" smtClean="0"/>
              <a:t>2018/2/28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8" name="スライド番号プレースホルダー 5"/>
          <p:cNvSpPr txBox="1">
            <a:spLocks/>
          </p:cNvSpPr>
          <p:nvPr userDrawn="1"/>
        </p:nvSpPr>
        <p:spPr>
          <a:xfrm>
            <a:off x="9448800" y="65389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8C64361-8941-4DF6-8352-1E63851597EA}" type="slidenum">
              <a:rPr lang="ja-JP" altLang="en-US" smtClean="0"/>
              <a:pPr/>
              <a:t>‹#›</a:t>
            </a:fld>
            <a:endParaRPr lang="ja-JP" altLang="en-US" dirty="0"/>
          </a:p>
        </p:txBody>
      </p:sp>
    </p:spTree>
    <p:extLst>
      <p:ext uri="{BB962C8B-B14F-4D97-AF65-F5344CB8AC3E}">
        <p14:creationId xmlns:p14="http://schemas.microsoft.com/office/powerpoint/2010/main" val="153970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66.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1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66.xml"/><Relationship Id="rId4" Type="http://schemas.openxmlformats.org/officeDocument/2006/relationships/slide" Target="slide64.xml"/></Relationships>
</file>

<file path=ppt/slides/_rels/slide1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64.xml"/><Relationship Id="rId4" Type="http://schemas.openxmlformats.org/officeDocument/2006/relationships/slide" Target="slide6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slide" Target="slide6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2.1/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70.xml"/></Relationships>
</file>

<file path=ppt/slides/_rels/slide2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20.xml"/><Relationship Id="rId5" Type="http://schemas.openxmlformats.org/officeDocument/2006/relationships/slide" Target="slide70.xml"/><Relationship Id="rId4" Type="http://schemas.openxmlformats.org/officeDocument/2006/relationships/slide" Target="slide56.xml"/></Relationships>
</file>

<file path=ppt/slides/_rels/slide23.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20.xml"/><Relationship Id="rId4" Type="http://schemas.openxmlformats.org/officeDocument/2006/relationships/slide" Target="slide64.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slide" Target="slide26.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78.xml"/><Relationship Id="rId5" Type="http://schemas.openxmlformats.org/officeDocument/2006/relationships/slide" Target="slide67.xml"/><Relationship Id="rId4" Type="http://schemas.openxmlformats.org/officeDocument/2006/relationships/slide" Target="slide66.xml"/></Relationships>
</file>

<file path=ppt/slides/_rels/slide26.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slide" Target="slide67.xml"/><Relationship Id="rId7" Type="http://schemas.openxmlformats.org/officeDocument/2006/relationships/slide" Target="slide6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59.xml"/><Relationship Id="rId10" Type="http://schemas.openxmlformats.org/officeDocument/2006/relationships/slide" Target="slide24.xml"/><Relationship Id="rId4" Type="http://schemas.openxmlformats.org/officeDocument/2006/relationships/slide" Target="slide79.xml"/><Relationship Id="rId9" Type="http://schemas.openxmlformats.org/officeDocument/2006/relationships/slide" Target="slide6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76.xml"/><Relationship Id="rId4" Type="http://schemas.openxmlformats.org/officeDocument/2006/relationships/slide" Target="slide66.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82.xml"/><Relationship Id="rId3" Type="http://schemas.openxmlformats.org/officeDocument/2006/relationships/slide" Target="slide4.xml"/><Relationship Id="rId7" Type="http://schemas.openxmlformats.org/officeDocument/2006/relationships/slide" Target="slide24.xml"/><Relationship Id="rId12"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8.xml"/><Relationship Id="rId5" Type="http://schemas.openxmlformats.org/officeDocument/2006/relationships/slide" Target="slide8.xml"/><Relationship Id="rId15" Type="http://schemas.openxmlformats.org/officeDocument/2006/relationships/image" Target="../media/image1.emf"/><Relationship Id="rId10" Type="http://schemas.openxmlformats.org/officeDocument/2006/relationships/slide" Target="slide30.xml"/><Relationship Id="rId4" Type="http://schemas.openxmlformats.org/officeDocument/2006/relationships/slide" Target="slide20.xml"/><Relationship Id="rId9" Type="http://schemas.openxmlformats.org/officeDocument/2006/relationships/slide" Target="slide16.xml"/><Relationship Id="rId14" Type="http://schemas.openxmlformats.org/officeDocument/2006/relationships/slide" Target="slide7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66.xml"/><Relationship Id="rId4" Type="http://schemas.openxmlformats.org/officeDocument/2006/relationships/slide" Target="slide64.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64.xml"/><Relationship Id="rId4" Type="http://schemas.openxmlformats.org/officeDocument/2006/relationships/slide" Target="slide67.xml"/></Relationships>
</file>

<file path=ppt/slides/_rels/slide3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slide" Target="slide32.xml"/><Relationship Id="rId4" Type="http://schemas.openxmlformats.org/officeDocument/2006/relationships/slide" Target="slide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4.xml"/><Relationship Id="rId3" Type="http://schemas.openxmlformats.org/officeDocument/2006/relationships/slide" Target="slide40.xml"/><Relationship Id="rId7" Type="http://schemas.openxmlformats.org/officeDocument/2006/relationships/slide" Target="slide47.xml"/><Relationship Id="rId12" Type="http://schemas.openxmlformats.org/officeDocument/2006/relationships/slide" Target="slide53.xml"/><Relationship Id="rId2" Type="http://schemas.openxmlformats.org/officeDocument/2006/relationships/slide" Target="slide39.xml"/><Relationship Id="rId16" Type="http://schemas.openxmlformats.org/officeDocument/2006/relationships/slide" Target="slide38.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slide" Target="slide52.xml"/><Relationship Id="rId5" Type="http://schemas.openxmlformats.org/officeDocument/2006/relationships/slide" Target="slide43.xml"/><Relationship Id="rId15" Type="http://schemas.openxmlformats.org/officeDocument/2006/relationships/slide" Target="slide37.xml"/><Relationship Id="rId10" Type="http://schemas.openxmlformats.org/officeDocument/2006/relationships/slide" Target="slide51.xml"/><Relationship Id="rId4" Type="http://schemas.openxmlformats.org/officeDocument/2006/relationships/slide" Target="slide42.xml"/><Relationship Id="rId9" Type="http://schemas.openxmlformats.org/officeDocument/2006/relationships/slide" Target="slide50.xml"/><Relationship Id="rId14" Type="http://schemas.openxmlformats.org/officeDocument/2006/relationships/slide" Target="slide3.xml"/></Relationships>
</file>

<file path=ppt/slides/_rels/slide37.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56.xml"/><Relationship Id="rId18" Type="http://schemas.openxmlformats.org/officeDocument/2006/relationships/slide" Target="slide36.xml"/><Relationship Id="rId3" Type="http://schemas.openxmlformats.org/officeDocument/2006/relationships/slide" Target="slide63.xml"/><Relationship Id="rId7" Type="http://schemas.openxmlformats.org/officeDocument/2006/relationships/slide" Target="slide67.xml"/><Relationship Id="rId12" Type="http://schemas.openxmlformats.org/officeDocument/2006/relationships/slide" Target="slide55.xml"/><Relationship Id="rId17" Type="http://schemas.openxmlformats.org/officeDocument/2006/relationships/slide" Target="slide3.xml"/><Relationship Id="rId2" Type="http://schemas.openxmlformats.org/officeDocument/2006/relationships/slide" Target="slide62.xml"/><Relationship Id="rId16" Type="http://schemas.openxmlformats.org/officeDocument/2006/relationships/slide" Target="slide61.xml"/><Relationship Id="rId1" Type="http://schemas.openxmlformats.org/officeDocument/2006/relationships/slideLayout" Target="../slideLayouts/slideLayout1.xml"/><Relationship Id="rId6" Type="http://schemas.openxmlformats.org/officeDocument/2006/relationships/slide" Target="slide66.xml"/><Relationship Id="rId11" Type="http://schemas.openxmlformats.org/officeDocument/2006/relationships/slide" Target="slide71.xml"/><Relationship Id="rId5" Type="http://schemas.openxmlformats.org/officeDocument/2006/relationships/slide" Target="slide65.xml"/><Relationship Id="rId15" Type="http://schemas.openxmlformats.org/officeDocument/2006/relationships/slide" Target="slide59.xml"/><Relationship Id="rId10" Type="http://schemas.openxmlformats.org/officeDocument/2006/relationships/slide" Target="slide70.xml"/><Relationship Id="rId19" Type="http://schemas.openxmlformats.org/officeDocument/2006/relationships/slide" Target="slide38.xml"/><Relationship Id="rId4" Type="http://schemas.openxmlformats.org/officeDocument/2006/relationships/slide" Target="slide64.xml"/><Relationship Id="rId9" Type="http://schemas.openxmlformats.org/officeDocument/2006/relationships/slide" Target="slide69.xml"/><Relationship Id="rId14" Type="http://schemas.openxmlformats.org/officeDocument/2006/relationships/slide" Target="slide57.xml"/></Relationships>
</file>

<file path=ppt/slides/_rels/slide38.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2.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70.xml"/><Relationship Id="rId4" Type="http://schemas.openxmlformats.org/officeDocument/2006/relationships/slide" Target="slide6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slide" Target="slide6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77.xml"/><Relationship Id="rId7" Type="http://schemas.openxmlformats.org/officeDocument/2006/relationships/slide" Target="slide3.xml"/><Relationship Id="rId2"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slide" Target="slide79.xml"/><Relationship Id="rId4" Type="http://schemas.openxmlformats.org/officeDocument/2006/relationships/slide" Target="slide78.xml"/></Relationships>
</file>

<file path=ppt/slides/_rels/slide75.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80.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3.xml"/><Relationship Id="rId4" Type="http://schemas.openxmlformats.org/officeDocument/2006/relationships/slide" Target="slide9.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79.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www.jmacct.med.or.jp/plan/gcp.html" TargetMode="External"/><Relationship Id="rId7" Type="http://schemas.openxmlformats.org/officeDocument/2006/relationships/hyperlink" Target="http://www.jsqa.com/topics/koukai_gcp.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pmda.go.jp/review-services/trials/0001.html" TargetMode="External"/><Relationship Id="rId5" Type="http://schemas.openxmlformats.org/officeDocument/2006/relationships/hyperlink" Target="http://www.mhlw.go.jp/stf/seisakunitsuite/bunya/chiken.html" TargetMode="External"/><Relationship Id="rId4" Type="http://schemas.openxmlformats.org/officeDocument/2006/relationships/hyperlink" Target="http://www.jpma.or.jp/medicine/shinyaku/tiken/tiken/expert/"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4.xml"/><Relationship Id="rId4" Type="http://schemas.openxmlformats.org/officeDocument/2006/relationships/slide" Target="slide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1033903" y="5101752"/>
            <a:ext cx="1946047" cy="1537588"/>
          </a:xfrm>
          <a:prstGeom prst="rect">
            <a:avLst/>
          </a:prstGeom>
        </p:spPr>
      </p:pic>
      <p:sp>
        <p:nvSpPr>
          <p:cNvPr id="5" name="タイトル 4"/>
          <p:cNvSpPr>
            <a:spLocks noGrp="1"/>
          </p:cNvSpPr>
          <p:nvPr>
            <p:ph type="title"/>
          </p:nvPr>
        </p:nvSpPr>
        <p:spPr>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ts val="3500"/>
              </a:lnSpc>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u="sng"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機関における</a:t>
            </a:r>
            <a:r>
              <a:rPr lang="en-US" altLang="ja-JP" sz="2400" u="sng" dirty="0">
                <a:latin typeface="メイリオ" panose="020B0604030504040204" pitchFamily="50" charset="-128"/>
                <a:ea typeface="メイリオ" panose="020B0604030504040204" pitchFamily="50" charset="-128"/>
                <a:cs typeface="メイリオ" panose="020B0604030504040204" pitchFamily="50" charset="-128"/>
              </a:rPr>
              <a:t>Risk Based Approach(RBA)</a:t>
            </a:r>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実施に</a:t>
            </a:r>
            <a:r>
              <a:rPr lang="ja-JP" altLang="en-US" sz="2400" u="sng" dirty="0" smtClean="0">
                <a:latin typeface="メイリオ" panose="020B0604030504040204" pitchFamily="50" charset="-128"/>
                <a:ea typeface="メイリオ" panose="020B0604030504040204" pitchFamily="50" charset="-128"/>
                <a:cs typeface="メイリオ" panose="020B0604030504040204" pitchFamily="50" charset="-128"/>
              </a:rPr>
              <a:t>向けた</a:t>
            </a:r>
            <a:endParaRPr lang="en-US" altLang="ja-JP" sz="2400"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u="sng" dirty="0" smtClean="0">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400" u="sng" dirty="0">
                <a:latin typeface="メイリオ" panose="020B0604030504040204" pitchFamily="50" charset="-128"/>
                <a:ea typeface="メイリオ" panose="020B0604030504040204" pitchFamily="50" charset="-128"/>
                <a:cs typeface="メイリオ" panose="020B0604030504040204" pitchFamily="50" charset="-128"/>
              </a:rPr>
              <a:t>に基づく品質管理</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374887" y="4864875"/>
            <a:ext cx="7577222"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製作：（一社）日本</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QA</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研究会</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GCP</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部会</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期：</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2016-2017</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分科会</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RBA</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班</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89581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68756697"/>
              </p:ext>
            </p:extLst>
          </p:nvPr>
        </p:nvGraphicFramePr>
        <p:xfrm>
          <a:off x="363211" y="612985"/>
          <a:ext cx="11554691" cy="5448154"/>
        </p:xfrm>
        <a:graphic>
          <a:graphicData uri="http://schemas.openxmlformats.org/drawingml/2006/table">
            <a:tbl>
              <a:tblPr firstRow="1" bandRow="1">
                <a:tableStyleId>{21E4AEA4-8DFA-4A89-87EB-49C32662AFE0}</a:tableStyleId>
              </a:tblPr>
              <a:tblGrid>
                <a:gridCol w="2383795">
                  <a:extLst>
                    <a:ext uri="{9D8B030D-6E8A-4147-A177-3AD203B41FA5}">
                      <a16:colId xmlns:a16="http://schemas.microsoft.com/office/drawing/2014/main" xmlns="" val="20000"/>
                    </a:ext>
                  </a:extLst>
                </a:gridCol>
                <a:gridCol w="3290000">
                  <a:extLst>
                    <a:ext uri="{9D8B030D-6E8A-4147-A177-3AD203B41FA5}">
                      <a16:colId xmlns:a16="http://schemas.microsoft.com/office/drawing/2014/main" xmlns="" val="20001"/>
                    </a:ext>
                  </a:extLst>
                </a:gridCol>
                <a:gridCol w="4579281">
                  <a:extLst>
                    <a:ext uri="{9D8B030D-6E8A-4147-A177-3AD203B41FA5}">
                      <a16:colId xmlns:a16="http://schemas.microsoft.com/office/drawing/2014/main" xmlns="" val="3089620067"/>
                    </a:ext>
                  </a:extLst>
                </a:gridCol>
                <a:gridCol w="1301615">
                  <a:extLst>
                    <a:ext uri="{9D8B030D-6E8A-4147-A177-3AD203B41FA5}">
                      <a16:colId xmlns:a16="http://schemas.microsoft.com/office/drawing/2014/main" xmlns="" val="20002"/>
                    </a:ext>
                  </a:extLst>
                </a:gridCol>
              </a:tblGrid>
              <a:tr h="695811">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711200">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⑥被験者情報の確認</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（割付因子、併用禁止</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薬剤の</a:t>
                      </a:r>
                      <a:r>
                        <a:rPr 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Wash Out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等）</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割付因子の誤記、誤入力</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動的割付時の割付因子の登録ミスは、登録・割付業務に重大な影響を及ぼし、登録センターの一次閉鎖などが必要となるため、登録前にダブルチェックを行う</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245873607"/>
                  </a:ext>
                </a:extLst>
              </a:tr>
              <a:tr h="428978">
                <a:tc rowSpan="3">
                  <a:txBody>
                    <a:bodyPr/>
                    <a:lstStyle/>
                    <a:p>
                      <a:pPr algn="l" fontAlgn="ctr"/>
                      <a:r>
                        <a:rPr 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⑦EDC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入力漏れ、誤入力</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ダブルチェックなどの確認ステップを入れる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3730356302"/>
                  </a:ext>
                </a:extLst>
              </a:tr>
              <a:tr h="440802">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の入力が遅延する</a:t>
                      </a:r>
                    </a:p>
                  </a:txBody>
                  <a:tcPr marL="9525" marR="9525" marT="9525" marB="0" anchor="ctr"/>
                </a:tc>
                <a:tc>
                  <a:txBody>
                    <a:bodyPr/>
                    <a:lstStyle/>
                    <a:p>
                      <a:pPr marL="85725"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の入力遅延は、原資料の作成遅延によるものであれば原資料を診療日中に</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作成する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47</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4187660155"/>
                  </a:ext>
                </a:extLst>
              </a:tr>
              <a:tr h="339037">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クエリが大量に発生する</a:t>
                      </a:r>
                    </a:p>
                  </a:txBody>
                  <a:tcPr marL="9525" marR="9525" marT="9525" marB="0" anchor="ctr"/>
                </a:tc>
                <a:tc>
                  <a:txBody>
                    <a:bodyPr/>
                    <a:lstStyle/>
                    <a:p>
                      <a:pPr marL="85725"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の入力マニュアル等を理解し、マニュアルに従って入力する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不明な場合は、</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モニター</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へ直ちに確認する</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47</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2"/>
                  </a:ext>
                </a:extLst>
              </a:tr>
              <a:tr h="557771">
                <a:tc rowSpan="4">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⑧適格性の判断</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適格性判断に必要な情報を網羅できず、項目を見落とす </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選択基準に適合し、除外基準に該当しないこと、被験者として適切であることを十分に確認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3"/>
                  </a:ext>
                </a:extLst>
              </a:tr>
              <a:tr h="56681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選択、除外基準に合わない被験者を選定する</a:t>
                      </a:r>
                    </a:p>
                  </a:txBody>
                  <a:tcPr marL="9525" marR="9525" marT="9525" marB="0" anchor="ctr"/>
                </a:tc>
                <a:tc>
                  <a:txBody>
                    <a:bodyPr/>
                    <a:lstStyle/>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プロトコルを</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理解する（選択基準、除外基準を確認する）</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4"/>
                  </a:ext>
                </a:extLst>
              </a:tr>
              <a:tr h="96092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のキャラクター（性格など）、</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生活習慣に関する情報の不足</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プロトコル上の選択・除外基準には合致するが、被験者のキャラクターや生活習慣</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を把握して</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いない</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ことによる、プロトコル</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違反や</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逸脱の発生を避けるため、被験者候補のキャラクター</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確認しておく</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5"/>
                  </a:ext>
                </a:extLst>
              </a:tr>
              <a:tr h="359379">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確認結果</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に責任医師又は分担医師が</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署名・日付を記載しない</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確認した証跡として、署名・日付の記載を徹底する</a:t>
                      </a:r>
                    </a:p>
                  </a:txBody>
                  <a:tcPr marL="9525" marR="9525" marT="9525" marB="0" anchor="ctr"/>
                </a:tc>
                <a:tc>
                  <a:txBody>
                    <a:bodyPr/>
                    <a:lstStyle/>
                    <a:p>
                      <a:pPr algn="ctr" fontAlgn="ct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6"/>
                  </a:ext>
                </a:extLst>
              </a:tr>
            </a:tbl>
          </a:graphicData>
        </a:graphic>
      </p:graphicFrame>
      <p:sp>
        <p:nvSpPr>
          <p:cNvPr id="6" name="動作設定ボタン: 戻る 5">
            <a:hlinkClick r:id="rId5"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63211"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被験者の適格性確認、</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割付におけるリスク事例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19336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663554722"/>
              </p:ext>
            </p:extLst>
          </p:nvPr>
        </p:nvGraphicFramePr>
        <p:xfrm>
          <a:off x="346363" y="635563"/>
          <a:ext cx="11554692" cy="2742849"/>
        </p:xfrm>
        <a:graphic>
          <a:graphicData uri="http://schemas.openxmlformats.org/drawingml/2006/table">
            <a:tbl>
              <a:tblPr firstRow="1" bandRow="1">
                <a:tableStyleId>{21E4AEA4-8DFA-4A89-87EB-49C32662AFE0}</a:tableStyleId>
              </a:tblPr>
              <a:tblGrid>
                <a:gridCol w="2372587">
                  <a:extLst>
                    <a:ext uri="{9D8B030D-6E8A-4147-A177-3AD203B41FA5}">
                      <a16:colId xmlns:a16="http://schemas.microsoft.com/office/drawing/2014/main" xmlns="" val="20000"/>
                    </a:ext>
                  </a:extLst>
                </a:gridCol>
                <a:gridCol w="3715304">
                  <a:extLst>
                    <a:ext uri="{9D8B030D-6E8A-4147-A177-3AD203B41FA5}">
                      <a16:colId xmlns:a16="http://schemas.microsoft.com/office/drawing/2014/main" xmlns="" val="20001"/>
                    </a:ext>
                  </a:extLst>
                </a:gridCol>
                <a:gridCol w="4165185">
                  <a:extLst>
                    <a:ext uri="{9D8B030D-6E8A-4147-A177-3AD203B41FA5}">
                      <a16:colId xmlns:a16="http://schemas.microsoft.com/office/drawing/2014/main" xmlns="" val="3089620067"/>
                    </a:ext>
                  </a:extLst>
                </a:gridCol>
                <a:gridCol w="1301616">
                  <a:extLst>
                    <a:ext uri="{9D8B030D-6E8A-4147-A177-3AD203B41FA5}">
                      <a16:colId xmlns:a16="http://schemas.microsoft.com/office/drawing/2014/main" xmlns="" val="20002"/>
                    </a:ext>
                  </a:extLst>
                </a:gridCol>
              </a:tblGrid>
              <a:tr h="740260">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918091">
                <a:tc rowSpan="3">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⑨被験者登録・割付　</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FAX/IWRS/IVRS）</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薬剤割付番号の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間違い</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（当該症例のみでなく、他の症例のデータも　</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使用できなくなる可能性がある）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85725"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ダブルチェックで確認する </a:t>
                      </a:r>
                    </a:p>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（同時期</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に複数例の症例登録を行う場合には</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細心　</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注意を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払う）</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7"/>
                  </a:ext>
                </a:extLst>
              </a:tr>
              <a:tr h="528308">
                <a:tc vMerge="1">
                  <a:txBody>
                    <a:bodyPr/>
                    <a:lstStyle/>
                    <a:p>
                      <a:pPr algn="l" fontAlgn="ctr"/>
                      <a:endParaRPr 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被験者登録内容の誤記載 </a:t>
                      </a:r>
                    </a:p>
                  </a:txBody>
                  <a:tcPr marL="9525" marR="9525" marT="9525" marB="0" anchor="ctr"/>
                </a:tc>
                <a:tc>
                  <a:txBody>
                    <a:bodyPr/>
                    <a:lstStyle/>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ダブルチェックで確認する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8"/>
                  </a:ext>
                </a:extLst>
              </a:tr>
              <a:tr h="556190">
                <a:tc vMerge="1">
                  <a:txBody>
                    <a:bodyPr/>
                    <a:lstStyle/>
                    <a:p>
                      <a:pPr algn="l" fontAlgn="ctr"/>
                      <a:endParaRPr 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登録の失念 </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フローを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作成する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9"/>
                  </a:ext>
                </a:extLst>
              </a:tr>
            </a:tbl>
          </a:graphicData>
        </a:graphic>
      </p:graphicFrame>
      <p:sp>
        <p:nvSpPr>
          <p:cNvPr id="6" name="動作設定ボタン: 戻る 5">
            <a:hlinkClick r:id="rId3"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7706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被験者の適格性確認、</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割付におけるリスク事例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14526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星 10 46">
            <a:hlinkClick r:id="rId3" action="ppaction://hlinksldjump"/>
          </p:cNvPr>
          <p:cNvSpPr/>
          <p:nvPr/>
        </p:nvSpPr>
        <p:spPr>
          <a:xfrm>
            <a:off x="6496189" y="1066860"/>
            <a:ext cx="1873995" cy="862536"/>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 name="フローチャート: 処理 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5" name="直線コネクタ 4"/>
          <p:cNvCxnSpPr/>
          <p:nvPr/>
        </p:nvCxnSpPr>
        <p:spPr>
          <a:xfrm>
            <a:off x="603379" y="2089700"/>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39328" y="3424680"/>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59777" y="528870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538888" y="98750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38887"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6616" y="1213097"/>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被験者</a:t>
            </a:r>
          </a:p>
        </p:txBody>
      </p:sp>
      <p:sp>
        <p:nvSpPr>
          <p:cNvPr id="11" name="テキスト ボックス 10"/>
          <p:cNvSpPr txBox="1"/>
          <p:nvPr/>
        </p:nvSpPr>
        <p:spPr>
          <a:xfrm>
            <a:off x="736618" y="3540086"/>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ＣＲＣ</a:t>
            </a:r>
            <a:endParaRPr kumimoji="1" lang="ja-JP" altLang="en-US" sz="16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736617" y="5570603"/>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依頼者</a:t>
            </a:r>
          </a:p>
        </p:txBody>
      </p:sp>
      <p:sp>
        <p:nvSpPr>
          <p:cNvPr id="13" name="テキスト ボックス 12"/>
          <p:cNvSpPr txBox="1"/>
          <p:nvPr/>
        </p:nvSpPr>
        <p:spPr>
          <a:xfrm>
            <a:off x="736618" y="2200662"/>
            <a:ext cx="430887" cy="1097122"/>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責任医師</a:t>
            </a:r>
          </a:p>
        </p:txBody>
      </p:sp>
      <p:sp>
        <p:nvSpPr>
          <p:cNvPr id="18" name="正方形/長方形 17"/>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治験薬</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動作設定ボタン: 戻る 72">
            <a:hlinkClick r:id="rId4"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a:off x="559777" y="4376754"/>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613508" y="4405222"/>
            <a:ext cx="677108"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治験薬管理者</a:t>
            </a:r>
          </a:p>
        </p:txBody>
      </p:sp>
      <p:sp>
        <p:nvSpPr>
          <p:cNvPr id="90" name="フローチャート: 処理 89">
            <a:hlinkClick r:id="rId5" action="ppaction://hlinksldjump"/>
          </p:cNvPr>
          <p:cNvSpPr/>
          <p:nvPr/>
        </p:nvSpPr>
        <p:spPr>
          <a:xfrm>
            <a:off x="2706295" y="4801199"/>
            <a:ext cx="1742386" cy="10434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1" name="正方形/長方形 90">
            <a:hlinkClick r:id="rId5" action="ppaction://hlinksldjump"/>
          </p:cNvPr>
          <p:cNvSpPr/>
          <p:nvPr/>
        </p:nvSpPr>
        <p:spPr>
          <a:xfrm>
            <a:off x="2801469" y="5014999"/>
            <a:ext cx="1668102"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②治験薬の交付</a:t>
            </a:r>
          </a:p>
          <a:p>
            <a:r>
              <a:rPr lang="ja-JP" altLang="en-US" sz="1600" dirty="0">
                <a:latin typeface="ＭＳ Ｐゴシック" panose="020B0600070205080204" pitchFamily="50" charset="-128"/>
                <a:ea typeface="ＭＳ Ｐゴシック" panose="020B0600070205080204" pitchFamily="50" charset="-128"/>
              </a:rPr>
              <a:t>と受領</a:t>
            </a:r>
          </a:p>
        </p:txBody>
      </p:sp>
      <p:sp>
        <p:nvSpPr>
          <p:cNvPr id="93" name="フローチャート: 処理 92">
            <a:hlinkClick r:id="rId5" action="ppaction://hlinksldjump"/>
          </p:cNvPr>
          <p:cNvSpPr/>
          <p:nvPr/>
        </p:nvSpPr>
        <p:spPr>
          <a:xfrm>
            <a:off x="1560867" y="3494974"/>
            <a:ext cx="621941" cy="27915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4" name="正方形/長方形 93">
            <a:hlinkClick r:id="rId5" action="ppaction://hlinksldjump"/>
          </p:cNvPr>
          <p:cNvSpPr/>
          <p:nvPr/>
        </p:nvSpPr>
        <p:spPr>
          <a:xfrm>
            <a:off x="1654349" y="3621555"/>
            <a:ext cx="430887" cy="3046988"/>
          </a:xfrm>
          <a:prstGeom prst="rect">
            <a:avLst/>
          </a:prstGeom>
        </p:spPr>
        <p:txBody>
          <a:bodyPr vert="eaVert" wrap="square">
            <a:spAutoFit/>
          </a:bodyPr>
          <a:lstStyle/>
          <a:p>
            <a:r>
              <a:rPr lang="ja-JP" altLang="en-US" sz="1600" dirty="0">
                <a:latin typeface="ＭＳ Ｐゴシック" panose="020B0600070205080204" pitchFamily="50" charset="-128"/>
                <a:ea typeface="ＭＳ Ｐゴシック" panose="020B0600070205080204" pitchFamily="50" charset="-128"/>
              </a:rPr>
              <a:t>①治験薬の搬入日時の調整</a:t>
            </a:r>
          </a:p>
        </p:txBody>
      </p:sp>
      <p:sp>
        <p:nvSpPr>
          <p:cNvPr id="96" name="フローチャート: 処理 95">
            <a:hlinkClick r:id="rId5" action="ppaction://hlinksldjump"/>
          </p:cNvPr>
          <p:cNvSpPr/>
          <p:nvPr/>
        </p:nvSpPr>
        <p:spPr>
          <a:xfrm>
            <a:off x="3035954" y="2383442"/>
            <a:ext cx="1652809" cy="609266"/>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7" name="正方形/長方形 96">
            <a:hlinkClick r:id="rId5" action="ppaction://hlinksldjump"/>
          </p:cNvPr>
          <p:cNvSpPr/>
          <p:nvPr/>
        </p:nvSpPr>
        <p:spPr>
          <a:xfrm>
            <a:off x="2958308" y="2506892"/>
            <a:ext cx="1791183"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③</a:t>
            </a:r>
            <a:r>
              <a:rPr lang="ja-JP" altLang="en-US" sz="1600" dirty="0" smtClean="0">
                <a:latin typeface="ＭＳ Ｐゴシック" panose="020B0600070205080204" pitchFamily="50" charset="-128"/>
                <a:ea typeface="ＭＳ Ｐゴシック" panose="020B0600070205080204" pitchFamily="50" charset="-128"/>
              </a:rPr>
              <a:t>投与可否</a:t>
            </a:r>
            <a:r>
              <a:rPr lang="ja-JP" altLang="en-US" sz="1600" dirty="0">
                <a:latin typeface="ＭＳ Ｐゴシック" panose="020B0600070205080204" pitchFamily="50" charset="-128"/>
                <a:ea typeface="ＭＳ Ｐゴシック" panose="020B0600070205080204" pitchFamily="50" charset="-128"/>
              </a:rPr>
              <a:t>を判断</a:t>
            </a:r>
          </a:p>
        </p:txBody>
      </p:sp>
      <p:sp>
        <p:nvSpPr>
          <p:cNvPr id="98" name="フローチャート: 処理 97">
            <a:hlinkClick r:id="rId5" action="ppaction://hlinksldjump"/>
          </p:cNvPr>
          <p:cNvSpPr/>
          <p:nvPr/>
        </p:nvSpPr>
        <p:spPr>
          <a:xfrm>
            <a:off x="3045339" y="3576207"/>
            <a:ext cx="1643423" cy="5847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9" name="正方形/長方形 98">
            <a:hlinkClick r:id="rId5" action="ppaction://hlinksldjump"/>
          </p:cNvPr>
          <p:cNvSpPr/>
          <p:nvPr/>
        </p:nvSpPr>
        <p:spPr>
          <a:xfrm>
            <a:off x="3190074" y="3554856"/>
            <a:ext cx="1420128" cy="584775"/>
          </a:xfrm>
          <a:prstGeom prst="rect">
            <a:avLst/>
          </a:prstGeom>
        </p:spPr>
        <p:txBody>
          <a:bodyPr wrap="square">
            <a:spAutoFit/>
          </a:bodyPr>
          <a:lstStyle/>
          <a:p>
            <a:r>
              <a:rPr lang="ja-JP" altLang="en-US" sz="1600" dirty="0" smtClean="0">
                <a:latin typeface="ＭＳ Ｐゴシック" panose="020B0600070205080204" pitchFamily="50" charset="-128"/>
                <a:ea typeface="ＭＳ Ｐゴシック" panose="020B0600070205080204" pitchFamily="50" charset="-128"/>
              </a:rPr>
              <a:t>④割付情報の</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入力、確認</a:t>
            </a:r>
            <a:endParaRPr lang="ja-JP" altLang="en-US" sz="1600" dirty="0">
              <a:latin typeface="ＭＳ Ｐゴシック" panose="020B0600070205080204" pitchFamily="50" charset="-128"/>
              <a:ea typeface="ＭＳ Ｐゴシック" panose="020B0600070205080204" pitchFamily="50" charset="-128"/>
            </a:endParaRPr>
          </a:p>
        </p:txBody>
      </p:sp>
      <p:sp>
        <p:nvSpPr>
          <p:cNvPr id="100" name="下矢印 99"/>
          <p:cNvSpPr/>
          <p:nvPr/>
        </p:nvSpPr>
        <p:spPr>
          <a:xfrm>
            <a:off x="3696314" y="3118960"/>
            <a:ext cx="304927" cy="381738"/>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2" name="フローチャート: 処理 101">
            <a:hlinkClick r:id="rId5" action="ppaction://hlinksldjump"/>
          </p:cNvPr>
          <p:cNvSpPr/>
          <p:nvPr/>
        </p:nvSpPr>
        <p:spPr>
          <a:xfrm>
            <a:off x="4877975" y="2409547"/>
            <a:ext cx="1517928" cy="5847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3" name="正方形/長方形 102">
            <a:hlinkClick r:id="rId5" action="ppaction://hlinksldjump"/>
          </p:cNvPr>
          <p:cNvSpPr/>
          <p:nvPr/>
        </p:nvSpPr>
        <p:spPr>
          <a:xfrm>
            <a:off x="4945268" y="2528049"/>
            <a:ext cx="1469450"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⑤治験薬処方</a:t>
            </a:r>
          </a:p>
        </p:txBody>
      </p:sp>
      <p:sp>
        <p:nvSpPr>
          <p:cNvPr id="104" name="右矢印 103"/>
          <p:cNvSpPr/>
          <p:nvPr/>
        </p:nvSpPr>
        <p:spPr>
          <a:xfrm rot="18900000">
            <a:off x="4699002" y="3169735"/>
            <a:ext cx="543453" cy="314948"/>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5" name="フローチャート: 処理 104">
            <a:hlinkClick r:id="rId3" action="ppaction://hlinksldjump"/>
          </p:cNvPr>
          <p:cNvSpPr/>
          <p:nvPr/>
        </p:nvSpPr>
        <p:spPr>
          <a:xfrm>
            <a:off x="4890704" y="4567079"/>
            <a:ext cx="1578579" cy="5847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7" name="正方形/長方形 106">
            <a:hlinkClick r:id="rId3" action="ppaction://hlinksldjump"/>
          </p:cNvPr>
          <p:cNvSpPr/>
          <p:nvPr/>
        </p:nvSpPr>
        <p:spPr>
          <a:xfrm>
            <a:off x="4890704" y="4562896"/>
            <a:ext cx="1819525"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⑥治験薬の</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調剤・</a:t>
            </a:r>
            <a:r>
              <a:rPr lang="ja-JP" altLang="en-US" sz="1600" dirty="0" smtClean="0">
                <a:latin typeface="ＭＳ Ｐゴシック" panose="020B0600070205080204" pitchFamily="50" charset="-128"/>
                <a:ea typeface="ＭＳ Ｐゴシック" panose="020B0600070205080204" pitchFamily="50" charset="-128"/>
              </a:rPr>
              <a:t>払出</a:t>
            </a:r>
            <a:endParaRPr lang="en-US" altLang="ja-JP" sz="1600" dirty="0" smtClean="0">
              <a:latin typeface="ＭＳ Ｐゴシック" panose="020B0600070205080204" pitchFamily="50" charset="-128"/>
              <a:ea typeface="ＭＳ Ｐゴシック" panose="020B0600070205080204" pitchFamily="50" charset="-128"/>
            </a:endParaRPr>
          </a:p>
        </p:txBody>
      </p:sp>
      <p:sp>
        <p:nvSpPr>
          <p:cNvPr id="108" name="下矢印 107"/>
          <p:cNvSpPr/>
          <p:nvPr/>
        </p:nvSpPr>
        <p:spPr>
          <a:xfrm>
            <a:off x="5625504" y="3129044"/>
            <a:ext cx="294318" cy="1340658"/>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9" name="右矢印 108"/>
          <p:cNvSpPr/>
          <p:nvPr/>
        </p:nvSpPr>
        <p:spPr>
          <a:xfrm rot="18900000">
            <a:off x="6172969" y="4120344"/>
            <a:ext cx="334402" cy="27078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0" name="フローチャート: 処理 109">
            <a:hlinkClick r:id="rId3" action="ppaction://hlinksldjump"/>
          </p:cNvPr>
          <p:cNvSpPr/>
          <p:nvPr/>
        </p:nvSpPr>
        <p:spPr>
          <a:xfrm>
            <a:off x="6524003" y="2930101"/>
            <a:ext cx="1498523" cy="1178413"/>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1" name="正方形/長方形 110">
            <a:hlinkClick r:id="rId3" action="ppaction://hlinksldjump"/>
          </p:cNvPr>
          <p:cNvSpPr/>
          <p:nvPr/>
        </p:nvSpPr>
        <p:spPr>
          <a:xfrm>
            <a:off x="6580544" y="3187987"/>
            <a:ext cx="1526028" cy="830997"/>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⑦被験者への説明、治験薬投薬</a:t>
            </a:r>
          </a:p>
        </p:txBody>
      </p:sp>
      <p:sp>
        <p:nvSpPr>
          <p:cNvPr id="112" name="下矢印 111"/>
          <p:cNvSpPr/>
          <p:nvPr/>
        </p:nvSpPr>
        <p:spPr>
          <a:xfrm flipV="1">
            <a:off x="7150127" y="1992335"/>
            <a:ext cx="283060" cy="895551"/>
          </a:xfrm>
          <a:prstGeom prst="downArrow">
            <a:avLst/>
          </a:prstGeom>
          <a:solidFill>
            <a:srgbClr val="4472C4"/>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5" name="正方形/長方形 114">
            <a:hlinkClick r:id="rId3" action="ppaction://hlinksldjump"/>
          </p:cNvPr>
          <p:cNvSpPr/>
          <p:nvPr/>
        </p:nvSpPr>
        <p:spPr>
          <a:xfrm>
            <a:off x="6605888" y="1312002"/>
            <a:ext cx="1695964"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⑧治験薬の服薬</a:t>
            </a:r>
          </a:p>
        </p:txBody>
      </p:sp>
      <p:sp>
        <p:nvSpPr>
          <p:cNvPr id="117" name="右矢印 116"/>
          <p:cNvSpPr/>
          <p:nvPr/>
        </p:nvSpPr>
        <p:spPr>
          <a:xfrm rot="3575352">
            <a:off x="7618198" y="2374638"/>
            <a:ext cx="1178212" cy="28106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8" name="フローチャート: 処理 117">
            <a:hlinkClick r:id="rId3" action="ppaction://hlinksldjump"/>
          </p:cNvPr>
          <p:cNvSpPr/>
          <p:nvPr/>
        </p:nvSpPr>
        <p:spPr>
          <a:xfrm>
            <a:off x="8271055" y="3063150"/>
            <a:ext cx="1426708" cy="875097"/>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9" name="正方形/長方形 118">
            <a:hlinkClick r:id="rId3" action="ppaction://hlinksldjump"/>
          </p:cNvPr>
          <p:cNvSpPr/>
          <p:nvPr/>
        </p:nvSpPr>
        <p:spPr>
          <a:xfrm>
            <a:off x="8355101" y="3219493"/>
            <a:ext cx="1291114"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⑨未使用治験薬の回収</a:t>
            </a:r>
          </a:p>
        </p:txBody>
      </p:sp>
      <p:sp>
        <p:nvSpPr>
          <p:cNvPr id="120" name="フローチャート: 処理 119">
            <a:hlinkClick r:id="rId3" action="ppaction://hlinksldjump"/>
          </p:cNvPr>
          <p:cNvSpPr/>
          <p:nvPr/>
        </p:nvSpPr>
        <p:spPr>
          <a:xfrm>
            <a:off x="10417510" y="2273707"/>
            <a:ext cx="890606" cy="2478958"/>
          </a:xfrm>
          <a:prstGeom prst="flowChartProcess">
            <a:avLst/>
          </a:prstGeom>
        </p:spPr>
        <p:style>
          <a:lnRef idx="0">
            <a:schemeClr val="accent4"/>
          </a:lnRef>
          <a:fillRef idx="3">
            <a:schemeClr val="accent4"/>
          </a:fillRef>
          <a:effectRef idx="3">
            <a:schemeClr val="accent4"/>
          </a:effectRef>
          <a:fontRef idx="minor">
            <a:schemeClr val="lt1"/>
          </a:fontRef>
        </p:style>
        <p:txBody>
          <a:bodyPr vert="eaVert"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1" name="下矢印 120"/>
          <p:cNvSpPr/>
          <p:nvPr/>
        </p:nvSpPr>
        <p:spPr>
          <a:xfrm rot="16200000">
            <a:off x="9943981" y="3226592"/>
            <a:ext cx="317766" cy="427356"/>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2" name="正方形/長方形 121">
            <a:hlinkClick r:id="rId3" action="ppaction://hlinksldjump"/>
          </p:cNvPr>
          <p:cNvSpPr/>
          <p:nvPr/>
        </p:nvSpPr>
        <p:spPr>
          <a:xfrm>
            <a:off x="10662882" y="2383288"/>
            <a:ext cx="430887" cy="2211056"/>
          </a:xfrm>
          <a:prstGeom prst="rect">
            <a:avLst/>
          </a:prstGeom>
        </p:spPr>
        <p:txBody>
          <a:bodyPr vert="eaVert" wrap="square" anchor="ctr" anchorCtr="1">
            <a:spAutoFit/>
          </a:bodyPr>
          <a:lstStyle/>
          <a:p>
            <a:r>
              <a:rPr lang="ja-JP" altLang="en-US" sz="1600" dirty="0">
                <a:latin typeface="ＭＳ Ｐゴシック" panose="020B0600070205080204" pitchFamily="50" charset="-128"/>
                <a:ea typeface="ＭＳ Ｐゴシック" panose="020B0600070205080204" pitchFamily="50" charset="-128"/>
              </a:rPr>
              <a:t>⑩回収治験薬</a:t>
            </a:r>
            <a:r>
              <a:rPr lang="ja-JP" altLang="en-US" sz="1600" dirty="0" smtClean="0">
                <a:latin typeface="ＭＳ Ｐゴシック" panose="020B0600070205080204" pitchFamily="50" charset="-128"/>
                <a:ea typeface="ＭＳ Ｐゴシック" panose="020B0600070205080204" pitchFamily="50" charset="-128"/>
              </a:rPr>
              <a:t>確認</a:t>
            </a:r>
            <a:endParaRPr lang="en-US" altLang="ja-JP" sz="1600" dirty="0">
              <a:latin typeface="ＭＳ Ｐゴシック" panose="020B0600070205080204" pitchFamily="50" charset="-128"/>
              <a:ea typeface="ＭＳ Ｐゴシック" panose="020B0600070205080204" pitchFamily="50" charset="-128"/>
            </a:endParaRPr>
          </a:p>
        </p:txBody>
      </p:sp>
      <p:sp>
        <p:nvSpPr>
          <p:cNvPr id="123" name="フローチャート: 処理 122">
            <a:hlinkClick r:id="rId3" action="ppaction://hlinksldjump"/>
          </p:cNvPr>
          <p:cNvSpPr/>
          <p:nvPr/>
        </p:nvSpPr>
        <p:spPr>
          <a:xfrm>
            <a:off x="9889184" y="5104428"/>
            <a:ext cx="1992505" cy="5847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4" name="正方形/長方形 123">
            <a:hlinkClick r:id="rId3" action="ppaction://hlinksldjump"/>
          </p:cNvPr>
          <p:cNvSpPr/>
          <p:nvPr/>
        </p:nvSpPr>
        <p:spPr>
          <a:xfrm>
            <a:off x="10179362" y="5246213"/>
            <a:ext cx="1702327"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⑪治験薬回収</a:t>
            </a:r>
          </a:p>
        </p:txBody>
      </p:sp>
      <p:sp>
        <p:nvSpPr>
          <p:cNvPr id="125" name="下矢印 124"/>
          <p:cNvSpPr/>
          <p:nvPr/>
        </p:nvSpPr>
        <p:spPr>
          <a:xfrm>
            <a:off x="10720079" y="4832410"/>
            <a:ext cx="285467" cy="260822"/>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1" name="右矢印 50"/>
          <p:cNvSpPr/>
          <p:nvPr/>
        </p:nvSpPr>
        <p:spPr>
          <a:xfrm>
            <a:off x="2285162" y="5127029"/>
            <a:ext cx="355689" cy="317222"/>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07192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84920913"/>
              </p:ext>
            </p:extLst>
          </p:nvPr>
        </p:nvGraphicFramePr>
        <p:xfrm>
          <a:off x="332509" y="664028"/>
          <a:ext cx="11568547" cy="5600447"/>
        </p:xfrm>
        <a:graphic>
          <a:graphicData uri="http://schemas.openxmlformats.org/drawingml/2006/table">
            <a:tbl>
              <a:tblPr firstRow="1" bandRow="1">
                <a:tableStyleId>{21E4AEA4-8DFA-4A89-87EB-49C32662AFE0}</a:tableStyleId>
              </a:tblPr>
              <a:tblGrid>
                <a:gridCol w="2352562">
                  <a:extLst>
                    <a:ext uri="{9D8B030D-6E8A-4147-A177-3AD203B41FA5}">
                      <a16:colId xmlns:a16="http://schemas.microsoft.com/office/drawing/2014/main" xmlns="" val="20000"/>
                    </a:ext>
                  </a:extLst>
                </a:gridCol>
                <a:gridCol w="3782636">
                  <a:extLst>
                    <a:ext uri="{9D8B030D-6E8A-4147-A177-3AD203B41FA5}">
                      <a16:colId xmlns:a16="http://schemas.microsoft.com/office/drawing/2014/main" xmlns="" val="20001"/>
                    </a:ext>
                  </a:extLst>
                </a:gridCol>
                <a:gridCol w="4026757">
                  <a:extLst>
                    <a:ext uri="{9D8B030D-6E8A-4147-A177-3AD203B41FA5}">
                      <a16:colId xmlns:a16="http://schemas.microsoft.com/office/drawing/2014/main" xmlns="" val="20002"/>
                    </a:ext>
                  </a:extLst>
                </a:gridCol>
                <a:gridCol w="1406592">
                  <a:extLst>
                    <a:ext uri="{9D8B030D-6E8A-4147-A177-3AD203B41FA5}">
                      <a16:colId xmlns:a16="http://schemas.microsoft.com/office/drawing/2014/main" xmlns="" val="20003"/>
                    </a:ext>
                  </a:extLst>
                </a:gridCol>
              </a:tblGrid>
              <a:tr h="673999">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506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①治験薬の搬入日時の調整</a:t>
                      </a:r>
                    </a:p>
                  </a:txBody>
                  <a:tcPr anchor="ctr"/>
                </a:tc>
                <a:tc>
                  <a:txBody>
                    <a:bodyPr/>
                    <a:lstStyle/>
                    <a:p>
                      <a:pPr marL="85725" indent="0"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験薬管理者へ治験薬</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搬入日時の連絡を失念</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5725" marR="0" indent="9525"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事前にスケジュールの確認、搬入当日の申し送りを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10003"/>
                  </a:ext>
                </a:extLst>
              </a:tr>
              <a:tr h="357072">
                <a:tc rowSpan="6">
                  <a:txBody>
                    <a:bodyPr/>
                    <a:lstStyle/>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②治験薬の交付と受領</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治験薬受領者の不在</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治験薬管理者以外に治験薬受領可能なスタッフを</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用意する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1"/>
                  </a:ext>
                </a:extLst>
              </a:tr>
              <a:tr h="491274">
                <a:tc vMerge="1">
                  <a:txBody>
                    <a:bodyPr/>
                    <a:lstStyle/>
                    <a:p>
                      <a:pPr algn="l"/>
                      <a:endParaRPr kumimoji="1" lang="en-US" altLang="ja-JP" sz="1400" dirty="0">
                        <a:solidFill>
                          <a:schemeClr val="tx1"/>
                        </a:solidFill>
                        <a:latin typeface="+mn-ea"/>
                        <a:ea typeface="+mn-ea"/>
                      </a:endParaRPr>
                    </a:p>
                  </a:txBody>
                  <a:tcPr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治験薬の外箱（外観）及び数量、温度逸脱の未確認</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5725" marR="0" indent="9525" algn="l"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治験薬管理者と治験薬管理補助者で破損、数量違い、温度逸脱を確認する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799645843"/>
                  </a:ext>
                </a:extLst>
              </a:tr>
              <a:tr h="378093">
                <a:tc vMerge="1">
                  <a:txBody>
                    <a:bodyPr/>
                    <a:lstStyle/>
                    <a:p>
                      <a:endParaRPr kumimoji="1" lang="ja-JP" altLang="en-US"/>
                    </a:p>
                  </a:txBody>
                  <a:tcPr/>
                </a:tc>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薬剤番号が違う薬剤が搬入される</a:t>
                      </a:r>
                    </a:p>
                  </a:txBody>
                  <a:tcPr marL="0" marR="0" marT="0" marB="0" anchor="ctr"/>
                </a:tc>
                <a:tc>
                  <a:txBody>
                    <a:bodyPr/>
                    <a:lstStyle/>
                    <a:p>
                      <a:pPr marL="85725"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搬入時に交付書と照らし合わせ確認する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491274">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治験薬交付書を紛失する</a:t>
                      </a:r>
                    </a:p>
                  </a:txBody>
                  <a:tcPr anchor="ctr"/>
                </a:tc>
                <a:tc>
                  <a:txBody>
                    <a:bodyPr/>
                    <a:lstStyle/>
                    <a:p>
                      <a:pPr algn="l"/>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タイムリーに所定の保管場所に入れる</a:t>
                      </a:r>
                    </a:p>
                    <a:p>
                      <a:pPr algn="l"/>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験薬管理者と治験薬管理補助者で確認する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7"/>
                  </a:ext>
                </a:extLst>
              </a:tr>
              <a:tr h="40337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治験薬受領書の提出（</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入力）を失念する</a:t>
                      </a:r>
                    </a:p>
                  </a:txBody>
                  <a:tcPr marL="0" marR="0" marT="0" marB="0" anchor="ctr"/>
                </a:tc>
                <a:tc>
                  <a:txBody>
                    <a:bodyPr/>
                    <a:lstStyle/>
                    <a:p>
                      <a:pPr marL="85725" indent="0"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CRC</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験薬管理者の双方で確認する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2"/>
                  </a:ext>
                </a:extLst>
              </a:tr>
              <a:tr h="3788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85725" indent="0"/>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受領書の誤送付</a:t>
                      </a:r>
                    </a:p>
                  </a:txBody>
                  <a:tcPr marL="0" marR="0" marT="0" marB="0" anchor="ctr"/>
                </a:tc>
                <a:tc>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CRC</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験薬管理者の双方で確認する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78730495"/>
                  </a:ext>
                </a:extLst>
              </a:tr>
              <a:tr h="654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③投与可否を判断</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責任医師が</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被験者の健康状態を確認しないまま投与する</a:t>
                      </a:r>
                    </a:p>
                  </a:txBody>
                  <a:tcPr marL="0" marR="0" marT="0" marB="0" anchor="ctr"/>
                </a:tc>
                <a:tc>
                  <a:txBody>
                    <a:bodyPr/>
                    <a:lstStyle/>
                    <a:p>
                      <a:pPr marL="85725" indent="95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事前に被験者の健康状況の確認を</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含め</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45</a:t>
                      </a:r>
                      <a:r>
                        <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54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④割付情報の入力、確認</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割付</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するため</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の情報を誤って入力する</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も複数体制で情報を管理する</a:t>
                      </a:r>
                    </a:p>
                  </a:txBody>
                  <a:tcPr anchor="ctr"/>
                </a:tc>
                <a:tc>
                  <a:txBody>
                    <a:bodyPr/>
                    <a:lstStyle/>
                    <a:p>
                      <a:pPr algn="ctr"/>
                      <a:endPar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413802">
                <a:tc>
                  <a:txBody>
                    <a:bodyPr/>
                    <a:lstStyle/>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⑤治験薬処方</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責任医師が</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治験薬の処方を間違える</a:t>
                      </a: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験薬の処方内容を確認する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45</a:t>
                      </a:r>
                      <a:r>
                        <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62449259"/>
                  </a:ext>
                </a:extLst>
              </a:tr>
            </a:tbl>
          </a:graphicData>
        </a:graphic>
      </p:graphicFrame>
      <p:sp>
        <p:nvSpPr>
          <p:cNvPr id="5" name="動作設定ボタン: 戻る 2">
            <a:hlinkClick r:id="rId6"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4935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治験薬におけるリスク事例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p>
        </p:txBody>
      </p:sp>
    </p:spTree>
    <p:extLst>
      <p:ext uri="{BB962C8B-B14F-4D97-AF65-F5344CB8AC3E}">
        <p14:creationId xmlns:p14="http://schemas.microsoft.com/office/powerpoint/2010/main" val="1048028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212854"/>
              </p:ext>
            </p:extLst>
          </p:nvPr>
        </p:nvGraphicFramePr>
        <p:xfrm>
          <a:off x="346364" y="643946"/>
          <a:ext cx="11513127" cy="5905687"/>
        </p:xfrm>
        <a:graphic>
          <a:graphicData uri="http://schemas.openxmlformats.org/drawingml/2006/table">
            <a:tbl>
              <a:tblPr firstRow="1" bandRow="1">
                <a:tableStyleId>{21E4AEA4-8DFA-4A89-87EB-49C32662AFE0}</a:tableStyleId>
              </a:tblPr>
              <a:tblGrid>
                <a:gridCol w="2647029">
                  <a:extLst>
                    <a:ext uri="{9D8B030D-6E8A-4147-A177-3AD203B41FA5}">
                      <a16:colId xmlns:a16="http://schemas.microsoft.com/office/drawing/2014/main" xmlns="" val="20000"/>
                    </a:ext>
                  </a:extLst>
                </a:gridCol>
                <a:gridCol w="3463163">
                  <a:extLst>
                    <a:ext uri="{9D8B030D-6E8A-4147-A177-3AD203B41FA5}">
                      <a16:colId xmlns:a16="http://schemas.microsoft.com/office/drawing/2014/main" xmlns="" val="20001"/>
                    </a:ext>
                  </a:extLst>
                </a:gridCol>
                <a:gridCol w="3971121">
                  <a:extLst>
                    <a:ext uri="{9D8B030D-6E8A-4147-A177-3AD203B41FA5}">
                      <a16:colId xmlns:a16="http://schemas.microsoft.com/office/drawing/2014/main" xmlns="" val="20002"/>
                    </a:ext>
                  </a:extLst>
                </a:gridCol>
                <a:gridCol w="1431814">
                  <a:extLst>
                    <a:ext uri="{9D8B030D-6E8A-4147-A177-3AD203B41FA5}">
                      <a16:colId xmlns:a16="http://schemas.microsoft.com/office/drawing/2014/main" xmlns="" val="20003"/>
                    </a:ext>
                  </a:extLst>
                </a:gridCol>
              </a:tblGrid>
              <a:tr h="683862">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603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⑥治験薬の調剤・払出</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治験薬管理者が治験薬の払出を間違える</a:t>
                      </a:r>
                    </a:p>
                  </a:txBody>
                  <a:tcPr marL="0" marR="0" marT="0" marB="0" anchor="ctr"/>
                </a:tc>
                <a:tc>
                  <a:txBody>
                    <a:bodyPr/>
                    <a:lstStyle/>
                    <a:p>
                      <a:pPr marL="85725" marR="0" indent="47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治験薬管理補助者も治験薬の払出内容を確認する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2"/>
                  </a:ext>
                </a:extLst>
              </a:tr>
              <a:tr h="687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⑦被験者への説明</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治</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験薬投薬</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医師が</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被験者へ間違った数量の治験薬を投薬する</a:t>
                      </a:r>
                    </a:p>
                  </a:txBody>
                  <a:tcPr marL="0" marR="0" marT="0" marB="0" anchor="ctr"/>
                </a:tc>
                <a:tc>
                  <a:txBody>
                    <a:bodyPr/>
                    <a:lstStyle/>
                    <a:p>
                      <a:pPr marL="85725" marR="0" indent="4763" algn="l"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医師及び</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は複数</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体制で情報を管理する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marR="0" indent="4763"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プロトコルを確認して服薬方法を指導する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fontAlgn="ct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10003"/>
                  </a:ext>
                </a:extLst>
              </a:tr>
              <a:tr h="932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⑧治験薬の服薬</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被験者が服用方法を間違える</a:t>
                      </a:r>
                    </a:p>
                  </a:txBody>
                  <a:tcPr marL="0" marR="0" marT="0" marB="0" anchor="ctr"/>
                </a:tc>
                <a:tc>
                  <a:txBody>
                    <a:bodyPr/>
                    <a:lstStyle/>
                    <a:p>
                      <a:pPr marL="90488"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は被験者がわかりやすい資料（空容器の回収等）を提供し、被験者が理解できたかどうかを確認し、必要に応じて被験者に連絡し服薬状況を確認する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70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⑨未使用治験薬の回収</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医師又は</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回収治験薬の数量を間違える（紛失）</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空容器又は空シートを回収する</a:t>
                      </a:r>
                      <a:endParaRPr kumimoji="1" lang="en-US" altLang="ja-JP"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は患者日誌等から回収数量を確認する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速やかに治験薬管理者に返却する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991883">
                <a:tc>
                  <a:txBody>
                    <a:bodyPr/>
                    <a:lstStyle/>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a:t>
                      </a:r>
                      <a:r>
                        <a:rPr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回収治験薬</a:t>
                      </a:r>
                      <a:r>
                        <a:rPr lang="zh-TW"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確認</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治験薬管理者が治験薬管理表へ回収治験薬の数量を書き間違える</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治験薬管理者は責任</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医師又は</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回収治験薬を受領する際、数量を治験薬管理表から確認する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smtClean="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937844282"/>
                  </a:ext>
                </a:extLst>
              </a:tr>
              <a:tr h="49846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⑪治験薬回収</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治験薬返却書の提出を失念する</a:t>
                      </a:r>
                    </a:p>
                  </a:txBody>
                  <a:tcPr marL="0" marR="0" marT="0" marB="0" anchor="ctr"/>
                </a:tc>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験薬管理者の双方で確認する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48059593"/>
                  </a:ext>
                </a:extLst>
              </a:tr>
              <a:tr h="77567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85725"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治験薬回収書を紛失する</a:t>
                      </a:r>
                    </a:p>
                  </a:txBody>
                  <a:tcPr marL="0" marR="0" marT="0" marB="0" anchor="ctr"/>
                </a:tc>
                <a:tc>
                  <a:txBody>
                    <a:bodyPr/>
                    <a:lstStyle/>
                    <a:p>
                      <a:pPr marL="85725" indent="0" algn="l"/>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タイムリーに所定の保管場所に入れる</a:t>
                      </a:r>
                    </a:p>
                    <a:p>
                      <a:pPr marL="85725" indent="0" algn="l"/>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験薬管理者と治験薬管理補助者で確認する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39</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41</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270474029"/>
                  </a:ext>
                </a:extLst>
              </a:tr>
            </a:tbl>
          </a:graphicData>
        </a:graphic>
      </p:graphicFrame>
      <p:sp>
        <p:nvSpPr>
          <p:cNvPr id="5" name="動作設定ボタン: 戻る 2">
            <a:hlinkClick r:id="rId6"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4935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治験薬における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p>
        </p:txBody>
      </p:sp>
    </p:spTree>
    <p:extLst>
      <p:ext uri="{BB962C8B-B14F-4D97-AF65-F5344CB8AC3E}">
        <p14:creationId xmlns:p14="http://schemas.microsoft.com/office/powerpoint/2010/main" val="3701201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883" y="4926148"/>
            <a:ext cx="1859597" cy="1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16560" y="243840"/>
            <a:ext cx="1178560" cy="369332"/>
          </a:xfrm>
          <a:prstGeom prst="rect">
            <a:avLst/>
          </a:prstGeom>
          <a:noFill/>
        </p:spPr>
        <p:txBody>
          <a:bodyPr wrap="square" rtlCol="0">
            <a:spAutoFit/>
          </a:bodyPr>
          <a:lstStyle/>
          <a:p>
            <a:r>
              <a:rPr lang="ja-JP" altLang="en-US" dirty="0" smtClean="0"/>
              <a:t>（メモ</a:t>
            </a:r>
            <a:r>
              <a:rPr kumimoji="1" lang="ja-JP" altLang="en-US" dirty="0" smtClean="0"/>
              <a:t>）</a:t>
            </a:r>
            <a:endParaRPr kumimoji="1" lang="ja-JP" altLang="en-US" dirty="0"/>
          </a:p>
        </p:txBody>
      </p:sp>
    </p:spTree>
    <p:extLst>
      <p:ext uri="{BB962C8B-B14F-4D97-AF65-F5344CB8AC3E}">
        <p14:creationId xmlns:p14="http://schemas.microsoft.com/office/powerpoint/2010/main" val="4261536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22" name="直線コネクタ 21"/>
          <p:cNvCxnSpPr/>
          <p:nvPr/>
        </p:nvCxnSpPr>
        <p:spPr>
          <a:xfrm>
            <a:off x="538882" y="2076158"/>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8883" y="320456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538882" y="538377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8882" y="443630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フローチャート: 処理 146">
            <a:hlinkClick r:id="rId2" action="ppaction://hlinksldjump"/>
          </p:cNvPr>
          <p:cNvSpPr/>
          <p:nvPr/>
        </p:nvSpPr>
        <p:spPr>
          <a:xfrm>
            <a:off x="7341829" y="5542952"/>
            <a:ext cx="1448854" cy="788291"/>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43" name="フローチャート: 処理 142">
            <a:hlinkClick r:id="rId2" action="ppaction://hlinksldjump"/>
          </p:cNvPr>
          <p:cNvSpPr/>
          <p:nvPr/>
        </p:nvSpPr>
        <p:spPr>
          <a:xfrm>
            <a:off x="4815151" y="5539225"/>
            <a:ext cx="1877303" cy="79201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16" name="直線コネクタ 15"/>
          <p:cNvCxnSpPr/>
          <p:nvPr/>
        </p:nvCxnSpPr>
        <p:spPr>
          <a:xfrm>
            <a:off x="538885" y="99556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2" y="649412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36618" y="1146285"/>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被験者</a:t>
            </a:r>
          </a:p>
        </p:txBody>
      </p:sp>
      <p:sp>
        <p:nvSpPr>
          <p:cNvPr id="27" name="テキスト ボックス 26"/>
          <p:cNvSpPr txBox="1"/>
          <p:nvPr/>
        </p:nvSpPr>
        <p:spPr>
          <a:xfrm>
            <a:off x="706186" y="3527901"/>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ＣＲＣ</a:t>
            </a:r>
          </a:p>
        </p:txBody>
      </p:sp>
      <p:sp>
        <p:nvSpPr>
          <p:cNvPr id="28" name="テキスト ボックス 27"/>
          <p:cNvSpPr txBox="1"/>
          <p:nvPr/>
        </p:nvSpPr>
        <p:spPr>
          <a:xfrm>
            <a:off x="702853" y="5403654"/>
            <a:ext cx="430887" cy="1131542"/>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検体処理者</a:t>
            </a:r>
          </a:p>
        </p:txBody>
      </p:sp>
      <p:sp>
        <p:nvSpPr>
          <p:cNvPr id="29" name="テキスト ボックス 28"/>
          <p:cNvSpPr txBox="1"/>
          <p:nvPr/>
        </p:nvSpPr>
        <p:spPr>
          <a:xfrm>
            <a:off x="613508" y="2155810"/>
            <a:ext cx="677108" cy="1097122"/>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責任医師・分担医師</a:t>
            </a:r>
          </a:p>
        </p:txBody>
      </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臨床検査</a:t>
            </a:r>
          </a:p>
        </p:txBody>
      </p:sp>
      <p:sp>
        <p:nvSpPr>
          <p:cNvPr id="73" name="動作設定ボタン: 戻る 72">
            <a:hlinkClick r:id="rId3"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706186" y="4475425"/>
            <a:ext cx="430887" cy="1076844"/>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採血担当</a:t>
            </a:r>
          </a:p>
        </p:txBody>
      </p:sp>
      <p:sp>
        <p:nvSpPr>
          <p:cNvPr id="85" name="フローチャート: 処理 84">
            <a:hlinkClick r:id="rId4" action="ppaction://hlinksldjump"/>
          </p:cNvPr>
          <p:cNvSpPr/>
          <p:nvPr/>
        </p:nvSpPr>
        <p:spPr>
          <a:xfrm>
            <a:off x="1601807" y="2187562"/>
            <a:ext cx="2093013" cy="69361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2" name="正方形/長方形 91">
            <a:hlinkClick r:id="rId4" action="ppaction://hlinksldjump"/>
          </p:cNvPr>
          <p:cNvSpPr/>
          <p:nvPr/>
        </p:nvSpPr>
        <p:spPr>
          <a:xfrm>
            <a:off x="1733840" y="2244676"/>
            <a:ext cx="1577834"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①検査オーダー</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（院内・外注）</a:t>
            </a:r>
          </a:p>
        </p:txBody>
      </p:sp>
      <p:grpSp>
        <p:nvGrpSpPr>
          <p:cNvPr id="102" name="グループ化 101"/>
          <p:cNvGrpSpPr/>
          <p:nvPr/>
        </p:nvGrpSpPr>
        <p:grpSpPr>
          <a:xfrm>
            <a:off x="1629039" y="4885513"/>
            <a:ext cx="2353883" cy="1056115"/>
            <a:chOff x="9680175" y="5428141"/>
            <a:chExt cx="1250411" cy="930668"/>
          </a:xfrm>
        </p:grpSpPr>
        <p:sp>
          <p:nvSpPr>
            <p:cNvPr id="103" name="フローチャート: 書類 102">
              <a:hlinkClick r:id="rId4" action="ppaction://hlinksldjump"/>
            </p:cNvPr>
            <p:cNvSpPr/>
            <p:nvPr/>
          </p:nvSpPr>
          <p:spPr>
            <a:xfrm>
              <a:off x="9680175" y="5428141"/>
              <a:ext cx="1172816" cy="93066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04" name="正方形/長方形 103">
              <a:hlinkClick r:id="rId4" action="ppaction://hlinksldjump"/>
            </p:cNvPr>
            <p:cNvSpPr/>
            <p:nvPr/>
          </p:nvSpPr>
          <p:spPr>
            <a:xfrm>
              <a:off x="9743877" y="5694757"/>
              <a:ext cx="1186709" cy="298340"/>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③検体採取依頼</a:t>
              </a:r>
              <a:endParaRPr lang="ja-JP" altLang="en-US" sz="1200" dirty="0">
                <a:latin typeface="ＭＳ Ｐゴシック" panose="020B0600070205080204" pitchFamily="50" charset="-128"/>
                <a:ea typeface="ＭＳ Ｐゴシック" panose="020B0600070205080204" pitchFamily="50" charset="-128"/>
              </a:endParaRPr>
            </a:p>
          </p:txBody>
        </p:sp>
      </p:grpSp>
      <p:grpSp>
        <p:nvGrpSpPr>
          <p:cNvPr id="124" name="グループ化 123"/>
          <p:cNvGrpSpPr/>
          <p:nvPr/>
        </p:nvGrpSpPr>
        <p:grpSpPr>
          <a:xfrm>
            <a:off x="8293374" y="3404679"/>
            <a:ext cx="1451161" cy="858025"/>
            <a:chOff x="9443975" y="5473240"/>
            <a:chExt cx="1201665" cy="930668"/>
          </a:xfrm>
        </p:grpSpPr>
        <p:sp>
          <p:nvSpPr>
            <p:cNvPr id="125" name="フローチャート: 書類 124">
              <a:hlinkClick r:id="rId5" action="ppaction://hlinksldjump"/>
            </p:cNvPr>
            <p:cNvSpPr/>
            <p:nvPr/>
          </p:nvSpPr>
          <p:spPr>
            <a:xfrm>
              <a:off x="9443975" y="5473240"/>
              <a:ext cx="1172816" cy="93066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26" name="正方形/長方形 125">
              <a:hlinkClick r:id="rId6" action="ppaction://hlinksldjump"/>
            </p:cNvPr>
            <p:cNvSpPr/>
            <p:nvPr/>
          </p:nvSpPr>
          <p:spPr>
            <a:xfrm>
              <a:off x="9458931" y="5509956"/>
              <a:ext cx="1186709" cy="367217"/>
            </a:xfrm>
            <a:prstGeom prst="rect">
              <a:avLst/>
            </a:prstGeom>
          </p:spPr>
          <p:txBody>
            <a:bodyPr wrap="square">
              <a:spAutoFit/>
            </a:bodyPr>
            <a:lstStyle/>
            <a:p>
              <a:endParaRPr lang="ja-JP" altLang="en-US" sz="1600" dirty="0">
                <a:latin typeface="ＭＳ Ｐゴシック" panose="020B0600070205080204" pitchFamily="50" charset="-128"/>
                <a:ea typeface="ＭＳ Ｐゴシック" panose="020B0600070205080204" pitchFamily="50" charset="-128"/>
              </a:endParaRPr>
            </a:p>
          </p:txBody>
        </p:sp>
      </p:grpSp>
      <p:sp>
        <p:nvSpPr>
          <p:cNvPr id="127" name="正方形/長方形 126">
            <a:hlinkClick r:id="rId5" action="ppaction://hlinksldjump"/>
          </p:cNvPr>
          <p:cNvSpPr/>
          <p:nvPr/>
        </p:nvSpPr>
        <p:spPr>
          <a:xfrm>
            <a:off x="8355911" y="3624605"/>
            <a:ext cx="1344148"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⑧検査結果</a:t>
            </a:r>
          </a:p>
        </p:txBody>
      </p:sp>
      <p:sp>
        <p:nvSpPr>
          <p:cNvPr id="144" name="正方形/長方形 143">
            <a:hlinkClick r:id="rId2" action="ppaction://hlinksldjump"/>
          </p:cNvPr>
          <p:cNvSpPr/>
          <p:nvPr/>
        </p:nvSpPr>
        <p:spPr>
          <a:xfrm>
            <a:off x="5043921" y="5642755"/>
            <a:ext cx="1344148"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⑤検体処理・</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一時</a:t>
            </a:r>
            <a:r>
              <a:rPr lang="ja-JP" altLang="en-US" sz="1600" dirty="0">
                <a:latin typeface="ＭＳ Ｐゴシック" panose="020B0600070205080204" pitchFamily="50" charset="-128"/>
                <a:ea typeface="ＭＳ Ｐゴシック" panose="020B0600070205080204" pitchFamily="50" charset="-128"/>
              </a:rPr>
              <a:t>保管</a:t>
            </a:r>
            <a:endParaRPr lang="en-US" altLang="ja-JP" sz="1600" dirty="0">
              <a:latin typeface="ＭＳ Ｐゴシック" panose="020B0600070205080204" pitchFamily="50" charset="-128"/>
              <a:ea typeface="ＭＳ Ｐゴシック" panose="020B0600070205080204" pitchFamily="50" charset="-128"/>
            </a:endParaRPr>
          </a:p>
        </p:txBody>
      </p:sp>
      <p:sp>
        <p:nvSpPr>
          <p:cNvPr id="148" name="正方形/長方形 147">
            <a:hlinkClick r:id="rId2" action="ppaction://hlinksldjump"/>
          </p:cNvPr>
          <p:cNvSpPr/>
          <p:nvPr/>
        </p:nvSpPr>
        <p:spPr>
          <a:xfrm>
            <a:off x="7441602" y="5680569"/>
            <a:ext cx="1368551"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⑥</a:t>
            </a:r>
            <a:r>
              <a:rPr lang="ja-JP" altLang="en-US" sz="1600" dirty="0" smtClean="0">
                <a:latin typeface="ＭＳ Ｐゴシック" panose="020B0600070205080204" pitchFamily="50" charset="-128"/>
                <a:ea typeface="ＭＳ Ｐゴシック" panose="020B0600070205080204" pitchFamily="50" charset="-128"/>
              </a:rPr>
              <a:t>検体測定　　</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院内）</a:t>
            </a:r>
            <a:endParaRPr lang="en-US" altLang="ja-JP" sz="1600" dirty="0">
              <a:latin typeface="ＭＳ Ｐゴシック" panose="020B0600070205080204" pitchFamily="50" charset="-128"/>
              <a:ea typeface="ＭＳ Ｐゴシック" panose="020B0600070205080204" pitchFamily="50" charset="-128"/>
            </a:endParaRPr>
          </a:p>
        </p:txBody>
      </p:sp>
      <p:sp>
        <p:nvSpPr>
          <p:cNvPr id="149" name="フローチャート: 処理 148">
            <a:hlinkClick r:id="rId5" action="ppaction://hlinksldjump"/>
          </p:cNvPr>
          <p:cNvSpPr/>
          <p:nvPr/>
        </p:nvSpPr>
        <p:spPr>
          <a:xfrm>
            <a:off x="10191964" y="3389090"/>
            <a:ext cx="1561671" cy="67234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50" name="正方形/長方形 149">
            <a:hlinkClick r:id="rId5" action="ppaction://hlinksldjump"/>
          </p:cNvPr>
          <p:cNvSpPr/>
          <p:nvPr/>
        </p:nvSpPr>
        <p:spPr>
          <a:xfrm>
            <a:off x="10153408" y="3569943"/>
            <a:ext cx="1637770"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⑩検査結果保管</a:t>
            </a:r>
            <a:endParaRPr lang="en-US" altLang="ja-JP" sz="1600" dirty="0">
              <a:latin typeface="ＭＳ Ｐゴシック" panose="020B0600070205080204" pitchFamily="50" charset="-128"/>
              <a:ea typeface="ＭＳ Ｐゴシック" panose="020B0600070205080204" pitchFamily="50" charset="-128"/>
            </a:endParaRPr>
          </a:p>
        </p:txBody>
      </p:sp>
      <p:grpSp>
        <p:nvGrpSpPr>
          <p:cNvPr id="151" name="グループ化 150"/>
          <p:cNvGrpSpPr/>
          <p:nvPr/>
        </p:nvGrpSpPr>
        <p:grpSpPr>
          <a:xfrm>
            <a:off x="9030847" y="2137409"/>
            <a:ext cx="1982980" cy="1003853"/>
            <a:chOff x="1492120" y="2965292"/>
            <a:chExt cx="1610139" cy="1003853"/>
          </a:xfrm>
        </p:grpSpPr>
        <p:sp>
          <p:nvSpPr>
            <p:cNvPr id="152" name="フローチャート: 判断 151">
              <a:hlinkClick r:id="rId5" action="ppaction://hlinksldjump"/>
            </p:cNvPr>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53" name="正方形/長方形 152">
              <a:hlinkClick r:id="rId5" action="ppaction://hlinksldjump"/>
            </p:cNvPr>
            <p:cNvSpPr/>
            <p:nvPr/>
          </p:nvSpPr>
          <p:spPr>
            <a:xfrm>
              <a:off x="1813141" y="3220871"/>
              <a:ext cx="1255393"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⑨検査</a:t>
              </a:r>
              <a:r>
                <a:rPr lang="ja-JP" altLang="en-US" sz="1600" dirty="0" smtClean="0">
                  <a:latin typeface="ＭＳ Ｐゴシック" panose="020B0600070205080204" pitchFamily="50" charset="-128"/>
                  <a:ea typeface="ＭＳ Ｐゴシック" panose="020B0600070205080204" pitchFamily="50" charset="-128"/>
                </a:rPr>
                <a:t>結果</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の確認</a:t>
              </a:r>
              <a:endParaRPr lang="ja-JP" altLang="en-US" sz="1600" dirty="0">
                <a:latin typeface="ＭＳ Ｐゴシック" panose="020B0600070205080204" pitchFamily="50" charset="-128"/>
                <a:ea typeface="ＭＳ Ｐゴシック" panose="020B0600070205080204" pitchFamily="50" charset="-128"/>
              </a:endParaRPr>
            </a:p>
          </p:txBody>
        </p:sp>
      </p:grpSp>
      <p:grpSp>
        <p:nvGrpSpPr>
          <p:cNvPr id="154" name="グループ化 153"/>
          <p:cNvGrpSpPr/>
          <p:nvPr/>
        </p:nvGrpSpPr>
        <p:grpSpPr>
          <a:xfrm>
            <a:off x="3629369" y="1028138"/>
            <a:ext cx="2724788" cy="1006127"/>
            <a:chOff x="1750623" y="1035739"/>
            <a:chExt cx="1215898" cy="1006127"/>
          </a:xfrm>
        </p:grpSpPr>
        <p:sp>
          <p:nvSpPr>
            <p:cNvPr id="155" name="星 10 154">
              <a:hlinkClick r:id="rId2" action="ppaction://hlinksldjump"/>
            </p:cNvPr>
            <p:cNvSpPr/>
            <p:nvPr/>
          </p:nvSpPr>
          <p:spPr>
            <a:xfrm>
              <a:off x="1750623" y="1035739"/>
              <a:ext cx="1008630" cy="1006127"/>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156" name="正方形/長方形 155">
              <a:hlinkClick r:id="rId2" action="ppaction://hlinksldjump"/>
            </p:cNvPr>
            <p:cNvSpPr/>
            <p:nvPr/>
          </p:nvSpPr>
          <p:spPr>
            <a:xfrm>
              <a:off x="1858588" y="1375996"/>
              <a:ext cx="1107933"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④採血・採尿実施</a:t>
              </a:r>
              <a:endParaRPr lang="en-US" altLang="ja-JP" sz="1600" dirty="0">
                <a:latin typeface="ＭＳ Ｐゴシック" panose="020B0600070205080204" pitchFamily="50" charset="-128"/>
                <a:ea typeface="ＭＳ Ｐゴシック" panose="020B0600070205080204" pitchFamily="50" charset="-128"/>
              </a:endParaRPr>
            </a:p>
          </p:txBody>
        </p:sp>
      </p:grpSp>
      <p:sp>
        <p:nvSpPr>
          <p:cNvPr id="170" name="フローチャート: 処理 169">
            <a:hlinkClick r:id="rId4" action="ppaction://hlinksldjump"/>
          </p:cNvPr>
          <p:cNvSpPr/>
          <p:nvPr/>
        </p:nvSpPr>
        <p:spPr>
          <a:xfrm>
            <a:off x="1618241" y="3335148"/>
            <a:ext cx="2122537" cy="80163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71" name="正方形/長方形 170">
            <a:hlinkClick r:id="rId4" action="ppaction://hlinksldjump"/>
          </p:cNvPr>
          <p:cNvSpPr/>
          <p:nvPr/>
        </p:nvSpPr>
        <p:spPr>
          <a:xfrm>
            <a:off x="1703579" y="3374943"/>
            <a:ext cx="2037200" cy="769441"/>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②検査オーダー確認</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検体回収依頼</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　・</a:t>
            </a:r>
            <a:r>
              <a:rPr lang="ja-JP" altLang="en-US" sz="1400" dirty="0">
                <a:latin typeface="ＭＳ Ｐゴシック" panose="020B0600070205080204" pitchFamily="50" charset="-128"/>
                <a:ea typeface="ＭＳ Ｐゴシック" panose="020B0600070205080204" pitchFamily="50" charset="-128"/>
              </a:rPr>
              <a:t>検査キットの確認</a:t>
            </a:r>
          </a:p>
        </p:txBody>
      </p:sp>
      <p:grpSp>
        <p:nvGrpSpPr>
          <p:cNvPr id="8" name="グループ化 7"/>
          <p:cNvGrpSpPr/>
          <p:nvPr/>
        </p:nvGrpSpPr>
        <p:grpSpPr>
          <a:xfrm>
            <a:off x="5915673" y="3336907"/>
            <a:ext cx="1801204" cy="934471"/>
            <a:chOff x="5808926" y="3396791"/>
            <a:chExt cx="1617666" cy="1029221"/>
          </a:xfrm>
        </p:grpSpPr>
        <p:sp>
          <p:nvSpPr>
            <p:cNvPr id="145" name="フローチャート: 処理 144">
              <a:hlinkClick r:id="rId5" action="ppaction://hlinksldjump"/>
            </p:cNvPr>
            <p:cNvSpPr/>
            <p:nvPr/>
          </p:nvSpPr>
          <p:spPr>
            <a:xfrm>
              <a:off x="5808926" y="3396791"/>
              <a:ext cx="1617666" cy="1029221"/>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46" name="正方形/長方形 145">
              <a:hlinkClick r:id="rId5" action="ppaction://hlinksldjump"/>
            </p:cNvPr>
            <p:cNvSpPr/>
            <p:nvPr/>
          </p:nvSpPr>
          <p:spPr>
            <a:xfrm>
              <a:off x="5989503" y="3450876"/>
              <a:ext cx="1353709" cy="889410"/>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⑦</a:t>
              </a:r>
              <a:r>
                <a:rPr lang="ja-JP" altLang="en-US" sz="1600" dirty="0" smtClean="0">
                  <a:latin typeface="ＭＳ Ｐゴシック" panose="020B0600070205080204" pitchFamily="50" charset="-128"/>
                  <a:ea typeface="ＭＳ Ｐゴシック" panose="020B0600070205080204" pitchFamily="50" charset="-128"/>
                </a:rPr>
                <a:t>検体回収</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検体梱包</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・発送（外注）</a:t>
              </a:r>
              <a:endParaRPr lang="en-US" altLang="ja-JP" sz="1600" dirty="0">
                <a:latin typeface="ＭＳ Ｐゴシック" panose="020B0600070205080204" pitchFamily="50" charset="-128"/>
                <a:ea typeface="ＭＳ Ｐゴシック" panose="020B0600070205080204" pitchFamily="50" charset="-128"/>
              </a:endParaRPr>
            </a:p>
          </p:txBody>
        </p:sp>
      </p:grpSp>
      <p:sp>
        <p:nvSpPr>
          <p:cNvPr id="62" name="右矢印 61"/>
          <p:cNvSpPr/>
          <p:nvPr/>
        </p:nvSpPr>
        <p:spPr>
          <a:xfrm rot="18000000">
            <a:off x="7800437" y="4786494"/>
            <a:ext cx="1244869" cy="29573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3" name="下矢印 62"/>
          <p:cNvSpPr/>
          <p:nvPr/>
        </p:nvSpPr>
        <p:spPr>
          <a:xfrm>
            <a:off x="2496224" y="4297681"/>
            <a:ext cx="252637" cy="530658"/>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4" name="下矢印 63"/>
          <p:cNvSpPr/>
          <p:nvPr/>
        </p:nvSpPr>
        <p:spPr>
          <a:xfrm>
            <a:off x="2502448" y="2974490"/>
            <a:ext cx="252637" cy="335282"/>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0" name="右矢印 69"/>
          <p:cNvSpPr/>
          <p:nvPr/>
        </p:nvSpPr>
        <p:spPr>
          <a:xfrm>
            <a:off x="6878626" y="5779570"/>
            <a:ext cx="318588" cy="306598"/>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1" name="下矢印 70"/>
          <p:cNvSpPr/>
          <p:nvPr/>
        </p:nvSpPr>
        <p:spPr>
          <a:xfrm rot="788247" flipV="1">
            <a:off x="6256650" y="4347655"/>
            <a:ext cx="316367" cy="1087405"/>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2" name="右矢印 71"/>
          <p:cNvSpPr/>
          <p:nvPr/>
        </p:nvSpPr>
        <p:spPr>
          <a:xfrm rot="18517810">
            <a:off x="9065522" y="2949795"/>
            <a:ext cx="432617" cy="29573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4" name="右矢印 73"/>
          <p:cNvSpPr/>
          <p:nvPr/>
        </p:nvSpPr>
        <p:spPr>
          <a:xfrm rot="3298972">
            <a:off x="10569090" y="2965104"/>
            <a:ext cx="432617" cy="29573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5" name="下矢印 74"/>
          <p:cNvSpPr/>
          <p:nvPr/>
        </p:nvSpPr>
        <p:spPr>
          <a:xfrm rot="1020000" flipV="1">
            <a:off x="3978020" y="2123419"/>
            <a:ext cx="294251" cy="2759392"/>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7" name="下矢印 76"/>
          <p:cNvSpPr/>
          <p:nvPr/>
        </p:nvSpPr>
        <p:spPr>
          <a:xfrm rot="10347661" flipV="1">
            <a:off x="4924026" y="2222821"/>
            <a:ext cx="294251" cy="3298755"/>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467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 name="正方形/長方形 5"/>
          <p:cNvSpPr/>
          <p:nvPr/>
        </p:nvSpPr>
        <p:spPr>
          <a:xfrm>
            <a:off x="366207"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臨床検査におけるリスク事例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p>
        </p:txBody>
      </p:sp>
      <p:graphicFrame>
        <p:nvGraphicFramePr>
          <p:cNvPr id="5" name="表 4"/>
          <p:cNvGraphicFramePr>
            <a:graphicFrameLocks noGrp="1"/>
          </p:cNvGraphicFramePr>
          <p:nvPr>
            <p:extLst>
              <p:ext uri="{D42A27DB-BD31-4B8C-83A1-F6EECF244321}">
                <p14:modId xmlns:p14="http://schemas.microsoft.com/office/powerpoint/2010/main" val="3838418004"/>
              </p:ext>
            </p:extLst>
          </p:nvPr>
        </p:nvGraphicFramePr>
        <p:xfrm>
          <a:off x="346363" y="664028"/>
          <a:ext cx="11554691" cy="5200441"/>
        </p:xfrm>
        <a:graphic>
          <a:graphicData uri="http://schemas.openxmlformats.org/drawingml/2006/table">
            <a:tbl>
              <a:tblPr firstRow="1" bandRow="1">
                <a:tableStyleId>{21E4AEA4-8DFA-4A89-87EB-49C32662AFE0}</a:tableStyleId>
              </a:tblPr>
              <a:tblGrid>
                <a:gridCol w="2354740">
                  <a:extLst>
                    <a:ext uri="{9D8B030D-6E8A-4147-A177-3AD203B41FA5}">
                      <a16:colId xmlns:a16="http://schemas.microsoft.com/office/drawing/2014/main" xmlns="" val="20000"/>
                    </a:ext>
                  </a:extLst>
                </a:gridCol>
                <a:gridCol w="3761481">
                  <a:extLst>
                    <a:ext uri="{9D8B030D-6E8A-4147-A177-3AD203B41FA5}">
                      <a16:colId xmlns:a16="http://schemas.microsoft.com/office/drawing/2014/main" xmlns="" val="20001"/>
                    </a:ext>
                  </a:extLst>
                </a:gridCol>
                <a:gridCol w="4041208">
                  <a:extLst>
                    <a:ext uri="{9D8B030D-6E8A-4147-A177-3AD203B41FA5}">
                      <a16:colId xmlns:a16="http://schemas.microsoft.com/office/drawing/2014/main" xmlns="" val="20002"/>
                    </a:ext>
                  </a:extLst>
                </a:gridCol>
                <a:gridCol w="1397262">
                  <a:extLst>
                    <a:ext uri="{9D8B030D-6E8A-4147-A177-3AD203B41FA5}">
                      <a16:colId xmlns:a16="http://schemas.microsoft.com/office/drawing/2014/main" xmlns="" val="20003"/>
                    </a:ext>
                  </a:extLst>
                </a:gridCol>
              </a:tblGrid>
              <a:tr h="808013">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1585135">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①検査オーダー</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（院内・外注）</a:t>
                      </a:r>
                    </a:p>
                  </a:txBody>
                  <a:tcPr anchor="ctr"/>
                </a:tc>
                <a:tc>
                  <a:txBody>
                    <a:bodyPr/>
                    <a:lstStyle/>
                    <a:p>
                      <a:pPr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治験に必要な検査、オーダー項目漏れ</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検査スケジュールを把握し、事前に</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準備する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院内検査の場合、予め治験用検査をセット化する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検査スケジュール、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項目を周知徹底する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実施・実施項目の有無を医療関係者が把握できる</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体制をつくる（</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可視化）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1"/>
                  </a:ext>
                </a:extLst>
              </a:tr>
              <a:tr h="83958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②検査オーダー確認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・検体回収依頼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・検査キットの確認</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使用期限切れのキットを使用する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試験開始前に、検査キット使用期限の確認を行い、期限切れが近い場合、新たな</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キットの搬入</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を行う</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検体準備段階で使用期限の確認を行う</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2"/>
                  </a:ext>
                </a:extLst>
              </a:tr>
              <a:tr h="7895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他治験の検査キットとの取り違い</a:t>
                      </a:r>
                    </a:p>
                  </a:txBody>
                  <a:tcPr marL="0" marR="0" marT="0" marB="0" anchor="ct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他治験と検査キット保管場所を分ける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lvl="0" indent="0" algn="l" defTabSz="914400" rtl="0" eaLnBrk="1" fontAlgn="ctr"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検査発注</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時にダブルチェックをする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217056119"/>
                  </a:ext>
                </a:extLst>
              </a:tr>
              <a:tr h="6517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検体回収依頼の失念</a:t>
                      </a: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検査実施前に、検体回収依頼の確認を行う</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返信</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等</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985379379"/>
                  </a:ext>
                </a:extLst>
              </a:tr>
              <a:tr h="526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a:t>
                      </a:r>
                      <a:r>
                        <a:rPr kumimoji="1" lang="zh-TW" altLang="en-US" sz="1400" dirty="0">
                          <a:latin typeface="メイリオ" panose="020B0604030504040204" pitchFamily="50" charset="-128"/>
                          <a:ea typeface="メイリオ" panose="020B0604030504040204" pitchFamily="50" charset="-128"/>
                          <a:cs typeface="メイリオ" panose="020B0604030504040204" pitchFamily="50" charset="-128"/>
                        </a:rPr>
                        <a:t>検体</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採取依頼</a:t>
                      </a:r>
                      <a:endParaRPr kumimoji="1" lang="zh-TW"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検体採取ができない</a:t>
                      </a: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事前に採取者、採取場所、採取方法等の手順を確認し連絡する</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565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 name="正方形/長方形 5"/>
          <p:cNvSpPr/>
          <p:nvPr/>
        </p:nvSpPr>
        <p:spPr>
          <a:xfrm>
            <a:off x="380062"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臨床検査におけるリスク事例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p>
        </p:txBody>
      </p:sp>
      <p:graphicFrame>
        <p:nvGraphicFramePr>
          <p:cNvPr id="5" name="表 4"/>
          <p:cNvGraphicFramePr>
            <a:graphicFrameLocks noGrp="1"/>
          </p:cNvGraphicFramePr>
          <p:nvPr>
            <p:extLst>
              <p:ext uri="{D42A27DB-BD31-4B8C-83A1-F6EECF244321}">
                <p14:modId xmlns:p14="http://schemas.microsoft.com/office/powerpoint/2010/main" val="496240085"/>
              </p:ext>
            </p:extLst>
          </p:nvPr>
        </p:nvGraphicFramePr>
        <p:xfrm>
          <a:off x="360217" y="664029"/>
          <a:ext cx="11540837" cy="5698183"/>
        </p:xfrm>
        <a:graphic>
          <a:graphicData uri="http://schemas.openxmlformats.org/drawingml/2006/table">
            <a:tbl>
              <a:tblPr firstRow="1" bandRow="1">
                <a:tableStyleId>{21E4AEA4-8DFA-4A89-87EB-49C32662AFE0}</a:tableStyleId>
              </a:tblPr>
              <a:tblGrid>
                <a:gridCol w="2340823">
                  <a:extLst>
                    <a:ext uri="{9D8B030D-6E8A-4147-A177-3AD203B41FA5}">
                      <a16:colId xmlns:a16="http://schemas.microsoft.com/office/drawing/2014/main" xmlns="" val="20000"/>
                    </a:ext>
                  </a:extLst>
                </a:gridCol>
                <a:gridCol w="3763260">
                  <a:extLst>
                    <a:ext uri="{9D8B030D-6E8A-4147-A177-3AD203B41FA5}">
                      <a16:colId xmlns:a16="http://schemas.microsoft.com/office/drawing/2014/main" xmlns="" val="20001"/>
                    </a:ext>
                  </a:extLst>
                </a:gridCol>
                <a:gridCol w="4025549">
                  <a:extLst>
                    <a:ext uri="{9D8B030D-6E8A-4147-A177-3AD203B41FA5}">
                      <a16:colId xmlns:a16="http://schemas.microsoft.com/office/drawing/2014/main" xmlns="" val="20002"/>
                    </a:ext>
                  </a:extLst>
                </a:gridCol>
                <a:gridCol w="1411205">
                  <a:extLst>
                    <a:ext uri="{9D8B030D-6E8A-4147-A177-3AD203B41FA5}">
                      <a16:colId xmlns:a16="http://schemas.microsoft.com/office/drawing/2014/main" xmlns="" val="20003"/>
                    </a:ext>
                  </a:extLst>
                </a:gridCol>
              </a:tblGrid>
              <a:tr h="611142">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729475">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④採血・採尿実施</a:t>
                      </a: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規定の採血を</a:t>
                      </a:r>
                      <a:r>
                        <a:rPr kumimoji="1" lang="ja-JP" altLang="en-US" sz="1400" b="0" i="0" u="none" strike="noStrike" kern="12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していない</a:t>
                      </a:r>
                      <a:endParaRPr kumimoji="1" lang="en-US" altLang="ja-JP" sz="1400" b="0" i="0" u="none" strike="noStrike" kern="1200"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被験者への事前</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説明（検査スケジュール）を徹底する</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次回来院前</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アナウンスを徹底する</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採血担当者との検査実施</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事項の周知徹底を図る</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5812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尿の採り忘れ</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来院時に容器を渡し、採尿を促す</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事前に被験者へ尿検査がある旨説明しておく</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73524425"/>
                  </a:ext>
                </a:extLst>
              </a:tr>
              <a:tr h="4581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被験者が来院しない</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による事前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連絡を行う</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99342330"/>
                  </a:ext>
                </a:extLst>
              </a:tr>
              <a:tr h="5740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kumimoji="1" lang="ja-JP" altLang="en-US" sz="1400" b="0" i="0" u="none" strike="noStrik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採血来院時（トラフ）に間違えて服薬</a:t>
                      </a: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してしまう</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による事前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連絡を行う</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46293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空腹来院時に食事を取ってしまう</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による事前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連絡を行う</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4338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採血管の取り間違い</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ダブルチェックをする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7"/>
                  </a:ext>
                </a:extLst>
              </a:tr>
              <a:tr h="57448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⑤検体処理・一時保管</a:t>
                      </a:r>
                    </a:p>
                  </a:txBody>
                  <a:tcPr anchor="ctr"/>
                </a:tc>
                <a:tc>
                  <a:txBody>
                    <a:bodyPr/>
                    <a:lstStyle/>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規定条件で保管していない</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検体処理</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担当者への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検体処理・保管に関する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手順の周知徹底を図る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8"/>
                  </a:ext>
                </a:extLst>
              </a:tr>
              <a:tr h="57448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規定条件で検体処理していない</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検体処理</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担当者へ検体</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処理について手順の周知</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採血ごとに検体処理手順を渡す</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9"/>
                  </a:ext>
                </a:extLst>
              </a:tr>
              <a:tr h="574489">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⑥</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検体測定（院内）</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精度管理に関する記録の不備</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治験開始前に精度管理体制の確認並びに定期的な精度</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管理を実施する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2133349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 name="正方形/長方形 5"/>
          <p:cNvSpPr/>
          <p:nvPr/>
        </p:nvSpPr>
        <p:spPr>
          <a:xfrm>
            <a:off x="380062"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臨床検査におけるリスク事例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a:t>
            </a:r>
          </a:p>
        </p:txBody>
      </p:sp>
      <p:graphicFrame>
        <p:nvGraphicFramePr>
          <p:cNvPr id="5" name="表 4"/>
          <p:cNvGraphicFramePr>
            <a:graphicFrameLocks noGrp="1"/>
          </p:cNvGraphicFramePr>
          <p:nvPr>
            <p:extLst>
              <p:ext uri="{D42A27DB-BD31-4B8C-83A1-F6EECF244321}">
                <p14:modId xmlns:p14="http://schemas.microsoft.com/office/powerpoint/2010/main" val="2499440589"/>
              </p:ext>
            </p:extLst>
          </p:nvPr>
        </p:nvGraphicFramePr>
        <p:xfrm>
          <a:off x="380062" y="690404"/>
          <a:ext cx="11540837" cy="5445701"/>
        </p:xfrm>
        <a:graphic>
          <a:graphicData uri="http://schemas.openxmlformats.org/drawingml/2006/table">
            <a:tbl>
              <a:tblPr firstRow="1" bandRow="1">
                <a:tableStyleId>{21E4AEA4-8DFA-4A89-87EB-49C32662AFE0}</a:tableStyleId>
              </a:tblPr>
              <a:tblGrid>
                <a:gridCol w="2340823">
                  <a:extLst>
                    <a:ext uri="{9D8B030D-6E8A-4147-A177-3AD203B41FA5}">
                      <a16:colId xmlns:a16="http://schemas.microsoft.com/office/drawing/2014/main" xmlns="" val="20000"/>
                    </a:ext>
                  </a:extLst>
                </a:gridCol>
                <a:gridCol w="3773901">
                  <a:extLst>
                    <a:ext uri="{9D8B030D-6E8A-4147-A177-3AD203B41FA5}">
                      <a16:colId xmlns:a16="http://schemas.microsoft.com/office/drawing/2014/main" xmlns="" val="20001"/>
                    </a:ext>
                  </a:extLst>
                </a:gridCol>
                <a:gridCol w="4014908">
                  <a:extLst>
                    <a:ext uri="{9D8B030D-6E8A-4147-A177-3AD203B41FA5}">
                      <a16:colId xmlns:a16="http://schemas.microsoft.com/office/drawing/2014/main" xmlns="" val="20002"/>
                    </a:ext>
                  </a:extLst>
                </a:gridCol>
                <a:gridCol w="1411205">
                  <a:extLst>
                    <a:ext uri="{9D8B030D-6E8A-4147-A177-3AD203B41FA5}">
                      <a16:colId xmlns:a16="http://schemas.microsoft.com/office/drawing/2014/main" xmlns="" val="20003"/>
                    </a:ext>
                  </a:extLst>
                </a:gridCol>
              </a:tblGrid>
              <a:tr h="676011">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696303">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⑦検体の回収・梱包・発送　（外注）</a:t>
                      </a:r>
                    </a:p>
                  </a:txBody>
                  <a:tcPr anchor="ctr"/>
                </a:tc>
                <a:tc>
                  <a:txBody>
                    <a:bodyPr/>
                    <a:lstStyle/>
                    <a:p>
                      <a:pPr marL="88900" indent="0"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回収時間に処理が間に合わない</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回収時間に余裕を持った</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スケジューリングをする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回収時間の延長が可能</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などを事前</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187161742"/>
                  </a:ext>
                </a:extLst>
              </a:tr>
              <a:tr h="47974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外注検査業者が回収に来ない</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出検時にダブルチェックを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外注検査業者に回収予約を入れているか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464526764"/>
                  </a:ext>
                </a:extLst>
              </a:tr>
              <a:tr h="47974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900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出検漏れ</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出検時にダブルチェックを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a:t>
                      </a:r>
                      <a:endParaRPr lang="en-US" altLang="ja-JP" sz="14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328431968"/>
                  </a:ext>
                </a:extLst>
              </a:tr>
              <a:tr h="47974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900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規定の梱包がされないで出荷される</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出検時にダブルチェックを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049371777"/>
                  </a:ext>
                </a:extLst>
              </a:tr>
              <a:tr h="479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⑧検査結果</a:t>
                      </a:r>
                    </a:p>
                  </a:txBody>
                  <a:tcPr anchor="ctr"/>
                </a:tc>
                <a:tc>
                  <a:txBody>
                    <a:bodyPr/>
                    <a:lstStyle/>
                    <a:p>
                      <a:pPr marL="900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確認結果の記録漏れ</a:t>
                      </a:r>
                    </a:p>
                  </a:txBody>
                  <a:tcPr marL="0" marR="0" marT="0" marB="0" anchor="ct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によるダブルチェックを実施する</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762135894"/>
                  </a:ext>
                </a:extLst>
              </a:tr>
              <a:tr h="546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⑨検査結果の確認漏れ</a:t>
                      </a:r>
                    </a:p>
                  </a:txBody>
                  <a:tcPr anchor="ctr"/>
                </a:tc>
                <a:tc>
                  <a:txBody>
                    <a:bodyPr/>
                    <a:lstStyle/>
                    <a:p>
                      <a:pPr marL="900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確認結果の確認漏れ</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検査結果を確認しているかを、</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から責任医師に確認する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075262673"/>
                  </a:ext>
                </a:extLst>
              </a:tr>
              <a:tr h="1608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⑩検査結果保管</a:t>
                      </a:r>
                    </a:p>
                  </a:txBody>
                  <a:tcPr anchor="ctr"/>
                </a:tc>
                <a:tc>
                  <a:txBody>
                    <a:bodyPr/>
                    <a:lstStyle/>
                    <a:p>
                      <a:pPr marL="900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検査結果の紛失</a:t>
                      </a: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タイムリーに所定の保管場所に入れる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ダブルチェックを実施する</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結果の郵送先を</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36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775252550"/>
                  </a:ext>
                </a:extLst>
              </a:tr>
            </a:tbl>
          </a:graphicData>
        </a:graphic>
      </p:graphicFrame>
    </p:spTree>
    <p:extLst>
      <p:ext uri="{BB962C8B-B14F-4D97-AF65-F5344CB8AC3E}">
        <p14:creationId xmlns:p14="http://schemas.microsoft.com/office/powerpoint/2010/main" val="260363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67606" y="706301"/>
            <a:ext cx="11458096" cy="5878532"/>
          </a:xfrm>
          <a:prstGeom prst="rect">
            <a:avLst/>
          </a:prstGeom>
          <a:noFill/>
        </p:spPr>
        <p:txBody>
          <a:bodyPr wrap="square" rtlCol="0">
            <a:spAutoFit/>
          </a:bodyPr>
          <a:lstStyle/>
          <a:p>
            <a:r>
              <a:rPr kumimoji="1"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・本資料作成の目的について</a:t>
            </a:r>
            <a:endParaRPr kumimoji="1" lang="en-US" altLang="ja-JP"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本資料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のみなさまが所属する医療機関において、また、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CRA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が担当する医療機関において、</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治</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験の実施に際して存在するハザード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リスクを検討するための学習ツールとして作成しました。</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ハザード</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とリスクを明確に区別することが医療機関内で難しいとの意見から、混乱を避ける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ため本資料ではリスク</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とのみ</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表記。</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本資料での定義</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ハザード：</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危害</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を引き起こす潜在的</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原因、リスク：潜在的原因が引き起こす危害と発生する可能性</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度合との組合せ</a:t>
            </a: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使用方法について</a:t>
            </a:r>
            <a:endParaRPr lang="en-US" altLang="ja-JP"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本資料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では、一般的な治験フロー</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の低減策</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等を記載していますので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、使用に際して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各実施</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医療機関の実情に合わせて、治験フローや事例を追加、変更して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ご使用ください</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なお、各スライドにはハイパーリンクが貼られています。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印刷して使用する場合は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頁を、</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A4</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横で配布</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資料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スライド（縦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）の形式で片面印刷するか、</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A4</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縦で</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スライドの形式で製本</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中綴じ印刷（プリンターに機能がある場合）して、冊子形式にするとフローごとに確認できて便利です。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・本資料利用によって生じた損害・損失について</a:t>
            </a:r>
            <a:endParaRPr lang="en-US" altLang="ja-JP"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本資料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利用によって生じた損害・損失について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社団</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法人日本ＱＡ研究会では一切責任を負いません。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ご利用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にあたっては、みなさまの自己責任でご利用ください。</a:t>
            </a:r>
          </a:p>
          <a:p>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・著作権に</a:t>
            </a:r>
            <a:r>
              <a:rPr lang="ja-JP" altLang="en-US"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1200" strike="sngStrike"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本ツールの著作権は放棄されていませんが、「クリエイティブ・コモンズ」に従い、個人、企業を問わず、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以下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の条件に従う限り、無料で許可なく利用いただけます。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示－あなたは原著作者のクレジットを表示しなければなりません。</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非営利</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－あなたはこの資料を営利目的で利用してはなりません。</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継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承－もしあなたがこの資料を改変、変形または加工した場合、あなたはその結果生じた資料を</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この資料と同一の許諾条件の下でのみ頒布することができます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p>
        </p:txBody>
      </p:sp>
      <p:pic>
        <p:nvPicPr>
          <p:cNvPr id="5" name="Picture 2" descr="by-nc-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5720" y="5344274"/>
            <a:ext cx="1428750" cy="495301"/>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226628" y="510632"/>
            <a:ext cx="11699074" cy="6183704"/>
          </a:xfrm>
          <a:prstGeom prst="roundRect">
            <a:avLst/>
          </a:prstGeom>
          <a:noFill/>
          <a:ln w="25400">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 name="正方形/長方形 6"/>
          <p:cNvSpPr/>
          <p:nvPr/>
        </p:nvSpPr>
        <p:spPr>
          <a:xfrm>
            <a:off x="1266519" y="136676"/>
            <a:ext cx="445356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ご利用の前にお読みください。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169212" y="598341"/>
            <a:ext cx="5048696" cy="276999"/>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作成：</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（一社）日本</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QA</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研究会</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GCP</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部会　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分科会</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RBA</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5591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77" name="直線コネクタ 76"/>
          <p:cNvCxnSpPr/>
          <p:nvPr/>
        </p:nvCxnSpPr>
        <p:spPr>
          <a:xfrm>
            <a:off x="559776" y="4085965"/>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59776" y="2170553"/>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59777" y="528870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8888" y="98750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95135"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36616" y="1213097"/>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p>
        </p:txBody>
      </p:sp>
      <p:sp>
        <p:nvSpPr>
          <p:cNvPr id="27" name="テキスト ボックス 26"/>
          <p:cNvSpPr txBox="1"/>
          <p:nvPr/>
        </p:nvSpPr>
        <p:spPr>
          <a:xfrm>
            <a:off x="736616" y="4506353"/>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ＣＲＣ</a:t>
            </a:r>
          </a:p>
        </p:txBody>
      </p:sp>
      <p:sp>
        <p:nvSpPr>
          <p:cNvPr id="28" name="テキスト ボックス 27"/>
          <p:cNvSpPr txBox="1"/>
          <p:nvPr/>
        </p:nvSpPr>
        <p:spPr>
          <a:xfrm>
            <a:off x="736617" y="5570603"/>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依頼者</a:t>
            </a:r>
          </a:p>
        </p:txBody>
      </p:sp>
      <p:sp>
        <p:nvSpPr>
          <p:cNvPr id="29" name="テキスト ボックス 28"/>
          <p:cNvSpPr txBox="1"/>
          <p:nvPr/>
        </p:nvSpPr>
        <p:spPr>
          <a:xfrm>
            <a:off x="613507" y="2644654"/>
            <a:ext cx="677108" cy="109712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責任医師・分担医師</a:t>
            </a:r>
          </a:p>
        </p:txBody>
      </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治験継続の意思確認（再同意取得） </a:t>
            </a:r>
            <a:r>
              <a:rPr lang="ja-JP" altLang="en-US" dirty="0"/>
              <a:t>　</a:t>
            </a:r>
            <a:endParaRPr kumimoji="1" lang="ja-JP" altLang="en-US" dirty="0">
              <a:solidFill>
                <a:srgbClr val="FF0000"/>
              </a:solidFill>
            </a:endParaRPr>
          </a:p>
        </p:txBody>
      </p:sp>
      <p:sp>
        <p:nvSpPr>
          <p:cNvPr id="73" name="動作設定ボタン: 戻る 72">
            <a:hlinkClick r:id="rId3"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95" name="右矢印 94"/>
          <p:cNvSpPr/>
          <p:nvPr/>
        </p:nvSpPr>
        <p:spPr>
          <a:xfrm>
            <a:off x="10234012" y="2959519"/>
            <a:ext cx="288704" cy="273986"/>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56" name="グループ化 55"/>
          <p:cNvGrpSpPr/>
          <p:nvPr/>
        </p:nvGrpSpPr>
        <p:grpSpPr>
          <a:xfrm>
            <a:off x="3608730" y="1067999"/>
            <a:ext cx="1610139" cy="1003853"/>
            <a:chOff x="1492120" y="2965292"/>
            <a:chExt cx="1610139" cy="1003853"/>
          </a:xfrm>
        </p:grpSpPr>
        <p:sp>
          <p:nvSpPr>
            <p:cNvPr id="58" name="フローチャート: 判断 57">
              <a:hlinkClick r:id="rId4" action="ppaction://hlinksldjump"/>
            </p:cNvPr>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9" name="正方形/長方形 58">
              <a:hlinkClick r:id="rId4" action="ppaction://hlinksldjump"/>
            </p:cNvPr>
            <p:cNvSpPr/>
            <p:nvPr/>
          </p:nvSpPr>
          <p:spPr>
            <a:xfrm>
              <a:off x="1705693" y="3180587"/>
              <a:ext cx="1251133"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④治験継続</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rgbClr val="0000FF"/>
                  </a:solidFill>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の判断</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(1)</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65" name="右矢印 64"/>
          <p:cNvSpPr/>
          <p:nvPr/>
        </p:nvSpPr>
        <p:spPr>
          <a:xfrm rot="20826542">
            <a:off x="4724689" y="1012363"/>
            <a:ext cx="298643"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66" name="グループ化 65"/>
          <p:cNvGrpSpPr/>
          <p:nvPr/>
        </p:nvGrpSpPr>
        <p:grpSpPr>
          <a:xfrm>
            <a:off x="1488147" y="5449711"/>
            <a:ext cx="1169453" cy="1006127"/>
            <a:chOff x="1750623" y="1035739"/>
            <a:chExt cx="1169453" cy="1006127"/>
          </a:xfrm>
        </p:grpSpPr>
        <p:sp>
          <p:nvSpPr>
            <p:cNvPr id="67" name="星 10 66">
              <a:hlinkClick r:id="rId4" action="ppaction://hlinksldjump"/>
            </p:cNvPr>
            <p:cNvSpPr/>
            <p:nvPr/>
          </p:nvSpPr>
          <p:spPr>
            <a:xfrm>
              <a:off x="1750623" y="1035739"/>
              <a:ext cx="1008630" cy="1006127"/>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8" name="正方形/長方形 67">
              <a:hlinkClick r:id="rId4" action="ppaction://hlinksldjump"/>
            </p:cNvPr>
            <p:cNvSpPr/>
            <p:nvPr/>
          </p:nvSpPr>
          <p:spPr>
            <a:xfrm>
              <a:off x="1812143" y="1162907"/>
              <a:ext cx="1107933"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①新たな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情報の</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提供</a:t>
              </a:r>
            </a:p>
          </p:txBody>
        </p:sp>
      </p:grpSp>
      <p:sp>
        <p:nvSpPr>
          <p:cNvPr id="85" name="下矢印 84"/>
          <p:cNvSpPr/>
          <p:nvPr/>
        </p:nvSpPr>
        <p:spPr>
          <a:xfrm flipV="1">
            <a:off x="1799135" y="5053360"/>
            <a:ext cx="279012" cy="370323"/>
          </a:xfrm>
          <a:prstGeom prst="downArrow">
            <a:avLst/>
          </a:prstGeom>
          <a:solidFill>
            <a:srgbClr val="4472C4"/>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4" name="フローチャート: 処理 93"/>
          <p:cNvSpPr/>
          <p:nvPr/>
        </p:nvSpPr>
        <p:spPr>
          <a:xfrm>
            <a:off x="5134625" y="724245"/>
            <a:ext cx="891956" cy="600352"/>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2" name="正方形/長方形 101">
            <a:hlinkClick r:id="rId5" action="ppaction://hlinksldjump"/>
          </p:cNvPr>
          <p:cNvSpPr/>
          <p:nvPr/>
        </p:nvSpPr>
        <p:spPr>
          <a:xfrm>
            <a:off x="5090544" y="747673"/>
            <a:ext cx="931115"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継続</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しない</a:t>
            </a:r>
          </a:p>
        </p:txBody>
      </p:sp>
      <p:sp>
        <p:nvSpPr>
          <p:cNvPr id="103" name="フローチャート: 処理 102">
            <a:hlinkClick r:id="rId4" action="ppaction://hlinksldjump"/>
          </p:cNvPr>
          <p:cNvSpPr/>
          <p:nvPr/>
        </p:nvSpPr>
        <p:spPr>
          <a:xfrm>
            <a:off x="3595221" y="2247578"/>
            <a:ext cx="2860009" cy="62244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4" name="正方形/長方形 103">
            <a:hlinkClick r:id="rId4" action="ppaction://hlinksldjump"/>
          </p:cNvPr>
          <p:cNvSpPr/>
          <p:nvPr/>
        </p:nvSpPr>
        <p:spPr>
          <a:xfrm>
            <a:off x="3585087" y="2278331"/>
            <a:ext cx="2992896"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⑤情報を伝えたことの文書に</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よる記録（継続の意思も記録）</a:t>
            </a:r>
          </a:p>
          <a:p>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5" name="フローチャート: 代替処理 104">
            <a:hlinkClick r:id="rId6" action="ppaction://hlinksldjump"/>
          </p:cNvPr>
          <p:cNvSpPr/>
          <p:nvPr/>
        </p:nvSpPr>
        <p:spPr>
          <a:xfrm>
            <a:off x="6935816" y="2312958"/>
            <a:ext cx="374560" cy="404501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7" name="正方形/長方形 106">
            <a:hlinkClick r:id="rId6" action="ppaction://hlinksldjump"/>
          </p:cNvPr>
          <p:cNvSpPr/>
          <p:nvPr/>
        </p:nvSpPr>
        <p:spPr>
          <a:xfrm>
            <a:off x="6897625" y="3405462"/>
            <a:ext cx="476862" cy="1440412"/>
          </a:xfrm>
          <a:prstGeom prst="rect">
            <a:avLst/>
          </a:prstGeom>
        </p:spPr>
        <p:txBody>
          <a:bodyPr vert="wordArtVertRtl" wrap="square">
            <a:spAutoFit/>
          </a:bodyPr>
          <a:lstStyle/>
          <a:p>
            <a:pPr algn="ct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⑧</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IRB</a:t>
            </a:r>
          </a:p>
        </p:txBody>
      </p:sp>
      <p:grpSp>
        <p:nvGrpSpPr>
          <p:cNvPr id="111" name="グループ化 110"/>
          <p:cNvGrpSpPr/>
          <p:nvPr/>
        </p:nvGrpSpPr>
        <p:grpSpPr>
          <a:xfrm>
            <a:off x="7099459" y="1055768"/>
            <a:ext cx="1610139" cy="1003853"/>
            <a:chOff x="1492120" y="2965292"/>
            <a:chExt cx="1610139" cy="1003853"/>
          </a:xfrm>
        </p:grpSpPr>
        <p:sp>
          <p:nvSpPr>
            <p:cNvPr id="112" name="フローチャート: 判断 111">
              <a:hlinkClick r:id="rId6" action="ppaction://hlinksldjump"/>
            </p:cNvPr>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3" name="正方形/長方形 112">
              <a:hlinkClick r:id="rId6" action="ppaction://hlinksldjump"/>
            </p:cNvPr>
            <p:cNvSpPr/>
            <p:nvPr/>
          </p:nvSpPr>
          <p:spPr>
            <a:xfrm>
              <a:off x="1738258" y="3168315"/>
              <a:ext cx="1251133"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⑩治験継続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の判断</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(2)</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72" name="正方形/長方形 71">
            <a:hlinkClick r:id="rId6" action="ppaction://hlinksldjump"/>
          </p:cNvPr>
          <p:cNvSpPr/>
          <p:nvPr/>
        </p:nvSpPr>
        <p:spPr>
          <a:xfrm>
            <a:off x="7561893" y="2677744"/>
            <a:ext cx="813479"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⑨再同意説明</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再同意</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説明補助</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(CRC)</a:t>
            </a:r>
          </a:p>
        </p:txBody>
      </p:sp>
      <p:sp>
        <p:nvSpPr>
          <p:cNvPr id="76" name="右矢印 75"/>
          <p:cNvSpPr/>
          <p:nvPr/>
        </p:nvSpPr>
        <p:spPr>
          <a:xfrm rot="19556071">
            <a:off x="3432891" y="1774355"/>
            <a:ext cx="393246" cy="276570"/>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8" name="右矢印 77"/>
          <p:cNvSpPr/>
          <p:nvPr/>
        </p:nvSpPr>
        <p:spPr>
          <a:xfrm rot="20739524">
            <a:off x="8328431" y="966061"/>
            <a:ext cx="298643"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4" name="フローチャート: 処理 83"/>
          <p:cNvSpPr/>
          <p:nvPr/>
        </p:nvSpPr>
        <p:spPr>
          <a:xfrm>
            <a:off x="8726706" y="711690"/>
            <a:ext cx="891956" cy="600352"/>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継続</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しない</a:t>
            </a:r>
          </a:p>
        </p:txBody>
      </p:sp>
      <p:grpSp>
        <p:nvGrpSpPr>
          <p:cNvPr id="96" name="グループ化 95"/>
          <p:cNvGrpSpPr/>
          <p:nvPr/>
        </p:nvGrpSpPr>
        <p:grpSpPr>
          <a:xfrm>
            <a:off x="1428564" y="2301363"/>
            <a:ext cx="1013686" cy="2766707"/>
            <a:chOff x="9374102" y="5257581"/>
            <a:chExt cx="722591" cy="1305128"/>
          </a:xfrm>
        </p:grpSpPr>
        <p:sp>
          <p:nvSpPr>
            <p:cNvPr id="97" name="フローチャート: 書類 96">
              <a:hlinkClick r:id="rId4" action="ppaction://hlinksldjump"/>
            </p:cNvPr>
            <p:cNvSpPr/>
            <p:nvPr/>
          </p:nvSpPr>
          <p:spPr>
            <a:xfrm>
              <a:off x="9410358" y="5257581"/>
              <a:ext cx="611575" cy="130512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8" name="正方形/長方形 97">
              <a:hlinkClick r:id="rId4" action="ppaction://hlinksldjump"/>
            </p:cNvPr>
            <p:cNvSpPr/>
            <p:nvPr/>
          </p:nvSpPr>
          <p:spPr>
            <a:xfrm>
              <a:off x="9374102" y="5323983"/>
              <a:ext cx="722591" cy="740450"/>
            </a:xfrm>
            <a:prstGeom prst="rect">
              <a:avLst/>
            </a:prstGeom>
          </p:spPr>
          <p:txBody>
            <a:bodyPr wrap="square">
              <a:spAutoFit/>
            </a:bodyPr>
            <a:lstStyle/>
            <a:p>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②被験者の意思に影響を与える情報の入手</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grpSp>
        <p:nvGrpSpPr>
          <p:cNvPr id="122" name="グループ化 121"/>
          <p:cNvGrpSpPr/>
          <p:nvPr/>
        </p:nvGrpSpPr>
        <p:grpSpPr>
          <a:xfrm>
            <a:off x="5796346" y="3003273"/>
            <a:ext cx="1028262" cy="2219439"/>
            <a:chOff x="9435862" y="5473240"/>
            <a:chExt cx="731631" cy="909059"/>
          </a:xfrm>
        </p:grpSpPr>
        <p:sp>
          <p:nvSpPr>
            <p:cNvPr id="124" name="フローチャート: 書類 123">
              <a:hlinkClick r:id="rId4" action="ppaction://hlinksldjump"/>
            </p:cNvPr>
            <p:cNvSpPr/>
            <p:nvPr/>
          </p:nvSpPr>
          <p:spPr>
            <a:xfrm>
              <a:off x="9435862" y="5473240"/>
              <a:ext cx="666950" cy="909059"/>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25" name="正方形/長方形 124">
              <a:hlinkClick r:id="rId4" action="ppaction://hlinksldjump"/>
            </p:cNvPr>
            <p:cNvSpPr/>
            <p:nvPr/>
          </p:nvSpPr>
          <p:spPr>
            <a:xfrm>
              <a:off x="9444902" y="5554309"/>
              <a:ext cx="722591" cy="547049"/>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⑦再同意の説明・同意文書の作成</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71" name="正方形/長方形 70">
            <a:hlinkClick r:id="rId5" action="ppaction://hlinksldjump"/>
          </p:cNvPr>
          <p:cNvSpPr/>
          <p:nvPr/>
        </p:nvSpPr>
        <p:spPr>
          <a:xfrm>
            <a:off x="5269753" y="3030557"/>
            <a:ext cx="498014" cy="338554"/>
          </a:xfrm>
          <a:prstGeom prst="rect">
            <a:avLst/>
          </a:prstGeom>
          <a:noFill/>
        </p:spPr>
        <p:txBody>
          <a:bodyPr wrap="square">
            <a:spAutoFit/>
          </a:bodyPr>
          <a:lstStyle/>
          <a:p>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YES</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9" name="右矢印 78"/>
          <p:cNvSpPr/>
          <p:nvPr/>
        </p:nvSpPr>
        <p:spPr>
          <a:xfrm rot="16200000">
            <a:off x="7721183" y="2191653"/>
            <a:ext cx="409460" cy="269901"/>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0" name="正方形/長方形 79">
            <a:hlinkClick r:id="rId6" action="ppaction://hlinksldjump"/>
          </p:cNvPr>
          <p:cNvSpPr/>
          <p:nvPr/>
        </p:nvSpPr>
        <p:spPr>
          <a:xfrm>
            <a:off x="8883824" y="1356582"/>
            <a:ext cx="122927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⑪再同意</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文書への署名（被験者）</a:t>
            </a:r>
          </a:p>
        </p:txBody>
      </p:sp>
      <p:sp>
        <p:nvSpPr>
          <p:cNvPr id="82" name="右矢印 81"/>
          <p:cNvSpPr/>
          <p:nvPr/>
        </p:nvSpPr>
        <p:spPr>
          <a:xfrm rot="5400000">
            <a:off x="9343012" y="2375279"/>
            <a:ext cx="298643"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3" name="正方形/長方形 82">
            <a:hlinkClick r:id="rId7" action="ppaction://hlinksldjump"/>
          </p:cNvPr>
          <p:cNvSpPr/>
          <p:nvPr/>
        </p:nvSpPr>
        <p:spPr>
          <a:xfrm>
            <a:off x="8858404" y="2731835"/>
            <a:ext cx="1239561" cy="255454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⑫再同意文書への署名</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再同意文書への署名（</a:t>
            </a:r>
            <a:r>
              <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CRC</a:t>
            </a:r>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が</a:t>
            </a:r>
            <a:r>
              <a:rPr lang="ja-JP" altLang="en-US" sz="16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補   </a:t>
            </a:r>
            <a:endParaRPr lang="en-US" altLang="ja-JP" sz="16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助説明</a:t>
            </a:r>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した</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場合）</a:t>
            </a:r>
          </a:p>
        </p:txBody>
      </p:sp>
      <p:sp>
        <p:nvSpPr>
          <p:cNvPr id="87" name="右矢印 86"/>
          <p:cNvSpPr/>
          <p:nvPr/>
        </p:nvSpPr>
        <p:spPr>
          <a:xfrm rot="1500000">
            <a:off x="8518203" y="1720474"/>
            <a:ext cx="292645" cy="278772"/>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9" name="正方形/長方形 88">
            <a:hlinkClick r:id="rId7" action="ppaction://hlinksldjump"/>
          </p:cNvPr>
          <p:cNvSpPr/>
          <p:nvPr/>
        </p:nvSpPr>
        <p:spPr>
          <a:xfrm>
            <a:off x="10543880" y="2677744"/>
            <a:ext cx="122927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⑬再同意</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文書（写）の交付</a:t>
            </a:r>
          </a:p>
        </p:txBody>
      </p:sp>
      <p:sp>
        <p:nvSpPr>
          <p:cNvPr id="90" name="右矢印 89"/>
          <p:cNvSpPr/>
          <p:nvPr/>
        </p:nvSpPr>
        <p:spPr>
          <a:xfrm rot="5400000">
            <a:off x="10940166" y="3700826"/>
            <a:ext cx="405558" cy="227991"/>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1" name="正方形/長方形 90">
            <a:hlinkClick r:id="rId7" action="ppaction://hlinksldjump"/>
          </p:cNvPr>
          <p:cNvSpPr/>
          <p:nvPr/>
        </p:nvSpPr>
        <p:spPr>
          <a:xfrm>
            <a:off x="10543880" y="1148611"/>
            <a:ext cx="122927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⑭再同意</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文書（写）の受領</a:t>
            </a:r>
          </a:p>
        </p:txBody>
      </p:sp>
      <p:sp>
        <p:nvSpPr>
          <p:cNvPr id="92" name="正方形/長方形 91">
            <a:hlinkClick r:id="rId7" action="ppaction://hlinksldjump"/>
          </p:cNvPr>
          <p:cNvSpPr/>
          <p:nvPr/>
        </p:nvSpPr>
        <p:spPr>
          <a:xfrm>
            <a:off x="10291144" y="4125668"/>
            <a:ext cx="1639196" cy="10772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⑮再同意文書及びその他の説明文書の保存</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（実施医療機関）</a:t>
            </a:r>
            <a:endParaRPr lang="en-US" altLang="ja-JP"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1" name="右矢印 100"/>
          <p:cNvSpPr/>
          <p:nvPr/>
        </p:nvSpPr>
        <p:spPr>
          <a:xfrm rot="16200000">
            <a:off x="10944381" y="2203637"/>
            <a:ext cx="416429" cy="247291"/>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69" name="グループ化 68"/>
          <p:cNvGrpSpPr/>
          <p:nvPr/>
        </p:nvGrpSpPr>
        <p:grpSpPr>
          <a:xfrm>
            <a:off x="3579553" y="2902918"/>
            <a:ext cx="2074757" cy="1148361"/>
            <a:chOff x="1541713" y="3054757"/>
            <a:chExt cx="1763618" cy="904103"/>
          </a:xfrm>
        </p:grpSpPr>
        <p:sp>
          <p:nvSpPr>
            <p:cNvPr id="70" name="フローチャート: 判断 69">
              <a:hlinkClick r:id="rId4" action="ppaction://hlinksldjump"/>
            </p:cNvPr>
            <p:cNvSpPr/>
            <p:nvPr/>
          </p:nvSpPr>
          <p:spPr>
            <a:xfrm>
              <a:off x="1541713" y="3054757"/>
              <a:ext cx="1610139" cy="90410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4" name="正方形/長方形 73">
              <a:hlinkClick r:id="rId4" action="ppaction://hlinksldjump"/>
            </p:cNvPr>
            <p:cNvSpPr/>
            <p:nvPr/>
          </p:nvSpPr>
          <p:spPr>
            <a:xfrm>
              <a:off x="1864653" y="3208578"/>
              <a:ext cx="1440678" cy="654243"/>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⑥説明文書</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改訂要否の</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判断</a:t>
              </a:r>
            </a:p>
          </p:txBody>
        </p:sp>
      </p:grpSp>
      <p:sp>
        <p:nvSpPr>
          <p:cNvPr id="156" name="正方形/長方形 155">
            <a:hlinkClick r:id="rId5" action="ppaction://hlinksldjump"/>
          </p:cNvPr>
          <p:cNvSpPr/>
          <p:nvPr/>
        </p:nvSpPr>
        <p:spPr>
          <a:xfrm>
            <a:off x="8206100" y="1853362"/>
            <a:ext cx="474111" cy="338554"/>
          </a:xfrm>
          <a:prstGeom prst="rect">
            <a:avLst/>
          </a:prstGeom>
          <a:noFill/>
        </p:spPr>
        <p:txBody>
          <a:bodyPr wrap="square">
            <a:spAutoFit/>
          </a:bodyPr>
          <a:lstStyle/>
          <a:p>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YES</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正方形/長方形 1">
            <a:hlinkClick r:id="rId4" action="ppaction://hlinksldjump"/>
          </p:cNvPr>
          <p:cNvSpPr/>
          <p:nvPr/>
        </p:nvSpPr>
        <p:spPr>
          <a:xfrm>
            <a:off x="2590278" y="1720677"/>
            <a:ext cx="631198" cy="358791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 name="正方形/長方形 2">
            <a:hlinkClick r:id="rId4" action="ppaction://hlinksldjump"/>
          </p:cNvPr>
          <p:cNvSpPr/>
          <p:nvPr/>
        </p:nvSpPr>
        <p:spPr>
          <a:xfrm>
            <a:off x="2542613" y="1979607"/>
            <a:ext cx="718595" cy="3344775"/>
          </a:xfrm>
          <a:prstGeom prst="rect">
            <a:avLst/>
          </a:prstGeom>
        </p:spPr>
        <p:txBody>
          <a:bodyPr vert="wordArtVertRtl"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③情報の説明　　説明の補助</a:t>
            </a:r>
            <a:r>
              <a:rPr lang="ja-JP" altLang="en-US" dirty="0">
                <a:latin typeface="Calibri" panose="020F0502020204030204" pitchFamily="34" charset="0"/>
                <a:ea typeface="ＭＳ Ｐゴシック" panose="020B0600070205080204" pitchFamily="50" charset="-128"/>
                <a:cs typeface="Calibri" panose="020F0502020204030204" pitchFamily="34" charset="0"/>
              </a:rPr>
              <a:t>　　　　</a:t>
            </a:r>
            <a:endParaRPr lang="en-US" altLang="ja-JP" dirty="0">
              <a:latin typeface="Calibri" panose="020F0502020204030204" pitchFamily="34" charset="0"/>
              <a:ea typeface="ＭＳ Ｐゴシック" panose="020B0600070205080204" pitchFamily="50" charset="-128"/>
              <a:cs typeface="Calibri" panose="020F0502020204030204" pitchFamily="34" charset="0"/>
            </a:endParaRPr>
          </a:p>
          <a:p>
            <a:pPr>
              <a:lnSpc>
                <a:spcPts val="1600"/>
              </a:lnSpc>
            </a:pPr>
            <a:r>
              <a:rPr lang="ja-JP" altLang="en-US" dirty="0">
                <a:solidFill>
                  <a:srgbClr val="0000FF"/>
                </a:solidFill>
                <a:latin typeface="Calibri" panose="020F0502020204030204" pitchFamily="34" charset="0"/>
                <a:ea typeface="ＭＳ Ｐゴシック" panose="020B0600070205080204" pitchFamily="50" charset="-128"/>
                <a:cs typeface="Calibri" panose="020F0502020204030204" pitchFamily="34" charset="0"/>
              </a:rPr>
              <a:t>　　　　　　　 </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(CRC</a:t>
            </a:r>
            <a:r>
              <a:rPr lang="en-US" altLang="ja-JP" dirty="0">
                <a:latin typeface="Calibri" panose="020F0502020204030204" pitchFamily="34" charset="0"/>
                <a:ea typeface="ＭＳ Ｐゴシック" panose="020B0600070205080204" pitchFamily="50" charset="-128"/>
                <a:cs typeface="Calibri" panose="020F0502020204030204" pitchFamily="34" charset="0"/>
              </a:rPr>
              <a:t>)</a:t>
            </a:r>
          </a:p>
        </p:txBody>
      </p:sp>
      <p:sp>
        <p:nvSpPr>
          <p:cNvPr id="161" name="右矢印 160"/>
          <p:cNvSpPr/>
          <p:nvPr/>
        </p:nvSpPr>
        <p:spPr>
          <a:xfrm>
            <a:off x="2351056" y="3112080"/>
            <a:ext cx="185618" cy="330622"/>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62" name="右矢印 161"/>
          <p:cNvSpPr/>
          <p:nvPr/>
        </p:nvSpPr>
        <p:spPr>
          <a:xfrm>
            <a:off x="3342501" y="3315062"/>
            <a:ext cx="185925" cy="338426"/>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63" name="右矢印 162"/>
          <p:cNvSpPr/>
          <p:nvPr/>
        </p:nvSpPr>
        <p:spPr>
          <a:xfrm>
            <a:off x="3353326" y="2375312"/>
            <a:ext cx="185618" cy="330622"/>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65" name="右矢印 164"/>
          <p:cNvSpPr/>
          <p:nvPr/>
        </p:nvSpPr>
        <p:spPr>
          <a:xfrm rot="5400000">
            <a:off x="4699699" y="1923022"/>
            <a:ext cx="298643"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4" name="正方形/長方形 63">
            <a:hlinkClick r:id="rId5" action="ppaction://hlinksldjump"/>
          </p:cNvPr>
          <p:cNvSpPr/>
          <p:nvPr/>
        </p:nvSpPr>
        <p:spPr>
          <a:xfrm>
            <a:off x="4999643" y="1810330"/>
            <a:ext cx="474111" cy="338554"/>
          </a:xfrm>
          <a:prstGeom prst="rect">
            <a:avLst/>
          </a:prstGeom>
          <a:noFill/>
        </p:spPr>
        <p:txBody>
          <a:bodyPr wrap="square">
            <a:spAutoFit/>
          </a:bodyPr>
          <a:lstStyle/>
          <a:p>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YES</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5" name="正方形/長方形 74">
            <a:hlinkClick r:id="rId5" action="ppaction://hlinksldjump"/>
          </p:cNvPr>
          <p:cNvSpPr/>
          <p:nvPr/>
        </p:nvSpPr>
        <p:spPr>
          <a:xfrm>
            <a:off x="4510164" y="713941"/>
            <a:ext cx="474111" cy="338554"/>
          </a:xfrm>
          <a:prstGeom prst="rect">
            <a:avLst/>
          </a:prstGeom>
          <a:noFill/>
        </p:spPr>
        <p:txBody>
          <a:bodyPr wrap="square">
            <a:spAutoFit/>
          </a:bodyPr>
          <a:lstStyle/>
          <a:p>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NO</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1" name="正方形/長方形 80">
            <a:hlinkClick r:id="rId5" action="ppaction://hlinksldjump"/>
          </p:cNvPr>
          <p:cNvSpPr/>
          <p:nvPr/>
        </p:nvSpPr>
        <p:spPr>
          <a:xfrm>
            <a:off x="8129201" y="681610"/>
            <a:ext cx="474111" cy="338554"/>
          </a:xfrm>
          <a:prstGeom prst="rect">
            <a:avLst/>
          </a:prstGeom>
          <a:noFill/>
        </p:spPr>
        <p:txBody>
          <a:bodyPr wrap="square">
            <a:spAutoFit/>
          </a:bodyPr>
          <a:lstStyle/>
          <a:p>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NO</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4" name="図 3"/>
          <p:cNvPicPr>
            <a:picLocks noChangeAspect="1"/>
          </p:cNvPicPr>
          <p:nvPr/>
        </p:nvPicPr>
        <p:blipFill>
          <a:blip r:embed="rId8"/>
          <a:stretch>
            <a:fillRect/>
          </a:stretch>
        </p:blipFill>
        <p:spPr>
          <a:xfrm>
            <a:off x="5510432" y="3304674"/>
            <a:ext cx="207282" cy="384081"/>
          </a:xfrm>
          <a:prstGeom prst="rect">
            <a:avLst/>
          </a:prstGeom>
        </p:spPr>
      </p:pic>
    </p:spTree>
    <p:extLst>
      <p:ext uri="{BB962C8B-B14F-4D97-AF65-F5344CB8AC3E}">
        <p14:creationId xmlns:p14="http://schemas.microsoft.com/office/powerpoint/2010/main" val="2535835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982514548"/>
              </p:ext>
            </p:extLst>
          </p:nvPr>
        </p:nvGraphicFramePr>
        <p:xfrm>
          <a:off x="346363" y="664029"/>
          <a:ext cx="11513127" cy="5971799"/>
        </p:xfrm>
        <a:graphic>
          <a:graphicData uri="http://schemas.openxmlformats.org/drawingml/2006/table">
            <a:tbl>
              <a:tblPr firstRow="1" bandRow="1">
                <a:tableStyleId>{21E4AEA4-8DFA-4A89-87EB-49C32662AFE0}</a:tableStyleId>
              </a:tblPr>
              <a:tblGrid>
                <a:gridCol w="2346270">
                  <a:extLst>
                    <a:ext uri="{9D8B030D-6E8A-4147-A177-3AD203B41FA5}">
                      <a16:colId xmlns:a16="http://schemas.microsoft.com/office/drawing/2014/main" xmlns="" val="20000"/>
                    </a:ext>
                  </a:extLst>
                </a:gridCol>
                <a:gridCol w="3752772">
                  <a:extLst>
                    <a:ext uri="{9D8B030D-6E8A-4147-A177-3AD203B41FA5}">
                      <a16:colId xmlns:a16="http://schemas.microsoft.com/office/drawing/2014/main" xmlns="" val="20001"/>
                    </a:ext>
                  </a:extLst>
                </a:gridCol>
                <a:gridCol w="4007966">
                  <a:extLst>
                    <a:ext uri="{9D8B030D-6E8A-4147-A177-3AD203B41FA5}">
                      <a16:colId xmlns:a16="http://schemas.microsoft.com/office/drawing/2014/main" xmlns="" val="20002"/>
                    </a:ext>
                  </a:extLst>
                </a:gridCol>
                <a:gridCol w="1406119">
                  <a:extLst>
                    <a:ext uri="{9D8B030D-6E8A-4147-A177-3AD203B41FA5}">
                      <a16:colId xmlns:a16="http://schemas.microsoft.com/office/drawing/2014/main" xmlns="" val="20003"/>
                    </a:ext>
                  </a:extLst>
                </a:gridCol>
              </a:tblGrid>
              <a:tr h="64645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項目名</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745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①新たな情報の提供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依頼者からの新たな情報（被験者の意思に影響を与える情報）が</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に報告されない</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のみに報告）</a:t>
                      </a:r>
                    </a:p>
                  </a:txBody>
                  <a:tcPr anchor="ctr"/>
                </a:tc>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責任医師は入手した新たな情報を、分担医師、</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とも共有する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72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②被験者の意思に影響を与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える情報の入手</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依頼者からの新たな情報（被験者の意思に影響を与える情報）が共有されていない</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（責任医師のみ</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が保有）</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常に依頼者（モニター）</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事務局（院内・</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SMO</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）と連絡を密に取り情報を入手する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640821163"/>
                  </a:ext>
                </a:extLst>
              </a:tr>
              <a:tr h="50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③情報の説明・説明補助</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情報の説明を忘れる、遅れる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indent="84138" algn="l"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必要な説明を複数の</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間で共有しておく</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84138"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被験者来院の日程表などに記載しておく</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73524425"/>
                  </a:ext>
                </a:extLst>
              </a:tr>
              <a:tr h="41973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④治験継続の判断</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十分な検討期間を被験者に与えていない</a:t>
                      </a: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十分な時間を与える</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59990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治験への参加又は治験への継続参加に関し、不当な影響を及ぼしている。自由意思でない</a:t>
                      </a:r>
                    </a:p>
                  </a:txBody>
                  <a:tcPr marL="9525" marR="9525" marT="9525" marB="0"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被験者（患者）の関係にあることに留意し、不当な影響とならないように注意する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606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質問をする機会を与え、かつ、当該質問に十分に答えていない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被験者が質問する機会があることを伝え、質問に答えることで自由意思で判断してもらう</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0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⑤情報を伝えたことの文書</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による記録</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（継続の意思も記録）</a:t>
                      </a:r>
                    </a:p>
                  </a:txBody>
                  <a:tcPr anchor="ctr"/>
                </a:tc>
                <a:tc>
                  <a:txBody>
                    <a:bodyPr/>
                    <a:lstStyle/>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責任医師が</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口頭同意の内容を診療録に記載するのを失念</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改訂前の同意文書での同意取得</a:t>
                      </a:r>
                    </a:p>
                  </a:txBody>
                  <a:tcPr marL="0" marR="0" marT="0" marB="0" anchor="ctr"/>
                </a:tc>
                <a:tc>
                  <a:txBody>
                    <a:bodyPr/>
                    <a:lstStyle/>
                    <a:p>
                      <a:pPr marL="0" indent="8890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が診療録の記録を確認する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再同意に関するワークシート又はカルテシールを用意する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99342330"/>
                  </a:ext>
                </a:extLst>
              </a:tr>
              <a:tr h="500449">
                <a:tc>
                  <a:txBody>
                    <a:bodyPr/>
                    <a:lstStyle/>
                    <a:p>
                      <a:r>
                        <a:rPr lang="ja-JP" altLang="en-US" sz="14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⑥</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説明文書</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改訂要否の判断</a:t>
                      </a:r>
                    </a:p>
                  </a:txBody>
                  <a:tcPr anchor="ctr"/>
                </a:tc>
                <a:tc>
                  <a:txBody>
                    <a:bodyPr/>
                    <a:lstStyle/>
                    <a:p>
                      <a:pPr marL="88900"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責任医師が</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説明・同意文書の改訂の判断を失念</a:t>
                      </a:r>
                    </a:p>
                  </a:txBody>
                  <a:tcPr marL="0" marR="0" marT="0" marB="0" anchor="ctr"/>
                </a:tc>
                <a:tc>
                  <a:txBody>
                    <a:bodyPr/>
                    <a:lstStyle/>
                    <a:p>
                      <a:pPr marL="88900" indent="-4763" algn="l" fontAlgn="ctr"/>
                      <a:r>
                        <a:rPr kumimoji="1" lang="en-US" altLang="ja-JP"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が説明・同意文書改訂の要否を責任医師に確認する</a:t>
                      </a:r>
                      <a:endParaRPr lang="ja-JP" altLang="en-US" sz="1400" b="1"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458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⑦再同意の説明・同意文書　</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の作成</a:t>
                      </a:r>
                    </a:p>
                  </a:txBody>
                  <a:tcPr anchor="ctr"/>
                </a:tc>
                <a:tc>
                  <a:txBody>
                    <a:bodyPr/>
                    <a:lstStyle/>
                    <a:p>
                      <a:pPr algn="l"/>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説明・同意文書</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のヘッダや版数を更新するのを忘れてしまう</a:t>
                      </a: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は複数体制で変更点を確認する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事務局担当者も確認する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464526764"/>
                  </a:ext>
                </a:extLst>
              </a:tr>
            </a:tbl>
          </a:graphicData>
        </a:graphic>
      </p:graphicFrame>
      <p:sp>
        <p:nvSpPr>
          <p:cNvPr id="7" name="正方形/長方形 6"/>
          <p:cNvSpPr/>
          <p:nvPr/>
        </p:nvSpPr>
        <p:spPr>
          <a:xfrm>
            <a:off x="363211"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治験継続の意思確認（再同意取得）におけるリスク事例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dirty="0"/>
              <a:t>　</a:t>
            </a:r>
            <a:endParaRPr kumimoji="1" lang="ja-JP" altLang="en-US" dirty="0">
              <a:solidFill>
                <a:srgbClr val="FF0000"/>
              </a:solidFill>
            </a:endParaRPr>
          </a:p>
        </p:txBody>
      </p:sp>
    </p:spTree>
    <p:extLst>
      <p:ext uri="{BB962C8B-B14F-4D97-AF65-F5344CB8AC3E}">
        <p14:creationId xmlns:p14="http://schemas.microsoft.com/office/powerpoint/2010/main" val="3392438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14658869"/>
              </p:ext>
            </p:extLst>
          </p:nvPr>
        </p:nvGraphicFramePr>
        <p:xfrm>
          <a:off x="346363" y="664028"/>
          <a:ext cx="11526981" cy="5978081"/>
        </p:xfrm>
        <a:graphic>
          <a:graphicData uri="http://schemas.openxmlformats.org/drawingml/2006/table">
            <a:tbl>
              <a:tblPr firstRow="1" bandRow="1">
                <a:tableStyleId>{21E4AEA4-8DFA-4A89-87EB-49C32662AFE0}</a:tableStyleId>
              </a:tblPr>
              <a:tblGrid>
                <a:gridCol w="2335193">
                  <a:extLst>
                    <a:ext uri="{9D8B030D-6E8A-4147-A177-3AD203B41FA5}">
                      <a16:colId xmlns:a16="http://schemas.microsoft.com/office/drawing/2014/main" xmlns="" val="20000"/>
                    </a:ext>
                  </a:extLst>
                </a:gridCol>
                <a:gridCol w="3739267">
                  <a:extLst>
                    <a:ext uri="{9D8B030D-6E8A-4147-A177-3AD203B41FA5}">
                      <a16:colId xmlns:a16="http://schemas.microsoft.com/office/drawing/2014/main" xmlns="" val="20001"/>
                    </a:ext>
                  </a:extLst>
                </a:gridCol>
                <a:gridCol w="4058610">
                  <a:extLst>
                    <a:ext uri="{9D8B030D-6E8A-4147-A177-3AD203B41FA5}">
                      <a16:colId xmlns:a16="http://schemas.microsoft.com/office/drawing/2014/main" xmlns="" val="20002"/>
                    </a:ext>
                  </a:extLst>
                </a:gridCol>
                <a:gridCol w="1393911">
                  <a:extLst>
                    <a:ext uri="{9D8B030D-6E8A-4147-A177-3AD203B41FA5}">
                      <a16:colId xmlns:a16="http://schemas.microsoft.com/office/drawing/2014/main" xmlns="" val="20003"/>
                    </a:ext>
                  </a:extLst>
                </a:gridCol>
              </a:tblGrid>
              <a:tr h="59674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423495">
                <a:tc rowSpan="2">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催されない</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事前に</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開催日を確認する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必要に応じて</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の臨時開催を要請する</a:t>
                      </a:r>
                    </a:p>
                  </a:txBody>
                  <a:tcPr anchor="ctr"/>
                </a:tc>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31</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640821163"/>
                  </a:ext>
                </a:extLst>
              </a:tr>
              <a:tr h="3435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非専門委員、外部委員が不足</a:t>
                      </a: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事前に</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の成立要件を確認する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28</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0739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⑨再同意説明・説明補助</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情報の説明を忘れる、遅れる</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は複数体制で情報を管理する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被験者対応フローに説明文書を準備しておく</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0712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承認前の</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説明・同意文書</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で同意を取得してしまう</a:t>
                      </a:r>
                    </a:p>
                  </a:txBody>
                  <a:tcPr marL="0" marR="0" marT="0" marB="0" anchor="ctr"/>
                </a:tc>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が開</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催された</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かを確認する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治験審査結果通知書の指示決定の日付を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42349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旧版の説明・同意文書で同意を取得してしまう</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説明・同意文書の版数を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旧版の説明文書は使用できないようにする手順（書）を作成しておく</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42349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⑩治験継続の判断</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十分な検討期間を被験者に与えていない</a:t>
                      </a: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十分な時間を与える</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42349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治験への参加又は治験への継続参加に関し、不当な影響を及ぼしている。自由意思でない</a:t>
                      </a:r>
                    </a:p>
                  </a:txBody>
                  <a:tcPr marL="9525" marR="9525" marT="9525" marB="0"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被験者（患者）の関係にあることに留意し、不当な影響とならないように注意する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42349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質問をする機会を与え、かつ、当該質問に十分に答えていない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被験者が質問する機会があることを伝え、質問に答えることで自由意思で判断してもらう</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60959">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⑪再同意文書への署名</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（被験者）</a:t>
                      </a: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必要事項の記録が不十分、誤記</a:t>
                      </a: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（日付、記名押印又は署名、代諾者の続柄等）</a:t>
                      </a:r>
                    </a:p>
                  </a:txBody>
                  <a:tcPr marL="0" marR="0" marT="0" marB="0"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署名、日付の有無、誤記が無いことについて確認する（ダブルチェック</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が望ましい</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373524425"/>
                  </a:ext>
                </a:extLst>
              </a:tr>
              <a:tr h="560959">
                <a:tc vMerge="1">
                  <a:txBody>
                    <a:bodyPr/>
                    <a:lstStyle/>
                    <a:p>
                      <a:endParaRPr kumimoji="1" lang="ja-JP" altLang="en-US"/>
                    </a:p>
                  </a:txBody>
                  <a:tcP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代諾者がいる場合に、代諾者への説明忘れや、同意取得忘れ</a:t>
                      </a:r>
                    </a:p>
                  </a:txBody>
                  <a:tcPr marL="0" marR="0" marT="0" marB="0"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初回の同意取得者名から、代諾者の有無を確認する</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10006"/>
                  </a:ext>
                </a:extLst>
              </a:tr>
              <a:tr h="44713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本人ではなく、第三者が代筆する</a:t>
                      </a:r>
                    </a:p>
                  </a:txBody>
                  <a:tcPr marL="9525" marR="9525" marT="9525" marB="0"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必ず被験者本人が署名するよう指導する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421136721"/>
                  </a:ext>
                </a:extLst>
              </a:tr>
            </a:tbl>
          </a:graphicData>
        </a:graphic>
      </p:graphicFrame>
      <p:sp>
        <p:nvSpPr>
          <p:cNvPr id="7" name="正方形/長方形 6"/>
          <p:cNvSpPr/>
          <p:nvPr/>
        </p:nvSpPr>
        <p:spPr>
          <a:xfrm>
            <a:off x="335501"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治験継続の意思確認（再同意取得）におけるリスク事例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dirty="0"/>
              <a:t>　</a:t>
            </a:r>
            <a:endParaRPr kumimoji="1" lang="ja-JP" altLang="en-US" dirty="0">
              <a:solidFill>
                <a:srgbClr val="FF0000"/>
              </a:solidFill>
            </a:endParaRPr>
          </a:p>
        </p:txBody>
      </p:sp>
      <p:sp>
        <p:nvSpPr>
          <p:cNvPr id="6" name="動作設定ボタン: 戻る 5">
            <a:hlinkClick r:id="rId6"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9514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019130115"/>
              </p:ext>
            </p:extLst>
          </p:nvPr>
        </p:nvGraphicFramePr>
        <p:xfrm>
          <a:off x="346363" y="664028"/>
          <a:ext cx="11526981" cy="4488771"/>
        </p:xfrm>
        <a:graphic>
          <a:graphicData uri="http://schemas.openxmlformats.org/drawingml/2006/table">
            <a:tbl>
              <a:tblPr firstRow="1" bandRow="1">
                <a:tableStyleId>{21E4AEA4-8DFA-4A89-87EB-49C32662AFE0}</a:tableStyleId>
              </a:tblPr>
              <a:tblGrid>
                <a:gridCol w="2335193">
                  <a:extLst>
                    <a:ext uri="{9D8B030D-6E8A-4147-A177-3AD203B41FA5}">
                      <a16:colId xmlns:a16="http://schemas.microsoft.com/office/drawing/2014/main" xmlns="" val="20000"/>
                    </a:ext>
                  </a:extLst>
                </a:gridCol>
                <a:gridCol w="3743958">
                  <a:extLst>
                    <a:ext uri="{9D8B030D-6E8A-4147-A177-3AD203B41FA5}">
                      <a16:colId xmlns:a16="http://schemas.microsoft.com/office/drawing/2014/main" xmlns="" val="20001"/>
                    </a:ext>
                  </a:extLst>
                </a:gridCol>
                <a:gridCol w="4053919">
                  <a:extLst>
                    <a:ext uri="{9D8B030D-6E8A-4147-A177-3AD203B41FA5}">
                      <a16:colId xmlns:a16="http://schemas.microsoft.com/office/drawing/2014/main" xmlns="" val="20002"/>
                    </a:ext>
                  </a:extLst>
                </a:gridCol>
                <a:gridCol w="1393911">
                  <a:extLst>
                    <a:ext uri="{9D8B030D-6E8A-4147-A177-3AD203B41FA5}">
                      <a16:colId xmlns:a16="http://schemas.microsoft.com/office/drawing/2014/main" xmlns="" val="20003"/>
                    </a:ext>
                  </a:extLst>
                </a:gridCol>
              </a:tblGrid>
              <a:tr h="596748">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61466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⑫再同意文書への署名</a:t>
                      </a:r>
                    </a:p>
                  </a:txBody>
                  <a:tcPr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必要事項の記録が十分でない、誤記である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（日付、記名押印又は署名）</a:t>
                      </a:r>
                    </a:p>
                  </a:txBody>
                  <a:tcPr marL="9525" marR="9525" marT="9525" marB="0"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署名、日付の有無、誤記が無いことについて確認する（ダブルチェックが好ましい） </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187161742"/>
                  </a:ext>
                </a:extLst>
              </a:tr>
              <a:tr h="5609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分担医師が署名 を失念</a:t>
                      </a:r>
                    </a:p>
                  </a:txBody>
                  <a:tcPr marL="9525" marR="9525" marT="9525" marB="0"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が同意文書に必要な事項が漏れなく記載されているか確認する</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464526764"/>
                  </a:ext>
                </a:extLst>
              </a:tr>
              <a:tr h="5609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治験協力者が補足的な説明を行っているが、治験協力者の署名等がない</a:t>
                      </a:r>
                    </a:p>
                  </a:txBody>
                  <a:tcPr marL="9525" marR="9525" marT="9525" marB="0" anchor="ctr"/>
                </a:tc>
                <a:tc>
                  <a:txBody>
                    <a:bodyPr/>
                    <a:lstStyle/>
                    <a:p>
                      <a:pPr marL="88900" marR="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治験協力者の有無を確認し（同意書のフォーマット）、署名、日付の有無、誤記が無いことについて確認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60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⑬再同意文書（写）の交付</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同意文書（写）を被験者へ交付するのを失念</a:t>
                      </a:r>
                    </a:p>
                  </a:txBody>
                  <a:tcPr anchor="ctr"/>
                </a:tc>
                <a:tc>
                  <a:txBody>
                    <a:bodyPr/>
                    <a:lstStyle/>
                    <a:p>
                      <a:pPr marL="0"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同意文書（写）の交付記録を作成する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53</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60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⑭再同意文書（写）の受領</a:t>
                      </a:r>
                    </a:p>
                  </a:txBody>
                  <a:tcPr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被験者が帰るときに同意文書を持ち帰るのを失念</a:t>
                      </a:r>
                    </a:p>
                  </a:txBody>
                  <a:tcPr marL="0" marR="0" marT="0" marB="0" anchor="ctr"/>
                </a:tc>
                <a:tc>
                  <a:txBody>
                    <a:bodyPr/>
                    <a:lstStyle/>
                    <a:p>
                      <a:pPr marL="88900"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は被験者に確認する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791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⑮再同意文書及びその他の</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説明文書の保存</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（実施医療機関）</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同意文書（診療録用）を紛失する</a:t>
                      </a: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は診療録に同意文書（診療録用）をファイルリングしたことを確認する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同意文書（診療録用）を速やかにファイリングする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328431968"/>
                  </a:ext>
                </a:extLst>
              </a:tr>
            </a:tbl>
          </a:graphicData>
        </a:graphic>
      </p:graphicFrame>
      <p:sp>
        <p:nvSpPr>
          <p:cNvPr id="7" name="正方形/長方形 6"/>
          <p:cNvSpPr/>
          <p:nvPr/>
        </p:nvSpPr>
        <p:spPr>
          <a:xfrm>
            <a:off x="335501"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治験継続の意思確認（再同意取得）におけるリスク事例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dirty="0"/>
              <a:t>　</a:t>
            </a:r>
            <a:endParaRPr kumimoji="1" lang="ja-JP" altLang="en-US" dirty="0">
              <a:solidFill>
                <a:srgbClr val="FF0000"/>
              </a:solidFill>
            </a:endParaRPr>
          </a:p>
        </p:txBody>
      </p:sp>
      <p:sp>
        <p:nvSpPr>
          <p:cNvPr id="6" name="動作設定ボタン: 戻る 5">
            <a:hlinkClick r:id="rId5"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9655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23" name="直線コネクタ 22"/>
          <p:cNvCxnSpPr/>
          <p:nvPr/>
        </p:nvCxnSpPr>
        <p:spPr>
          <a:xfrm>
            <a:off x="547534" y="4529317"/>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8885" y="99556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7"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rot="19415886">
            <a:off x="2450533" y="1897171"/>
            <a:ext cx="234482" cy="536130"/>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6" name="テキスト ボックス 25"/>
          <p:cNvSpPr txBox="1"/>
          <p:nvPr/>
        </p:nvSpPr>
        <p:spPr>
          <a:xfrm>
            <a:off x="736616" y="1142761"/>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p>
        </p:txBody>
      </p:sp>
      <p:sp>
        <p:nvSpPr>
          <p:cNvPr id="27" name="テキスト ボックス 26"/>
          <p:cNvSpPr txBox="1"/>
          <p:nvPr/>
        </p:nvSpPr>
        <p:spPr>
          <a:xfrm>
            <a:off x="710591" y="3881962"/>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ＣＲＣ</a:t>
            </a:r>
          </a:p>
        </p:txBody>
      </p:sp>
      <p:sp>
        <p:nvSpPr>
          <p:cNvPr id="28" name="テキスト ボックス 27"/>
          <p:cNvSpPr txBox="1"/>
          <p:nvPr/>
        </p:nvSpPr>
        <p:spPr>
          <a:xfrm>
            <a:off x="710591" y="4595888"/>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依頼者</a:t>
            </a:r>
          </a:p>
        </p:txBody>
      </p:sp>
      <p:sp>
        <p:nvSpPr>
          <p:cNvPr id="29" name="テキスト ボックス 28"/>
          <p:cNvSpPr txBox="1"/>
          <p:nvPr/>
        </p:nvSpPr>
        <p:spPr>
          <a:xfrm>
            <a:off x="606685" y="2333599"/>
            <a:ext cx="677108" cy="109712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責任医師・分担医師</a:t>
            </a:r>
          </a:p>
        </p:txBody>
      </p:sp>
      <p:sp>
        <p:nvSpPr>
          <p:cNvPr id="31" name="ストライプ矢印 30"/>
          <p:cNvSpPr/>
          <p:nvPr/>
        </p:nvSpPr>
        <p:spPr>
          <a:xfrm>
            <a:off x="3670022" y="1242339"/>
            <a:ext cx="4058058" cy="551059"/>
          </a:xfrm>
          <a:prstGeom prst="striped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solidFill>
                  <a:schemeClr val="bg1"/>
                </a:solidFill>
                <a:latin typeface="Calibri" panose="020F0502020204030204" pitchFamily="34" charset="0"/>
                <a:ea typeface="ＭＳ Ｐゴシック" panose="020B0600070205080204" pitchFamily="50" charset="-128"/>
                <a:cs typeface="Calibri" panose="020F0502020204030204" pitchFamily="34" charset="0"/>
              </a:rPr>
              <a:t>適切な処置</a:t>
            </a:r>
          </a:p>
        </p:txBody>
      </p:sp>
      <p:grpSp>
        <p:nvGrpSpPr>
          <p:cNvPr id="65" name="グループ化 64"/>
          <p:cNvGrpSpPr/>
          <p:nvPr/>
        </p:nvGrpSpPr>
        <p:grpSpPr>
          <a:xfrm>
            <a:off x="7539798" y="2602574"/>
            <a:ext cx="1480218" cy="987274"/>
            <a:chOff x="9442174" y="5459671"/>
            <a:chExt cx="1326652" cy="695631"/>
          </a:xfrm>
        </p:grpSpPr>
        <p:sp>
          <p:nvSpPr>
            <p:cNvPr id="66" name="フローチャート: 書類 65">
              <a:hlinkClick r:id="rId3" action="ppaction://hlinksldjump"/>
            </p:cNvPr>
            <p:cNvSpPr/>
            <p:nvPr/>
          </p:nvSpPr>
          <p:spPr>
            <a:xfrm>
              <a:off x="9442174" y="5459671"/>
              <a:ext cx="1172816" cy="695631"/>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7" name="正方形/長方形 66">
              <a:hlinkClick r:id="rId3" action="ppaction://hlinksldjump"/>
            </p:cNvPr>
            <p:cNvSpPr/>
            <p:nvPr/>
          </p:nvSpPr>
          <p:spPr>
            <a:xfrm>
              <a:off x="9442174" y="5464544"/>
              <a:ext cx="1326652" cy="542146"/>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　</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　の</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作成</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a:latin typeface="Calibri" panose="020F0502020204030204" pitchFamily="34" charset="0"/>
                  <a:ea typeface="ＭＳ Ｐゴシック" panose="020B0600070205080204" pitchFamily="50" charset="-128"/>
                  <a:cs typeface="Calibri" panose="020F0502020204030204" pitchFamily="34" charset="0"/>
                </a:rPr>
                <a:t>12-2)</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grpSp>
        <p:nvGrpSpPr>
          <p:cNvPr id="44" name="グループ化 43"/>
          <p:cNvGrpSpPr/>
          <p:nvPr/>
        </p:nvGrpSpPr>
        <p:grpSpPr>
          <a:xfrm>
            <a:off x="2230742" y="2128009"/>
            <a:ext cx="2588213" cy="1401348"/>
            <a:chOff x="1757054" y="2953117"/>
            <a:chExt cx="1707932" cy="1152825"/>
          </a:xfrm>
        </p:grpSpPr>
        <p:sp>
          <p:nvSpPr>
            <p:cNvPr id="8" name="フローチャート: 判断 7">
              <a:hlinkClick r:id="rId3" action="ppaction://hlinksldjump"/>
            </p:cNvPr>
            <p:cNvSpPr/>
            <p:nvPr/>
          </p:nvSpPr>
          <p:spPr>
            <a:xfrm>
              <a:off x="1757054" y="2953117"/>
              <a:ext cx="1610139" cy="1152825"/>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0" name="正方形/長方形 39">
              <a:hlinkClick r:id="rId3" action="ppaction://hlinksldjump"/>
            </p:cNvPr>
            <p:cNvSpPr/>
            <p:nvPr/>
          </p:nvSpPr>
          <p:spPr>
            <a:xfrm>
              <a:off x="1993209" y="3171478"/>
              <a:ext cx="1471777" cy="886178"/>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③有害事象</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の</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　　認識及び判断、</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重篤度・</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因果関係　　</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　　の</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判断</a:t>
              </a:r>
            </a:p>
          </p:txBody>
        </p:sp>
      </p:gr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発生時</a:t>
            </a:r>
          </a:p>
        </p:txBody>
      </p:sp>
      <p:grpSp>
        <p:nvGrpSpPr>
          <p:cNvPr id="62" name="グループ化 61"/>
          <p:cNvGrpSpPr/>
          <p:nvPr/>
        </p:nvGrpSpPr>
        <p:grpSpPr>
          <a:xfrm>
            <a:off x="5132313" y="2619989"/>
            <a:ext cx="1340188" cy="952246"/>
            <a:chOff x="9409672" y="5473240"/>
            <a:chExt cx="1207119" cy="804722"/>
          </a:xfrm>
        </p:grpSpPr>
        <p:sp>
          <p:nvSpPr>
            <p:cNvPr id="63" name="フローチャート: 書類 62">
              <a:hlinkClick r:id="rId3" action="ppaction://hlinksldjump"/>
            </p:cNvPr>
            <p:cNvSpPr/>
            <p:nvPr/>
          </p:nvSpPr>
          <p:spPr>
            <a:xfrm>
              <a:off x="9443975" y="5473240"/>
              <a:ext cx="1172816" cy="804722"/>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4" name="正方形/長方形 63">
              <a:hlinkClick r:id="rId3" action="ppaction://hlinksldjump"/>
            </p:cNvPr>
            <p:cNvSpPr/>
            <p:nvPr/>
          </p:nvSpPr>
          <p:spPr>
            <a:xfrm>
              <a:off x="9409672" y="5490125"/>
              <a:ext cx="1186709" cy="650238"/>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　　</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　の</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作成</a:t>
              </a:r>
              <a:endParaRPr lang="en-US" altLang="ja-JP" sz="1600" b="1" dirty="0">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a:latin typeface="Calibri" panose="020F0502020204030204" pitchFamily="34" charset="0"/>
                  <a:ea typeface="ＭＳ Ｐゴシック" panose="020B0600070205080204" pitchFamily="50" charset="-128"/>
                  <a:cs typeface="Calibri" panose="020F0502020204030204" pitchFamily="34" charset="0"/>
                </a:rPr>
                <a:t>12-1)</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73" name="動作設定ボタン: 戻る 72">
            <a:hlinkClick r:id="rId4"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nvGrpSpPr>
          <p:cNvPr id="82" name="グループ化 81"/>
          <p:cNvGrpSpPr/>
          <p:nvPr/>
        </p:nvGrpSpPr>
        <p:grpSpPr>
          <a:xfrm>
            <a:off x="10369642" y="5653779"/>
            <a:ext cx="1362744" cy="854881"/>
            <a:chOff x="6052552" y="2277855"/>
            <a:chExt cx="1298224" cy="961660"/>
          </a:xfrm>
        </p:grpSpPr>
        <p:sp>
          <p:nvSpPr>
            <p:cNvPr id="83" name="フローチャート: 書類 82">
              <a:hlinkClick r:id="rId5" action="ppaction://hlinksldjump"/>
            </p:cNvPr>
            <p:cNvSpPr/>
            <p:nvPr/>
          </p:nvSpPr>
          <p:spPr>
            <a:xfrm>
              <a:off x="6057591" y="2277855"/>
              <a:ext cx="1198041" cy="96166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7" name="正方形/長方形 86">
              <a:hlinkClick r:id="rId5" action="ppaction://hlinksldjump"/>
            </p:cNvPr>
            <p:cNvSpPr/>
            <p:nvPr/>
          </p:nvSpPr>
          <p:spPr>
            <a:xfrm>
              <a:off x="6052552" y="2460348"/>
              <a:ext cx="1298224"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⑧</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IRB</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へ報告</a:t>
              </a:r>
            </a:p>
          </p:txBody>
        </p:sp>
      </p:grpSp>
      <p:sp>
        <p:nvSpPr>
          <p:cNvPr id="90" name="下矢印 89"/>
          <p:cNvSpPr/>
          <p:nvPr/>
        </p:nvSpPr>
        <p:spPr>
          <a:xfrm rot="5400000" flipV="1">
            <a:off x="4767361" y="2677026"/>
            <a:ext cx="270093" cy="381701"/>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3" name="下矢印 92"/>
          <p:cNvSpPr/>
          <p:nvPr/>
        </p:nvSpPr>
        <p:spPr>
          <a:xfrm rot="5400000" flipV="1">
            <a:off x="6858757" y="2538373"/>
            <a:ext cx="249374" cy="721705"/>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9" name="下矢印 98"/>
          <p:cNvSpPr/>
          <p:nvPr/>
        </p:nvSpPr>
        <p:spPr>
          <a:xfrm rot="5400000" flipV="1">
            <a:off x="5550945" y="4847824"/>
            <a:ext cx="256771" cy="305076"/>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85" name="図 84">
            <a:hlinkClick r:id="rId3" action="ppaction://hlinksldjump"/>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97508" y="1997225"/>
            <a:ext cx="588416" cy="548942"/>
          </a:xfrm>
          <a:prstGeom prst="rect">
            <a:avLst/>
          </a:prstGeom>
        </p:spPr>
      </p:pic>
      <p:sp>
        <p:nvSpPr>
          <p:cNvPr id="105" name="正方形/長方形 104">
            <a:hlinkClick r:id="rId3" action="ppaction://hlinksldjump"/>
          </p:cNvPr>
          <p:cNvSpPr/>
          <p:nvPr/>
        </p:nvSpPr>
        <p:spPr>
          <a:xfrm>
            <a:off x="5968650" y="1972053"/>
            <a:ext cx="2619378"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（場合により）</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
            </a:r>
            <a:br>
              <a:rPr lang="en-US" altLang="ja-JP" sz="1600" dirty="0">
                <a:latin typeface="Calibri" panose="020F0502020204030204" pitchFamily="34" charset="0"/>
                <a:ea typeface="ＭＳ Ｐゴシック" panose="020B0600070205080204" pitchFamily="50" charset="-128"/>
                <a:cs typeface="Calibri" panose="020F0502020204030204" pitchFamily="34" charset="0"/>
              </a:rPr>
            </a:b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④</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TEL</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等に</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よる緊急</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報告</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72" name="グループ化 71"/>
          <p:cNvGrpSpPr/>
          <p:nvPr/>
        </p:nvGrpSpPr>
        <p:grpSpPr>
          <a:xfrm>
            <a:off x="1605106" y="3848015"/>
            <a:ext cx="2017104" cy="593511"/>
            <a:chOff x="5097964" y="3798280"/>
            <a:chExt cx="1844318" cy="712061"/>
          </a:xfrm>
        </p:grpSpPr>
        <p:sp>
          <p:nvSpPr>
            <p:cNvPr id="74" name="フローチャート: 処理 73">
              <a:hlinkClick r:id="rId3" action="ppaction://hlinksldjump"/>
            </p:cNvPr>
            <p:cNvSpPr/>
            <p:nvPr/>
          </p:nvSpPr>
          <p:spPr>
            <a:xfrm>
              <a:off x="5097964" y="3798280"/>
              <a:ext cx="1844318" cy="712061"/>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7" name="正方形/長方形 76">
              <a:hlinkClick r:id="rId3" action="ppaction://hlinksldjump"/>
            </p:cNvPr>
            <p:cNvSpPr/>
            <p:nvPr/>
          </p:nvSpPr>
          <p:spPr>
            <a:xfrm>
              <a:off x="5262542" y="3847298"/>
              <a:ext cx="1590387"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②責任医師、</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分担医師へ報告</a:t>
              </a:r>
            </a:p>
          </p:txBody>
        </p:sp>
      </p:grpSp>
      <p:grpSp>
        <p:nvGrpSpPr>
          <p:cNvPr id="112" name="グループ化 111"/>
          <p:cNvGrpSpPr/>
          <p:nvPr/>
        </p:nvGrpSpPr>
        <p:grpSpPr>
          <a:xfrm>
            <a:off x="1605028" y="971570"/>
            <a:ext cx="1140928" cy="1006127"/>
            <a:chOff x="1750623" y="1035739"/>
            <a:chExt cx="1140928" cy="1006127"/>
          </a:xfrm>
        </p:grpSpPr>
        <p:sp>
          <p:nvSpPr>
            <p:cNvPr id="14" name="星 10 13">
              <a:hlinkClick r:id="rId3" action="ppaction://hlinksldjump"/>
            </p:cNvPr>
            <p:cNvSpPr/>
            <p:nvPr/>
          </p:nvSpPr>
          <p:spPr>
            <a:xfrm>
              <a:off x="1750623" y="1035739"/>
              <a:ext cx="1008630" cy="1006127"/>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1" name="正方形/長方形 110">
              <a:hlinkClick r:id="rId3" action="ppaction://hlinksldjump"/>
            </p:cNvPr>
            <p:cNvSpPr/>
            <p:nvPr/>
          </p:nvSpPr>
          <p:spPr>
            <a:xfrm>
              <a:off x="1783618" y="1238000"/>
              <a:ext cx="1107933"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①（有害）事象発生</a:t>
              </a:r>
            </a:p>
          </p:txBody>
        </p:sp>
      </p:grpSp>
      <p:sp>
        <p:nvSpPr>
          <p:cNvPr id="78" name="正方形/長方形 77"/>
          <p:cNvSpPr/>
          <p:nvPr/>
        </p:nvSpPr>
        <p:spPr>
          <a:xfrm>
            <a:off x="446721" y="5613023"/>
            <a:ext cx="955583" cy="808596"/>
          </a:xfrm>
          <a:prstGeom prst="rect">
            <a:avLst/>
          </a:prstGeom>
        </p:spPr>
        <p:txBody>
          <a:bodyPr vert="wordArtVertRtl"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実施医療機関の長</a:t>
            </a:r>
          </a:p>
        </p:txBody>
      </p:sp>
      <p:cxnSp>
        <p:nvCxnSpPr>
          <p:cNvPr id="22" name="直線コネクタ 21"/>
          <p:cNvCxnSpPr/>
          <p:nvPr/>
        </p:nvCxnSpPr>
        <p:spPr>
          <a:xfrm>
            <a:off x="538886" y="1965097"/>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8884" y="374037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47534" y="549801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右矢印 80"/>
          <p:cNvSpPr/>
          <p:nvPr/>
        </p:nvSpPr>
        <p:spPr>
          <a:xfrm rot="5400000">
            <a:off x="1037321" y="2765526"/>
            <a:ext cx="1864086" cy="275212"/>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84" name="グループ化 83"/>
          <p:cNvGrpSpPr/>
          <p:nvPr/>
        </p:nvGrpSpPr>
        <p:grpSpPr>
          <a:xfrm>
            <a:off x="5097293" y="5621518"/>
            <a:ext cx="1539009" cy="675287"/>
            <a:chOff x="6934891" y="2195850"/>
            <a:chExt cx="1172816" cy="1061197"/>
          </a:xfrm>
        </p:grpSpPr>
        <p:sp>
          <p:nvSpPr>
            <p:cNvPr id="86" name="フローチャート: 書類 85">
              <a:hlinkClick r:id="rId5" action="ppaction://hlinksldjump"/>
            </p:cNvPr>
            <p:cNvSpPr/>
            <p:nvPr/>
          </p:nvSpPr>
          <p:spPr>
            <a:xfrm>
              <a:off x="6934891" y="2195850"/>
              <a:ext cx="1172816" cy="1061197"/>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1" name="正方形/長方形 90">
              <a:hlinkClick r:id="rId5" action="ppaction://hlinksldjump"/>
            </p:cNvPr>
            <p:cNvSpPr/>
            <p:nvPr/>
          </p:nvSpPr>
          <p:spPr>
            <a:xfrm>
              <a:off x="6985895" y="2291364"/>
              <a:ext cx="1056697" cy="822227"/>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⑦</a:t>
              </a:r>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12-1)</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grpSp>
        <p:nvGrpSpPr>
          <p:cNvPr id="108" name="グループ化 107"/>
          <p:cNvGrpSpPr/>
          <p:nvPr/>
        </p:nvGrpSpPr>
        <p:grpSpPr>
          <a:xfrm>
            <a:off x="5913713" y="4640517"/>
            <a:ext cx="1530971" cy="720151"/>
            <a:chOff x="6950967" y="2165542"/>
            <a:chExt cx="1172816" cy="898496"/>
          </a:xfrm>
        </p:grpSpPr>
        <p:sp>
          <p:nvSpPr>
            <p:cNvPr id="110" name="フローチャート: 書類 109">
              <a:hlinkClick r:id="rId5" action="ppaction://hlinksldjump"/>
            </p:cNvPr>
            <p:cNvSpPr/>
            <p:nvPr/>
          </p:nvSpPr>
          <p:spPr>
            <a:xfrm>
              <a:off x="6950967" y="2165542"/>
              <a:ext cx="1172816" cy="898496"/>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3" name="正方形/長方形 112">
              <a:hlinkClick r:id="rId5" action="ppaction://hlinksldjump"/>
            </p:cNvPr>
            <p:cNvSpPr/>
            <p:nvPr/>
          </p:nvSpPr>
          <p:spPr>
            <a:xfrm>
              <a:off x="6970978" y="2236949"/>
              <a:ext cx="1070348" cy="652795"/>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⑦</a:t>
              </a:r>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a:latin typeface="Calibri" panose="020F0502020204030204" pitchFamily="34" charset="0"/>
                  <a:ea typeface="ＭＳ Ｐゴシック" panose="020B0600070205080204" pitchFamily="50" charset="-128"/>
                  <a:cs typeface="Calibri" panose="020F0502020204030204" pitchFamily="34" charset="0"/>
                </a:rPr>
                <a:t>12-1)</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grpSp>
        <p:nvGrpSpPr>
          <p:cNvPr id="115" name="グループ化 114"/>
          <p:cNvGrpSpPr/>
          <p:nvPr/>
        </p:nvGrpSpPr>
        <p:grpSpPr>
          <a:xfrm>
            <a:off x="8316512" y="4662381"/>
            <a:ext cx="1539008" cy="712647"/>
            <a:chOff x="6959820" y="2202873"/>
            <a:chExt cx="1172816" cy="1061197"/>
          </a:xfrm>
        </p:grpSpPr>
        <p:sp>
          <p:nvSpPr>
            <p:cNvPr id="116" name="フローチャート: 書類 115">
              <a:hlinkClick r:id="rId5" action="ppaction://hlinksldjump"/>
            </p:cNvPr>
            <p:cNvSpPr/>
            <p:nvPr/>
          </p:nvSpPr>
          <p:spPr>
            <a:xfrm>
              <a:off x="6959820" y="2202873"/>
              <a:ext cx="1172816" cy="1061197"/>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7" name="正方形/長方形 116">
              <a:hlinkClick r:id="rId5" action="ppaction://hlinksldjump"/>
            </p:cNvPr>
            <p:cNvSpPr/>
            <p:nvPr/>
          </p:nvSpPr>
          <p:spPr>
            <a:xfrm>
              <a:off x="6994667" y="2264110"/>
              <a:ext cx="1053637" cy="779123"/>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⑦</a:t>
              </a:r>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12-2)</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119" name="下矢印 118"/>
          <p:cNvSpPr/>
          <p:nvPr/>
        </p:nvSpPr>
        <p:spPr>
          <a:xfrm rot="5400000" flipV="1">
            <a:off x="7931276" y="4902467"/>
            <a:ext cx="256771" cy="305076"/>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2" name="右矢印 91"/>
          <p:cNvSpPr/>
          <p:nvPr/>
        </p:nvSpPr>
        <p:spPr>
          <a:xfrm rot="5400000">
            <a:off x="4546976" y="4498615"/>
            <a:ext cx="1943092" cy="242028"/>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121" name="グループ化 120"/>
          <p:cNvGrpSpPr/>
          <p:nvPr/>
        </p:nvGrpSpPr>
        <p:grpSpPr>
          <a:xfrm>
            <a:off x="7416242" y="5553721"/>
            <a:ext cx="1795235" cy="700030"/>
            <a:chOff x="6947939" y="2165542"/>
            <a:chExt cx="1368076" cy="1061197"/>
          </a:xfrm>
        </p:grpSpPr>
        <p:sp>
          <p:nvSpPr>
            <p:cNvPr id="122" name="フローチャート: 書類 121">
              <a:hlinkClick r:id="rId5" action="ppaction://hlinksldjump"/>
            </p:cNvPr>
            <p:cNvSpPr/>
            <p:nvPr/>
          </p:nvSpPr>
          <p:spPr>
            <a:xfrm>
              <a:off x="6950967" y="2165542"/>
              <a:ext cx="1172816" cy="1061197"/>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23" name="正方形/長方形 122">
              <a:hlinkClick r:id="rId5" action="ppaction://hlinksldjump"/>
            </p:cNvPr>
            <p:cNvSpPr/>
            <p:nvPr/>
          </p:nvSpPr>
          <p:spPr>
            <a:xfrm>
              <a:off x="6947939" y="2304069"/>
              <a:ext cx="1368076" cy="793165"/>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⑦</a:t>
              </a:r>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SAE</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報告書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200" dirty="0" smtClean="0">
                  <a:latin typeface="Calibri" panose="020F0502020204030204" pitchFamily="34" charset="0"/>
                  <a:ea typeface="ＭＳ Ｐゴシック" panose="020B0600070205080204" pitchFamily="50" charset="-128"/>
                  <a:cs typeface="Calibri" panose="020F0502020204030204" pitchFamily="34" charset="0"/>
                </a:rPr>
                <a:t>　</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a:t>
              </a:r>
              <a:r>
                <a:rPr lang="ja-JP" altLang="en-US" sz="12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200" dirty="0" smtClean="0">
                  <a:latin typeface="Calibri" panose="020F0502020204030204" pitchFamily="34" charset="0"/>
                  <a:ea typeface="ＭＳ Ｐゴシック" panose="020B0600070205080204" pitchFamily="50" charset="-128"/>
                  <a:cs typeface="Calibri" panose="020F0502020204030204" pitchFamily="34" charset="0"/>
                </a:rPr>
                <a:t>12-2)</a:t>
              </a:r>
              <a:endParaRPr lang="ja-JP" altLang="en-US" sz="12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109" name="下矢印 108"/>
          <p:cNvSpPr/>
          <p:nvPr/>
        </p:nvSpPr>
        <p:spPr>
          <a:xfrm rot="1825286" flipV="1">
            <a:off x="2394281" y="3200137"/>
            <a:ext cx="238364" cy="591551"/>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25" name="下矢印 124"/>
          <p:cNvSpPr/>
          <p:nvPr/>
        </p:nvSpPr>
        <p:spPr>
          <a:xfrm rot="5400000" flipV="1">
            <a:off x="8109395" y="4337506"/>
            <a:ext cx="213368" cy="4109070"/>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26" name="下矢印 125"/>
          <p:cNvSpPr/>
          <p:nvPr/>
        </p:nvSpPr>
        <p:spPr>
          <a:xfrm rot="5400000" flipV="1">
            <a:off x="9558543" y="5390795"/>
            <a:ext cx="211779" cy="1212358"/>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 name="正方形/長方形 8"/>
          <p:cNvSpPr/>
          <p:nvPr/>
        </p:nvSpPr>
        <p:spPr>
          <a:xfrm>
            <a:off x="6161543" y="6255667"/>
            <a:ext cx="100810" cy="18570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7" name="下矢印 126"/>
          <p:cNvSpPr/>
          <p:nvPr/>
        </p:nvSpPr>
        <p:spPr>
          <a:xfrm flipV="1">
            <a:off x="10788753" y="5353587"/>
            <a:ext cx="238364" cy="244883"/>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4" name="右矢印 93"/>
          <p:cNvSpPr/>
          <p:nvPr/>
        </p:nvSpPr>
        <p:spPr>
          <a:xfrm rot="5400000">
            <a:off x="6942838" y="4467624"/>
            <a:ext cx="1879456" cy="259881"/>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4" name="グループ化 3"/>
          <p:cNvGrpSpPr/>
          <p:nvPr/>
        </p:nvGrpSpPr>
        <p:grpSpPr>
          <a:xfrm>
            <a:off x="4518957" y="3883334"/>
            <a:ext cx="4388568" cy="486328"/>
            <a:chOff x="5281000" y="4817272"/>
            <a:chExt cx="1430660" cy="486328"/>
          </a:xfrm>
        </p:grpSpPr>
        <p:sp>
          <p:nvSpPr>
            <p:cNvPr id="75" name="フローチャート: 処理 74">
              <a:hlinkClick r:id="rId5" action="ppaction://hlinksldjump"/>
            </p:cNvPr>
            <p:cNvSpPr/>
            <p:nvPr/>
          </p:nvSpPr>
          <p:spPr>
            <a:xfrm>
              <a:off x="5281000" y="4817272"/>
              <a:ext cx="1430660" cy="48632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6" name="正方形/長方形 75">
              <a:hlinkClick r:id="rId5" action="ppaction://hlinksldjump"/>
            </p:cNvPr>
            <p:cNvSpPr/>
            <p:nvPr/>
          </p:nvSpPr>
          <p:spPr>
            <a:xfrm>
              <a:off x="5428571" y="4865892"/>
              <a:ext cx="1145419" cy="338554"/>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⑥書類</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作成補助　　</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EDC</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入力補助</a:t>
              </a:r>
            </a:p>
          </p:txBody>
        </p:sp>
      </p:grpSp>
      <p:grpSp>
        <p:nvGrpSpPr>
          <p:cNvPr id="80" name="グループ化 79"/>
          <p:cNvGrpSpPr/>
          <p:nvPr/>
        </p:nvGrpSpPr>
        <p:grpSpPr>
          <a:xfrm>
            <a:off x="10270612" y="2624916"/>
            <a:ext cx="1424230" cy="692774"/>
            <a:chOff x="6032180" y="2326056"/>
            <a:chExt cx="1296908" cy="961660"/>
          </a:xfrm>
        </p:grpSpPr>
        <p:sp>
          <p:nvSpPr>
            <p:cNvPr id="88" name="フローチャート: 書類 87">
              <a:hlinkClick r:id="rId5" action="ppaction://hlinksldjump"/>
            </p:cNvPr>
            <p:cNvSpPr/>
            <p:nvPr/>
          </p:nvSpPr>
          <p:spPr>
            <a:xfrm>
              <a:off x="6056261" y="2326056"/>
              <a:ext cx="1172816" cy="96166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9" name="正方形/長方形 88">
              <a:hlinkClick r:id="rId5" action="ppaction://hlinksldjump"/>
            </p:cNvPr>
            <p:cNvSpPr/>
            <p:nvPr/>
          </p:nvSpPr>
          <p:spPr>
            <a:xfrm>
              <a:off x="6032180" y="2368537"/>
              <a:ext cx="1296908" cy="811743"/>
            </a:xfrm>
            <a:prstGeom prst="rect">
              <a:avLst/>
            </a:prstGeom>
          </p:spPr>
          <p:txBody>
            <a:bodyPr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⑩責任医師へ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審議</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結果報告</a:t>
              </a:r>
            </a:p>
          </p:txBody>
        </p:sp>
      </p:grpSp>
      <p:sp>
        <p:nvSpPr>
          <p:cNvPr id="95" name="右矢印 94"/>
          <p:cNvSpPr/>
          <p:nvPr/>
        </p:nvSpPr>
        <p:spPr>
          <a:xfrm rot="5400000" flipH="1">
            <a:off x="10042378" y="4347623"/>
            <a:ext cx="2295333" cy="235466"/>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69" name="グループ化 68"/>
          <p:cNvGrpSpPr/>
          <p:nvPr/>
        </p:nvGrpSpPr>
        <p:grpSpPr>
          <a:xfrm>
            <a:off x="10317959" y="4634741"/>
            <a:ext cx="1424230" cy="692774"/>
            <a:chOff x="6032180" y="2326056"/>
            <a:chExt cx="1296908" cy="961660"/>
          </a:xfrm>
        </p:grpSpPr>
        <p:sp>
          <p:nvSpPr>
            <p:cNvPr id="70" name="フローチャート: 書類 69">
              <a:hlinkClick r:id="rId5" action="ppaction://hlinksldjump"/>
            </p:cNvPr>
            <p:cNvSpPr/>
            <p:nvPr/>
          </p:nvSpPr>
          <p:spPr>
            <a:xfrm>
              <a:off x="6056261" y="2326056"/>
              <a:ext cx="1172816" cy="961660"/>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1" name="正方形/長方形 70">
              <a:hlinkClick r:id="rId5" action="ppaction://hlinksldjump"/>
            </p:cNvPr>
            <p:cNvSpPr/>
            <p:nvPr/>
          </p:nvSpPr>
          <p:spPr>
            <a:xfrm>
              <a:off x="6032180" y="2368537"/>
              <a:ext cx="1296908"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⑨依頼者</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へ</a:t>
              </a:r>
              <a:endPar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審議</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結果報告</a:t>
              </a:r>
            </a:p>
          </p:txBody>
        </p:sp>
      </p:grpSp>
    </p:spTree>
    <p:extLst>
      <p:ext uri="{BB962C8B-B14F-4D97-AF65-F5344CB8AC3E}">
        <p14:creationId xmlns:p14="http://schemas.microsoft.com/office/powerpoint/2010/main" val="1855239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561660838"/>
              </p:ext>
            </p:extLst>
          </p:nvPr>
        </p:nvGraphicFramePr>
        <p:xfrm>
          <a:off x="377066" y="664028"/>
          <a:ext cx="11444123" cy="5988540"/>
        </p:xfrm>
        <a:graphic>
          <a:graphicData uri="http://schemas.openxmlformats.org/drawingml/2006/table">
            <a:tbl>
              <a:tblPr firstRow="1" bandRow="1">
                <a:tableStyleId>{21E4AEA4-8DFA-4A89-87EB-49C32662AFE0}</a:tableStyleId>
              </a:tblPr>
              <a:tblGrid>
                <a:gridCol w="2526555">
                  <a:extLst>
                    <a:ext uri="{9D8B030D-6E8A-4147-A177-3AD203B41FA5}">
                      <a16:colId xmlns:a16="http://schemas.microsoft.com/office/drawing/2014/main" xmlns="" val="20000"/>
                    </a:ext>
                  </a:extLst>
                </a:gridCol>
                <a:gridCol w="3330318">
                  <a:extLst>
                    <a:ext uri="{9D8B030D-6E8A-4147-A177-3AD203B41FA5}">
                      <a16:colId xmlns:a16="http://schemas.microsoft.com/office/drawing/2014/main" xmlns="" val="20001"/>
                    </a:ext>
                  </a:extLst>
                </a:gridCol>
                <a:gridCol w="4190641">
                  <a:extLst>
                    <a:ext uri="{9D8B030D-6E8A-4147-A177-3AD203B41FA5}">
                      <a16:colId xmlns:a16="http://schemas.microsoft.com/office/drawing/2014/main" xmlns="" val="20002"/>
                    </a:ext>
                  </a:extLst>
                </a:gridCol>
                <a:gridCol w="1396609">
                  <a:extLst>
                    <a:ext uri="{9D8B030D-6E8A-4147-A177-3AD203B41FA5}">
                      <a16:colId xmlns:a16="http://schemas.microsoft.com/office/drawing/2014/main" xmlns="" val="20003"/>
                    </a:ext>
                  </a:extLst>
                </a:gridCol>
              </a:tblGrid>
              <a:tr h="662404">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448972">
                <a:tc rowSpan="2">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①（有害）事象発生</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有害事象が見逃される</a:t>
                      </a: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被験者</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と十分なコミュニケーションを取る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被験者からの情報提供の強化、</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連絡を徹底する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4514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事象</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に対する十分な情報収集がされない</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l"/>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被験者と十分なコミュニケーションを取る</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被験者からの情報提供の強化、連絡を徹底する</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835598322"/>
                  </a:ext>
                </a:extLst>
              </a:tr>
              <a:tr h="512793">
                <a:tc rowSpan="2">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②責任医師、分担医師へ報告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AE</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が正確に責任医師へ伝わらず、</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AE</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して取り扱われない</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可能性</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業務フローで規定し、定期的</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見直しや研修をする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必要</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な情報は</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も記録に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残し責任医師に報告する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109025223"/>
                  </a:ext>
                </a:extLst>
              </a:tr>
              <a:tr h="4870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72000" algn="l" fontAlgn="ctr"/>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が責任医師、分担医師への報告遅延、失念</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業務フローで規定し、定期的な見直しや研修をする</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必要な情報は</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も記録に残し責任医師に報告する</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187939148"/>
                  </a:ext>
                </a:extLst>
              </a:tr>
              <a:tr h="555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③有害事象の認識及び判断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重篤度・因果関係の判断</a:t>
                      </a:r>
                    </a:p>
                  </a:txBody>
                  <a:tcPr anchor="ctr"/>
                </a:tc>
                <a:tc>
                  <a:txBody>
                    <a:bodyPr/>
                    <a:lstStyle/>
                    <a:p>
                      <a:pPr algn="l"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有害</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事象</a:t>
                      </a:r>
                      <a:r>
                        <a:rPr kumimoji="1" lang="ja-JP" altLang="en-US" sz="1400" b="0" i="0" u="none" strike="noStrike" kern="12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の評価・判定</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における相違</a:t>
                      </a:r>
                    </a:p>
                  </a:txBody>
                  <a:tcPr marL="0" marR="0" marT="0" marB="0" anchor="ctr"/>
                </a:tc>
                <a:tc>
                  <a:txBody>
                    <a:bodyPr/>
                    <a:lstStyle/>
                    <a:p>
                      <a:pPr algn="l" fontAlgn="ctr"/>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AE</a:t>
                      </a:r>
                      <a:r>
                        <a:rPr lang="ja-JP" altLang="en-US" sz="140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の判断基準をあらかじめ</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依頼者に確認し、</a:t>
                      </a:r>
                      <a:endPar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発生</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には</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依頼者に即時確認できる</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体制を構築する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392884809"/>
                  </a:ext>
                </a:extLst>
              </a:tr>
              <a:tr h="519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④（場合により）</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等に</a:t>
                      </a:r>
                      <a:r>
                        <a:rPr lang="ja-JP" altLang="en-US" sz="14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緊</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急報告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緊急</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連絡先がわからない</a:t>
                      </a:r>
                    </a:p>
                  </a:txBody>
                  <a:tcPr marL="0" marR="0" marT="0" marB="0" anchor="ctr"/>
                </a:tc>
                <a:tc>
                  <a:txBody>
                    <a:bodyPr/>
                    <a:lstStyle/>
                    <a:p>
                      <a:pPr algn="l"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依頼者及び</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実施医療機関の長への緊急</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連絡先</a:t>
                      </a:r>
                      <a:endPar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事前に確認し、緊急報告できる体制をつくる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b="0" i="0" u="none" strike="noStrike" kern="1200" dirty="0" smtClean="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6350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⑤</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報告書の作成</a:t>
                      </a:r>
                    </a:p>
                  </a:txBody>
                  <a:tcPr anchor="ctr"/>
                </a:tc>
                <a:tc>
                  <a:txBody>
                    <a:bodyPr/>
                    <a:lstStyle/>
                    <a:p>
                      <a:pPr algn="l" fontAlgn="ctr"/>
                      <a:r>
                        <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SAE</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報告されない</a:t>
                      </a:r>
                      <a:endParaRPr kumimoji="1" lang="ja-JP" altLang="en-US" sz="1400" b="0" i="0" u="none" strike="noStrike" kern="12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l" fontAlgn="ct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AE</a:t>
                      </a:r>
                      <a:r>
                        <a:rPr kumimoji="1" lang="ja-JP" altLang="en-US" sz="14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に関する手順（責任医師への</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連絡体制含</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む</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）の作成、</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定期的な見直し、研修を</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Ｐゴシック" panose="020B0600070205080204" pitchFamily="50" charset="-128"/>
                          <a:ea typeface="ＭＳ Ｐゴシック" panose="020B0600070205080204" pitchFamily="50" charset="-128"/>
                          <a:hlinkClick r:id="rId6" action="ppaction://hlinksldjump"/>
                        </a:rPr>
                        <a:t>(</a:t>
                      </a:r>
                      <a:r>
                        <a:rPr lang="ja-JP" altLang="en-US" sz="1200" dirty="0">
                          <a:latin typeface="ＭＳ Ｐゴシック" panose="020B0600070205080204" pitchFamily="50" charset="-128"/>
                          <a:ea typeface="ＭＳ Ｐゴシック" panose="020B0600070205080204" pitchFamily="50" charset="-128"/>
                          <a:hlinkClick r:id="rId6" action="ppaction://hlinksldjump"/>
                        </a:rPr>
                        <a:t>統一書式</a:t>
                      </a:r>
                      <a:r>
                        <a:rPr lang="en-US" altLang="ja-JP" sz="1200" dirty="0">
                          <a:latin typeface="ＭＳ Ｐゴシック" panose="020B0600070205080204" pitchFamily="50" charset="-128"/>
                          <a:ea typeface="ＭＳ Ｐゴシック" panose="020B0600070205080204" pitchFamily="50" charset="-128"/>
                          <a:hlinkClick r:id="rId6" action="ppaction://hlinksldjump"/>
                        </a:rPr>
                        <a:t>12-1)</a:t>
                      </a:r>
                      <a:endParaRPr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3118911519"/>
                  </a:ext>
                </a:extLst>
              </a:tr>
              <a:tr h="47008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記録</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や書式作成の遅延</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統一</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書式の上部に報告入手時刻を記載する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503854223"/>
                  </a:ext>
                </a:extLst>
              </a:tr>
              <a:tr h="47008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未回復</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の事象の継続観察を忘れる</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を共有化し、チームでカバーする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155955848"/>
                  </a:ext>
                </a:extLst>
              </a:tr>
              <a:tr h="47008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被験者</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情報のマスキング忘れ</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CRC</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が補助的に報告書を確認する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あらかじめ</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マスキングの必要な情報を確認して</a:t>
                      </a:r>
                      <a:r>
                        <a:rPr lang="ja-JP" altLang="en-US" sz="1400" b="0" i="0" u="none" strike="noStrike"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お</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、提出前にダブルチェックする</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6044637"/>
                  </a:ext>
                </a:extLst>
              </a:tr>
            </a:tbl>
          </a:graphicData>
        </a:graphic>
      </p:graphicFrame>
      <p:sp>
        <p:nvSpPr>
          <p:cNvPr id="6" name="正方形/長方形 5"/>
          <p:cNvSpPr/>
          <p:nvPr/>
        </p:nvSpPr>
        <p:spPr>
          <a:xfrm>
            <a:off x="37706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発生時における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p>
        </p:txBody>
      </p:sp>
    </p:spTree>
    <p:extLst>
      <p:ext uri="{BB962C8B-B14F-4D97-AF65-F5344CB8AC3E}">
        <p14:creationId xmlns:p14="http://schemas.microsoft.com/office/powerpoint/2010/main" val="846612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778070287"/>
              </p:ext>
            </p:extLst>
          </p:nvPr>
        </p:nvGraphicFramePr>
        <p:xfrm>
          <a:off x="360217" y="664026"/>
          <a:ext cx="11513127" cy="4278240"/>
        </p:xfrm>
        <a:graphic>
          <a:graphicData uri="http://schemas.openxmlformats.org/drawingml/2006/table">
            <a:tbl>
              <a:tblPr firstRow="1" bandRow="1">
                <a:tableStyleId>{21E4AEA4-8DFA-4A89-87EB-49C32662AFE0}</a:tableStyleId>
              </a:tblPr>
              <a:tblGrid>
                <a:gridCol w="2349102">
                  <a:extLst>
                    <a:ext uri="{9D8B030D-6E8A-4147-A177-3AD203B41FA5}">
                      <a16:colId xmlns:a16="http://schemas.microsoft.com/office/drawing/2014/main" xmlns="" val="20000"/>
                    </a:ext>
                  </a:extLst>
                </a:gridCol>
                <a:gridCol w="3703838">
                  <a:extLst>
                    <a:ext uri="{9D8B030D-6E8A-4147-A177-3AD203B41FA5}">
                      <a16:colId xmlns:a16="http://schemas.microsoft.com/office/drawing/2014/main" xmlns="" val="20001"/>
                    </a:ext>
                  </a:extLst>
                </a:gridCol>
                <a:gridCol w="4038470">
                  <a:extLst>
                    <a:ext uri="{9D8B030D-6E8A-4147-A177-3AD203B41FA5}">
                      <a16:colId xmlns:a16="http://schemas.microsoft.com/office/drawing/2014/main" xmlns="" val="20002"/>
                    </a:ext>
                  </a:extLst>
                </a:gridCol>
                <a:gridCol w="1421717">
                  <a:extLst>
                    <a:ext uri="{9D8B030D-6E8A-4147-A177-3AD203B41FA5}">
                      <a16:colId xmlns:a16="http://schemas.microsoft.com/office/drawing/2014/main" xmlns="" val="20003"/>
                    </a:ext>
                  </a:extLst>
                </a:gridCol>
              </a:tblGrid>
              <a:tr h="606420">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595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a:t>
                      </a:r>
                      <a:r>
                        <a:rPr kumimoji="1" lang="zh-TW"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書類</a:t>
                      </a:r>
                      <a:r>
                        <a:rPr kumimoji="1"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作成補助</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zh-TW"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EDC</a:t>
                      </a:r>
                      <a:r>
                        <a:rPr kumimoji="1"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入力</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入力の遅延</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予め</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入力期限を確認しておく</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EDC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入力する時期の手順を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作成する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48</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2</a:t>
                      </a:r>
                      <a:r>
                        <a:rPr kumimoji="1" lang="ja-JP" altLang="en-US"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kumimoji="1" lang="en-US" altLang="ja-JP" sz="14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r h="595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報告書</a:t>
                      </a:r>
                    </a:p>
                  </a:txBody>
                  <a:tcPr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報告書</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の提出遅延</a:t>
                      </a: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情報</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を共有化しチームで</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カバーする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Ｐゴシック" panose="020B0600070205080204" pitchFamily="50" charset="-128"/>
                          <a:ea typeface="ＭＳ Ｐゴシック" panose="020B0600070205080204" pitchFamily="50" charset="-128"/>
                          <a:hlinkClick r:id="rId4" action="ppaction://hlinksldjump"/>
                        </a:rPr>
                        <a:t>(</a:t>
                      </a:r>
                      <a:r>
                        <a:rPr lang="ja-JP" altLang="en-US" sz="1200" dirty="0">
                          <a:latin typeface="ＭＳ Ｐゴシック" panose="020B0600070205080204" pitchFamily="50" charset="-128"/>
                          <a:ea typeface="ＭＳ Ｐゴシック" panose="020B0600070205080204" pitchFamily="50" charset="-128"/>
                          <a:hlinkClick r:id="rId4" action="ppaction://hlinksldjump"/>
                        </a:rPr>
                        <a:t>統一書式</a:t>
                      </a:r>
                      <a:r>
                        <a:rPr lang="en-US" altLang="ja-JP" sz="1200" dirty="0">
                          <a:latin typeface="ＭＳ Ｐゴシック" panose="020B0600070205080204" pitchFamily="50" charset="-128"/>
                          <a:ea typeface="ＭＳ Ｐゴシック" panose="020B0600070205080204" pitchFamily="50" charset="-128"/>
                          <a:hlinkClick r:id="rId4" action="ppaction://hlinksldjump"/>
                        </a:rPr>
                        <a:t>12-2)</a:t>
                      </a:r>
                      <a:endParaRPr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xmlns="" val="10001"/>
                  </a:ext>
                </a:extLst>
              </a:tr>
              <a:tr h="864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へ審査依頼</a:t>
                      </a:r>
                    </a:p>
                  </a:txBody>
                  <a:tcPr anchor="ctr"/>
                </a:tc>
                <a:tc>
                  <a:txBody>
                    <a:bodyPr/>
                    <a:lstStyle/>
                    <a:p>
                      <a:pPr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SAE</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報告の</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審議遅れ、漏れによる、</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GCP</a:t>
                      </a:r>
                    </a:p>
                    <a:p>
                      <a:pPr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不遵守</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、被験者における健康被害発生の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性</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治験審査委員会事務局</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の業務手順の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徹底を図る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外部</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時のケース等も想定）</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31</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6" action="ppaction://hlinksldjum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40</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3</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項</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6" action="ppaction://hlinksldjum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40</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条</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4</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項</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7"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6" action="ppaction://hlinksldjum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a:t>
                      </a:r>
                      <a:r>
                        <a:rPr kumimoji="1" lang="zh-TW"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第</a:t>
                      </a:r>
                      <a:r>
                        <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45</a:t>
                      </a:r>
                      <a:r>
                        <a:rPr kumimoji="1" lang="zh-TW"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条</a:t>
                      </a:r>
                      <a:r>
                        <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3</a:t>
                      </a:r>
                      <a:r>
                        <a:rPr kumimoji="1" lang="zh-TW"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項</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a:t>
                      </a:r>
                      <a:endPar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6" action="ppaction://hlinksldjum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第</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45</a:t>
                      </a:r>
                      <a:r>
                        <a:rPr kumimoji="1" lang="ja-JP"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条</a:t>
                      </a:r>
                      <a:r>
                        <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4</a:t>
                      </a:r>
                      <a:r>
                        <a:rPr kumimoji="1" lang="zh-TW" altLang="en-US"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項</a:t>
                      </a:r>
                      <a:r>
                        <a:rPr kumimoji="1" lang="en-US" altLang="ja-JP"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8" action="ppaction://hlinksldjump"/>
                        </a:rPr>
                        <a:t>】</a:t>
                      </a:r>
                      <a:endParaRPr kumimoji="1" lang="en-US" altLang="zh-TW" sz="1400" b="0"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66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⑨依頼者へ審議結果報告</a:t>
                      </a:r>
                    </a:p>
                  </a:txBody>
                  <a:tcPr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審議</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結果の報告失念</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治験審査委員会事務局の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業務手順の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徹底を図る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外部</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時のケース等も想定）</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第</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32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条</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項</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a:t>
                      </a:r>
                      <a:endParaRPr kumimoji="1" lang="en-US" altLang="zh-TW"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838282385"/>
                  </a:ext>
                </a:extLst>
              </a:tr>
              <a:tr h="661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⑩責任医師へ</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審議結果報告</a:t>
                      </a:r>
                    </a:p>
                  </a:txBody>
                  <a:tcPr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審議</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結果の報告失念</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治験審査委員会事務局の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業務手順の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徹底を図る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外部</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時のケース等も想定）</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第</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32</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条</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6</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項</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hlinkClick r:id="rId9" action="ppaction://hlinksldjump"/>
                        </a:rPr>
                        <a:t>】</a:t>
                      </a:r>
                      <a:endParaRPr kumimoji="1" lang="en-US" altLang="zh-TW"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tr>
            </a:tbl>
          </a:graphicData>
        </a:graphic>
      </p:graphicFrame>
      <p:sp>
        <p:nvSpPr>
          <p:cNvPr id="6" name="正方形/長方形 5"/>
          <p:cNvSpPr/>
          <p:nvPr/>
        </p:nvSpPr>
        <p:spPr>
          <a:xfrm>
            <a:off x="37706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SAE</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発生時における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p>
        </p:txBody>
      </p:sp>
      <p:sp>
        <p:nvSpPr>
          <p:cNvPr id="7" name="動作設定ボタン: 戻る 6">
            <a:hlinkClick r:id="rId10"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1703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883" y="4926148"/>
            <a:ext cx="1859597" cy="1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16560" y="243840"/>
            <a:ext cx="1178560" cy="369332"/>
          </a:xfrm>
          <a:prstGeom prst="rect">
            <a:avLst/>
          </a:prstGeom>
          <a:noFill/>
        </p:spPr>
        <p:txBody>
          <a:bodyPr wrap="square" rtlCol="0">
            <a:spAutoFit/>
          </a:bodyPr>
          <a:lstStyle/>
          <a:p>
            <a:r>
              <a:rPr lang="ja-JP" altLang="en-US" dirty="0" smtClean="0"/>
              <a:t>（メモ</a:t>
            </a:r>
            <a:r>
              <a:rPr kumimoji="1" lang="ja-JP" altLang="en-US" dirty="0" smtClean="0"/>
              <a:t>）</a:t>
            </a:r>
            <a:endParaRPr kumimoji="1" lang="ja-JP" altLang="en-US" dirty="0"/>
          </a:p>
        </p:txBody>
      </p:sp>
    </p:spTree>
    <p:extLst>
      <p:ext uri="{BB962C8B-B14F-4D97-AF65-F5344CB8AC3E}">
        <p14:creationId xmlns:p14="http://schemas.microsoft.com/office/powerpoint/2010/main" val="1469128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100" name="直線コネクタ 99"/>
          <p:cNvCxnSpPr/>
          <p:nvPr/>
        </p:nvCxnSpPr>
        <p:spPr>
          <a:xfrm>
            <a:off x="541366" y="5733548"/>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右矢印 84"/>
          <p:cNvSpPr/>
          <p:nvPr/>
        </p:nvSpPr>
        <p:spPr>
          <a:xfrm>
            <a:off x="3359410" y="2621654"/>
            <a:ext cx="3105349" cy="309760"/>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17" name="直線コネクタ 16"/>
          <p:cNvCxnSpPr/>
          <p:nvPr/>
        </p:nvCxnSpPr>
        <p:spPr>
          <a:xfrm>
            <a:off x="538884" y="380933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フローチャート: 処理 146">
            <a:hlinkClick r:id="rId3" action="ppaction://hlinksldjump"/>
          </p:cNvPr>
          <p:cNvSpPr/>
          <p:nvPr/>
        </p:nvSpPr>
        <p:spPr>
          <a:xfrm>
            <a:off x="4731153" y="3485129"/>
            <a:ext cx="1349873" cy="719430"/>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5" name="フローチャート: 処理 144">
            <a:hlinkClick r:id="rId3" action="ppaction://hlinksldjump"/>
          </p:cNvPr>
          <p:cNvSpPr/>
          <p:nvPr/>
        </p:nvSpPr>
        <p:spPr>
          <a:xfrm>
            <a:off x="6533956" y="2271226"/>
            <a:ext cx="965746" cy="1797353"/>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6" name="正方形/長方形 145">
            <a:hlinkClick r:id="rId3" action="ppaction://hlinksldjump"/>
          </p:cNvPr>
          <p:cNvSpPr/>
          <p:nvPr/>
        </p:nvSpPr>
        <p:spPr>
          <a:xfrm>
            <a:off x="6482219" y="2624094"/>
            <a:ext cx="993553"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③逸脱に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つい</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て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の記録</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22" name="直線コネクタ 21"/>
          <p:cNvCxnSpPr/>
          <p:nvPr/>
        </p:nvCxnSpPr>
        <p:spPr>
          <a:xfrm>
            <a:off x="538886" y="2027443"/>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8884" y="4562187"/>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8885" y="99556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4" y="6481968"/>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36616" y="1142761"/>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p>
        </p:txBody>
      </p:sp>
      <p:sp>
        <p:nvSpPr>
          <p:cNvPr id="27" name="テキスト ボックス 26"/>
          <p:cNvSpPr txBox="1"/>
          <p:nvPr/>
        </p:nvSpPr>
        <p:spPr>
          <a:xfrm>
            <a:off x="723264" y="3878812"/>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ＣＲＣ</a:t>
            </a:r>
          </a:p>
        </p:txBody>
      </p:sp>
      <p:sp>
        <p:nvSpPr>
          <p:cNvPr id="28" name="テキスト ボックス 27"/>
          <p:cNvSpPr txBox="1"/>
          <p:nvPr/>
        </p:nvSpPr>
        <p:spPr>
          <a:xfrm>
            <a:off x="716304" y="4748811"/>
            <a:ext cx="430887" cy="113154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依頼者</a:t>
            </a:r>
          </a:p>
        </p:txBody>
      </p:sp>
      <p:sp>
        <p:nvSpPr>
          <p:cNvPr id="29" name="テキスト ボックス 28"/>
          <p:cNvSpPr txBox="1"/>
          <p:nvPr/>
        </p:nvSpPr>
        <p:spPr>
          <a:xfrm>
            <a:off x="610093" y="2443006"/>
            <a:ext cx="677108" cy="109712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責任医師・分担医師</a:t>
            </a:r>
          </a:p>
        </p:txBody>
      </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逸脱発生時</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動作設定ボタン: 戻る 72">
            <a:hlinkClick r:id="rId4"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nvGrpSpPr>
          <p:cNvPr id="95" name="グループ化 94"/>
          <p:cNvGrpSpPr/>
          <p:nvPr/>
        </p:nvGrpSpPr>
        <p:grpSpPr>
          <a:xfrm>
            <a:off x="7995295" y="2416917"/>
            <a:ext cx="1353852" cy="734190"/>
            <a:chOff x="9220400" y="5411838"/>
            <a:chExt cx="1195277" cy="930668"/>
          </a:xfrm>
        </p:grpSpPr>
        <p:sp>
          <p:nvSpPr>
            <p:cNvPr id="96" name="フローチャート: 書類 95">
              <a:hlinkClick r:id="rId3" action="ppaction://hlinksldjump"/>
            </p:cNvPr>
            <p:cNvSpPr/>
            <p:nvPr/>
          </p:nvSpPr>
          <p:spPr>
            <a:xfrm>
              <a:off x="9242861" y="5411838"/>
              <a:ext cx="1172816" cy="93066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7" name="正方形/長方形 96">
              <a:hlinkClick r:id="rId3" action="ppaction://hlinksldjump"/>
            </p:cNvPr>
            <p:cNvSpPr/>
            <p:nvPr/>
          </p:nvSpPr>
          <p:spPr>
            <a:xfrm>
              <a:off x="9220400" y="5644643"/>
              <a:ext cx="1186709" cy="42915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⑤統一書式</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8</a:t>
              </a:r>
            </a:p>
          </p:txBody>
        </p:sp>
      </p:grpSp>
      <p:sp>
        <p:nvSpPr>
          <p:cNvPr id="148" name="正方形/長方形 147">
            <a:hlinkClick r:id="rId3" action="ppaction://hlinksldjump"/>
          </p:cNvPr>
          <p:cNvSpPr/>
          <p:nvPr/>
        </p:nvSpPr>
        <p:spPr>
          <a:xfrm>
            <a:off x="4791248" y="3680767"/>
            <a:ext cx="1281066"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②逸脱確認</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62" name="グループ化 61"/>
          <p:cNvGrpSpPr/>
          <p:nvPr/>
        </p:nvGrpSpPr>
        <p:grpSpPr>
          <a:xfrm>
            <a:off x="8887444" y="4754350"/>
            <a:ext cx="1414136" cy="734738"/>
            <a:chOff x="9443975" y="5473240"/>
            <a:chExt cx="1248498" cy="930668"/>
          </a:xfrm>
        </p:grpSpPr>
        <p:sp>
          <p:nvSpPr>
            <p:cNvPr id="63" name="フローチャート: 書類 62">
              <a:hlinkClick r:id="rId3" action="ppaction://hlinksldjump"/>
            </p:cNvPr>
            <p:cNvSpPr/>
            <p:nvPr/>
          </p:nvSpPr>
          <p:spPr>
            <a:xfrm>
              <a:off x="9443975" y="5473240"/>
              <a:ext cx="1247993" cy="93066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4" name="正方形/長方形 63">
              <a:hlinkClick r:id="rId3" action="ppaction://hlinksldjump"/>
            </p:cNvPr>
            <p:cNvSpPr/>
            <p:nvPr/>
          </p:nvSpPr>
          <p:spPr>
            <a:xfrm>
              <a:off x="9505764" y="5676939"/>
              <a:ext cx="1186709" cy="42883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⑥統一書式</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9</a:t>
              </a:r>
            </a:p>
          </p:txBody>
        </p:sp>
      </p:grpSp>
      <p:sp>
        <p:nvSpPr>
          <p:cNvPr id="65" name="フローチャート: 処理 64">
            <a:hlinkClick r:id="rId3" action="ppaction://hlinksldjump"/>
          </p:cNvPr>
          <p:cNvSpPr/>
          <p:nvPr/>
        </p:nvSpPr>
        <p:spPr>
          <a:xfrm>
            <a:off x="6071765" y="4769196"/>
            <a:ext cx="1647249" cy="851381"/>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6" name="正方形/長方形 65">
            <a:hlinkClick r:id="rId3" action="ppaction://hlinksldjump"/>
          </p:cNvPr>
          <p:cNvSpPr/>
          <p:nvPr/>
        </p:nvSpPr>
        <p:spPr>
          <a:xfrm>
            <a:off x="6103026" y="4799733"/>
            <a:ext cx="1615987"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④緊急回避以外</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の逸脱につい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err="1">
                <a:latin typeface="Calibri" panose="020F0502020204030204" pitchFamily="34" charset="0"/>
                <a:ea typeface="ＭＳ Ｐゴシック" panose="020B0600070205080204" pitchFamily="50" charset="-128"/>
                <a:cs typeface="Calibri" panose="020F0502020204030204" pitchFamily="34" charset="0"/>
              </a:rPr>
              <a:t>ての</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報告</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7" name="正方形/長方形 66"/>
          <p:cNvSpPr/>
          <p:nvPr/>
        </p:nvSpPr>
        <p:spPr>
          <a:xfrm>
            <a:off x="10965360" y="1097905"/>
            <a:ext cx="579735" cy="532220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対策</a:t>
            </a:r>
            <a:endParaRPr kumimoji="1"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lang="en-US" altLang="ja-JP"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algn="ctr"/>
            <a:r>
              <a:rPr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再発防止</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正方形/長方形 1"/>
          <p:cNvSpPr/>
          <p:nvPr/>
        </p:nvSpPr>
        <p:spPr>
          <a:xfrm>
            <a:off x="3636952" y="1087127"/>
            <a:ext cx="579735" cy="5332985"/>
          </a:xfrm>
          <a:prstGeom prst="rect">
            <a:avLst/>
          </a:prstGeom>
          <a:ln/>
        </p:spPr>
        <p:style>
          <a:lnRef idx="1">
            <a:schemeClr val="accent6"/>
          </a:lnRef>
          <a:fillRef idx="2">
            <a:schemeClr val="accent6"/>
          </a:fillRef>
          <a:effectRef idx="1">
            <a:schemeClr val="accent6"/>
          </a:effectRef>
          <a:fontRef idx="minor">
            <a:schemeClr val="dk1"/>
          </a:fontRef>
        </p:style>
        <p:txBody>
          <a:bodyPr vert="wordArtVertRtl" rtlCol="0" anchor="ctr"/>
          <a:lstStyle/>
          <a:p>
            <a:pPr algn="ctr"/>
            <a:r>
              <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逸脱発生（緊急回避以外）</a:t>
            </a:r>
          </a:p>
        </p:txBody>
      </p:sp>
      <p:sp>
        <p:nvSpPr>
          <p:cNvPr id="52" name="正方形/長方形 51">
            <a:hlinkClick r:id="rId3" action="ppaction://hlinksldjump"/>
          </p:cNvPr>
          <p:cNvSpPr/>
          <p:nvPr/>
        </p:nvSpPr>
        <p:spPr>
          <a:xfrm>
            <a:off x="8001700" y="5948357"/>
            <a:ext cx="2290728" cy="33855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ja-JP" altLang="en-US" sz="16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⑦</a:t>
            </a:r>
            <a:r>
              <a:rPr lang="en-US" altLang="ja-JP" sz="16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IRB</a:t>
            </a:r>
            <a:r>
              <a:rPr lang="ja-JP" altLang="en-US" sz="1600" dirty="0" err="1"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に提</a:t>
            </a:r>
            <a:r>
              <a:rPr lang="ja-JP" altLang="en-US" sz="16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出、承認取得</a:t>
            </a:r>
          </a:p>
        </p:txBody>
      </p:sp>
      <p:sp>
        <p:nvSpPr>
          <p:cNvPr id="46" name="フローチャート: 処理 45">
            <a:hlinkClick r:id="rId3" action="ppaction://hlinksldjump"/>
          </p:cNvPr>
          <p:cNvSpPr/>
          <p:nvPr/>
        </p:nvSpPr>
        <p:spPr>
          <a:xfrm>
            <a:off x="1837285" y="2381561"/>
            <a:ext cx="1448897" cy="97370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7" name="正方形/長方形 46">
            <a:hlinkClick r:id="rId3" action="ppaction://hlinksldjump"/>
          </p:cNvPr>
          <p:cNvSpPr/>
          <p:nvPr/>
        </p:nvSpPr>
        <p:spPr>
          <a:xfrm>
            <a:off x="1845528" y="2481029"/>
            <a:ext cx="1440654"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①緊急の危険</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を回避</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solidFill>
                  <a:srgbClr val="0000FF"/>
                </a:solidFill>
                <a:latin typeface="Calibri" panose="020F0502020204030204" pitchFamily="34" charset="0"/>
                <a:ea typeface="ＭＳ Ｐゴシック" panose="020B0600070205080204" pitchFamily="50" charset="-128"/>
                <a:cs typeface="Calibri" panose="020F0502020204030204" pitchFamily="34" charset="0"/>
              </a:rPr>
              <a:t>　</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（逸脱発生）</a:t>
            </a:r>
          </a:p>
        </p:txBody>
      </p:sp>
      <p:grpSp>
        <p:nvGrpSpPr>
          <p:cNvPr id="71" name="グループ化 70"/>
          <p:cNvGrpSpPr/>
          <p:nvPr/>
        </p:nvGrpSpPr>
        <p:grpSpPr>
          <a:xfrm>
            <a:off x="2099049" y="989144"/>
            <a:ext cx="1239842" cy="1006127"/>
            <a:chOff x="1750623" y="1035739"/>
            <a:chExt cx="1239842" cy="1006127"/>
          </a:xfrm>
        </p:grpSpPr>
        <p:sp>
          <p:nvSpPr>
            <p:cNvPr id="72" name="星 10 71"/>
            <p:cNvSpPr/>
            <p:nvPr/>
          </p:nvSpPr>
          <p:spPr>
            <a:xfrm>
              <a:off x="1750623" y="1035739"/>
              <a:ext cx="1008630" cy="1006127"/>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74" name="正方形/長方形 73"/>
            <p:cNvSpPr/>
            <p:nvPr/>
          </p:nvSpPr>
          <p:spPr>
            <a:xfrm>
              <a:off x="1882532" y="1279807"/>
              <a:ext cx="1107933"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に措置</a:t>
              </a:r>
            </a:p>
          </p:txBody>
        </p:sp>
      </p:grpSp>
      <p:sp>
        <p:nvSpPr>
          <p:cNvPr id="86" name="右矢印 85"/>
          <p:cNvSpPr/>
          <p:nvPr/>
        </p:nvSpPr>
        <p:spPr>
          <a:xfrm rot="16200000">
            <a:off x="2458427" y="2031041"/>
            <a:ext cx="298643" cy="326989"/>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8" name="右矢印 87"/>
          <p:cNvSpPr/>
          <p:nvPr/>
        </p:nvSpPr>
        <p:spPr>
          <a:xfrm>
            <a:off x="4350049" y="3667434"/>
            <a:ext cx="290628" cy="309760"/>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3" name="右矢印 92"/>
          <p:cNvSpPr/>
          <p:nvPr/>
        </p:nvSpPr>
        <p:spPr>
          <a:xfrm>
            <a:off x="7589098" y="3662913"/>
            <a:ext cx="3237385" cy="309760"/>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 name="上下矢印 2"/>
          <p:cNvSpPr/>
          <p:nvPr/>
        </p:nvSpPr>
        <p:spPr>
          <a:xfrm>
            <a:off x="6827797" y="4171397"/>
            <a:ext cx="303433" cy="564015"/>
          </a:xfrm>
          <a:prstGeom prst="up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8" name="右矢印 97"/>
          <p:cNvSpPr/>
          <p:nvPr/>
        </p:nvSpPr>
        <p:spPr>
          <a:xfrm rot="16200000" flipH="1">
            <a:off x="7095909" y="4392024"/>
            <a:ext cx="2644281" cy="33237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 name="正方形/長方形 4"/>
          <p:cNvSpPr/>
          <p:nvPr/>
        </p:nvSpPr>
        <p:spPr>
          <a:xfrm>
            <a:off x="473907" y="5707833"/>
            <a:ext cx="955583" cy="808596"/>
          </a:xfrm>
          <a:prstGeom prst="rect">
            <a:avLst/>
          </a:prstGeom>
        </p:spPr>
        <p:txBody>
          <a:bodyPr vert="wordArtVertRtl"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実施医療機関の長</a:t>
            </a:r>
          </a:p>
        </p:txBody>
      </p:sp>
      <p:sp>
        <p:nvSpPr>
          <p:cNvPr id="103" name="右矢印 102"/>
          <p:cNvSpPr/>
          <p:nvPr/>
        </p:nvSpPr>
        <p:spPr>
          <a:xfrm rot="16200000" flipH="1">
            <a:off x="9295143" y="5545991"/>
            <a:ext cx="341737" cy="326989"/>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87" name="右矢印 86"/>
          <p:cNvSpPr/>
          <p:nvPr/>
        </p:nvSpPr>
        <p:spPr>
          <a:xfrm>
            <a:off x="6191591" y="3664391"/>
            <a:ext cx="290628" cy="309760"/>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1" name="右矢印 100"/>
          <p:cNvSpPr/>
          <p:nvPr/>
        </p:nvSpPr>
        <p:spPr>
          <a:xfrm>
            <a:off x="7589098" y="2629132"/>
            <a:ext cx="290628" cy="309760"/>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8" name="右矢印 47"/>
          <p:cNvSpPr/>
          <p:nvPr/>
        </p:nvSpPr>
        <p:spPr>
          <a:xfrm rot="15000000" flipH="1">
            <a:off x="8400590" y="3779561"/>
            <a:ext cx="1492948" cy="307146"/>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551522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682477039"/>
              </p:ext>
            </p:extLst>
          </p:nvPr>
        </p:nvGraphicFramePr>
        <p:xfrm>
          <a:off x="349357" y="562199"/>
          <a:ext cx="11523988" cy="6144206"/>
        </p:xfrm>
        <a:graphic>
          <a:graphicData uri="http://schemas.openxmlformats.org/drawingml/2006/table">
            <a:tbl>
              <a:tblPr firstRow="1" bandRow="1">
                <a:tableStyleId>{21E4AEA4-8DFA-4A89-87EB-49C32662AFE0}</a:tableStyleId>
              </a:tblPr>
              <a:tblGrid>
                <a:gridCol w="2875106">
                  <a:extLst>
                    <a:ext uri="{9D8B030D-6E8A-4147-A177-3AD203B41FA5}">
                      <a16:colId xmlns:a16="http://schemas.microsoft.com/office/drawing/2014/main" xmlns="" val="20000"/>
                    </a:ext>
                  </a:extLst>
                </a:gridCol>
                <a:gridCol w="3262834">
                  <a:extLst>
                    <a:ext uri="{9D8B030D-6E8A-4147-A177-3AD203B41FA5}">
                      <a16:colId xmlns:a16="http://schemas.microsoft.com/office/drawing/2014/main" xmlns="" val="20001"/>
                    </a:ext>
                  </a:extLst>
                </a:gridCol>
                <a:gridCol w="4180703">
                  <a:extLst>
                    <a:ext uri="{9D8B030D-6E8A-4147-A177-3AD203B41FA5}">
                      <a16:colId xmlns:a16="http://schemas.microsoft.com/office/drawing/2014/main" xmlns="" val="20002"/>
                    </a:ext>
                  </a:extLst>
                </a:gridCol>
                <a:gridCol w="1205345">
                  <a:extLst>
                    <a:ext uri="{9D8B030D-6E8A-4147-A177-3AD203B41FA5}">
                      <a16:colId xmlns:a16="http://schemas.microsoft.com/office/drawing/2014/main" xmlns="" val="20003"/>
                    </a:ext>
                  </a:extLst>
                </a:gridCol>
              </a:tblGrid>
              <a:tr h="543323">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562857">
                <a:tc>
                  <a:txBody>
                    <a:bodyPr/>
                    <a:lstStyle/>
                    <a:p>
                      <a:pPr marL="177800" indent="-177800"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①緊急の危険を回避（</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逸脱発生）</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責任医師が緊急回避の逸脱と認識して</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いない</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は責任医師に「</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緊急回避の逸脱」にあたること、</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逸脱発生後の手順について確認をする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65444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②逸脱確認</a:t>
                      </a:r>
                      <a:endParaRPr kumimoji="1" lang="zh-TW"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逸脱に気づかない</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逸脱事項に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関して依頼者と</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事前確認する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逸脱基準を事前に入手して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おく</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0"/>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逸脱基準を基に逸脱に該当するかを確認する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838282385"/>
                  </a:ext>
                </a:extLst>
              </a:tr>
              <a:tr h="57322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a:txBody>
                  <a:tcPr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逸脱に対する依頼者との認識の相違</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逸脱事項に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関して依頼者と</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事前確認する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逸脱基準を事前に入手して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おく</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710172722"/>
                  </a:ext>
                </a:extLst>
              </a:tr>
              <a:tr h="872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③逸脱についての記録</a:t>
                      </a: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記録が作成されていない</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記録が残されない</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事前に具体的な記録の残し方を決めておく</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発生した逸脱をリスト化しておく</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（削除された統一書式７の利用、実施状況報告書に</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添付する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546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④緊急回避以外の逸脱に</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ついて</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報告</a:t>
                      </a:r>
                    </a:p>
                  </a:txBody>
                  <a:tcPr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報告が必要か不明瞭</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indent="88900" algn="l" fontAlgn="ct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依頼者への報告遅延</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逸脱に関する報告要否について、依頼書に事前</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確認し、依頼者側</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との連絡を密にする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74794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⑤統一書式</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作成漏れ・遅延</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事務局や他の</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との情報</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共有を図る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定期的に症例ファイル等を点検して、提出忘れがないか確認する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latin typeface="ＭＳ Ｐゴシック" panose="020B0600070205080204" pitchFamily="50" charset="-128"/>
                          <a:ea typeface="ＭＳ Ｐゴシック" panose="020B0600070205080204" pitchFamily="50" charset="-128"/>
                          <a:hlinkClick r:id="rId5" action="ppaction://hlinksldjump"/>
                        </a:rPr>
                        <a:t>(</a:t>
                      </a:r>
                      <a:r>
                        <a:rPr lang="ja-JP" altLang="en-US" sz="1400" dirty="0">
                          <a:latin typeface="ＭＳ Ｐゴシック" panose="020B0600070205080204" pitchFamily="50" charset="-128"/>
                          <a:ea typeface="ＭＳ Ｐゴシック" panose="020B0600070205080204" pitchFamily="50" charset="-128"/>
                          <a:hlinkClick r:id="rId5" action="ppaction://hlinksldjump"/>
                        </a:rPr>
                        <a:t>統一書式</a:t>
                      </a:r>
                      <a:r>
                        <a:rPr lang="en-US" altLang="ja-JP" sz="1400" dirty="0">
                          <a:latin typeface="ＭＳ Ｐゴシック" panose="020B0600070205080204" pitchFamily="50" charset="-128"/>
                          <a:ea typeface="ＭＳ Ｐゴシック" panose="020B0600070205080204" pitchFamily="50" charset="-128"/>
                          <a:hlinkClick r:id="rId5" action="ppaction://hlinksldjump"/>
                        </a:rPr>
                        <a:t>8)</a:t>
                      </a:r>
                      <a:endParaRPr lang="en-US" altLang="ja-JP" sz="14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548354638"/>
                  </a:ext>
                </a:extLst>
              </a:tr>
              <a:tr h="5835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実施医療機関の長へ提出忘れ</a:t>
                      </a:r>
                    </a:p>
                  </a:txBody>
                  <a:tcPr marL="0" marR="0" marT="0" marB="0" anchor="ctr"/>
                </a:tc>
                <a:tc>
                  <a:txBody>
                    <a:bodyPr/>
                    <a:lstStyle/>
                    <a:p>
                      <a:pPr marL="0" indent="8890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報告書（統一書式</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）は作成後速やかに提出する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indent="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は提</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出しているかを責任医師に確認する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105833742"/>
                  </a:ext>
                </a:extLst>
              </a:tr>
              <a:tr h="5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⑥統一書式</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88900"/>
                      <a:r>
                        <a:rPr lang="ja-JP" altLang="en-US" sz="1400" dirty="0">
                          <a:solidFill>
                            <a:schemeClr val="tx1"/>
                          </a:solidFill>
                          <a:latin typeface="メイリオ" panose="020B0604030504040204" pitchFamily="50" charset="-128"/>
                          <a:ea typeface="メイリオ" panose="020B0604030504040204" pitchFamily="50" charset="-128"/>
                        </a:rPr>
                        <a:t>作成漏れ・遅延</a:t>
                      </a:r>
                    </a:p>
                  </a:txBody>
                  <a:tcPr marL="0" marR="0" marT="0" marB="0" anchor="ctr"/>
                </a:tc>
                <a:tc>
                  <a:txBody>
                    <a:bodyPr/>
                    <a:lstStyle/>
                    <a:p>
                      <a:pPr marL="88900" indent="0"/>
                      <a:r>
                        <a:rPr lang="ja-JP" altLang="en-US" sz="1400" dirty="0">
                          <a:solidFill>
                            <a:schemeClr val="tx1"/>
                          </a:solidFill>
                          <a:latin typeface="メイリオ" panose="020B0604030504040204" pitchFamily="50" charset="-128"/>
                          <a:ea typeface="メイリオ" panose="020B0604030504040204" pitchFamily="50" charset="-128"/>
                        </a:rPr>
                        <a:t>依頼者からの提出が遅い場合、作成状況を問合せる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a:latin typeface="ＭＳ Ｐゴシック" panose="020B0600070205080204" pitchFamily="50" charset="-128"/>
                          <a:ea typeface="ＭＳ Ｐゴシック" panose="020B0600070205080204" pitchFamily="50" charset="-128"/>
                          <a:hlinkClick r:id="rId6" action="ppaction://hlinksldjump"/>
                        </a:rPr>
                        <a:t>(</a:t>
                      </a:r>
                      <a:r>
                        <a:rPr lang="ja-JP" altLang="en-US" sz="1400" dirty="0">
                          <a:latin typeface="ＭＳ Ｐゴシック" panose="020B0600070205080204" pitchFamily="50" charset="-128"/>
                          <a:ea typeface="ＭＳ Ｐゴシック" panose="020B0600070205080204" pitchFamily="50" charset="-128"/>
                          <a:hlinkClick r:id="rId6" action="ppaction://hlinksldjump"/>
                        </a:rPr>
                        <a:t>統一書式</a:t>
                      </a:r>
                      <a:r>
                        <a:rPr lang="en-US" altLang="ja-JP" sz="1400" dirty="0">
                          <a:latin typeface="ＭＳ Ｐゴシック" panose="020B0600070205080204" pitchFamily="50" charset="-128"/>
                          <a:ea typeface="ＭＳ Ｐゴシック" panose="020B0600070205080204" pitchFamily="50" charset="-128"/>
                          <a:hlinkClick r:id="rId6" action="ppaction://hlinksldjump"/>
                        </a:rPr>
                        <a:t>9)</a:t>
                      </a:r>
                      <a:endParaRPr lang="en-US" altLang="ja-JP" sz="14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8"/>
                  </a:ext>
                </a:extLst>
              </a:tr>
              <a:tr h="5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IRB</a:t>
                      </a:r>
                      <a:r>
                        <a:rPr kumimoji="1" lang="ja-JP" altLang="en-US" sz="14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、承認</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取得</a:t>
                      </a:r>
                    </a:p>
                  </a:txBody>
                  <a:tcPr anchor="ctr"/>
                </a:tc>
                <a:tc>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IRB</a:t>
                      </a:r>
                      <a:r>
                        <a:rPr lang="ja-JP" altLang="en-US" sz="14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報告漏れ</a:t>
                      </a:r>
                      <a:endParaRPr lang="ja-JP" altLang="en-US" sz="1400" dirty="0">
                        <a:solidFill>
                          <a:schemeClr val="tx1"/>
                        </a:solidFill>
                        <a:latin typeface="メイリオ" panose="020B0604030504040204" pitchFamily="50" charset="-128"/>
                        <a:ea typeface="メイリオ" panose="020B0604030504040204" pitchFamily="50" charset="-128"/>
                      </a:endParaRPr>
                    </a:p>
                  </a:txBody>
                  <a:tcPr marL="0" marR="0" marT="0" marB="0" anchor="ctr"/>
                </a:tc>
                <a:tc>
                  <a:txBody>
                    <a:bodyPr/>
                    <a:lstStyle/>
                    <a:p>
                      <a:pPr marL="88900" indent="0"/>
                      <a:r>
                        <a:rPr lang="ja-JP" altLang="en-US" sz="1400" dirty="0">
                          <a:solidFill>
                            <a:schemeClr val="tx1"/>
                          </a:solidFill>
                          <a:latin typeface="メイリオ" panose="020B0604030504040204" pitchFamily="50" charset="-128"/>
                          <a:ea typeface="メイリオ" panose="020B0604030504040204" pitchFamily="50" charset="-128"/>
                        </a:rPr>
                        <a:t>報告書入手後、実施医療機関の長は速やかに</a:t>
                      </a:r>
                      <a:r>
                        <a:rPr lang="en-US" altLang="ja-JP" sz="1400" dirty="0">
                          <a:solidFill>
                            <a:schemeClr val="tx1"/>
                          </a:solidFill>
                          <a:latin typeface="メイリオ" panose="020B0604030504040204" pitchFamily="50" charset="-128"/>
                          <a:ea typeface="メイリオ" panose="020B0604030504040204" pitchFamily="50" charset="-128"/>
                        </a:rPr>
                        <a:t>IRB</a:t>
                      </a:r>
                      <a:r>
                        <a:rPr lang="ja-JP" altLang="en-US" sz="1400" dirty="0" err="1">
                          <a:solidFill>
                            <a:schemeClr val="tx1"/>
                          </a:solidFill>
                          <a:latin typeface="メイリオ" panose="020B0604030504040204" pitchFamily="50" charset="-128"/>
                          <a:ea typeface="メイリオ" panose="020B0604030504040204" pitchFamily="50" charset="-128"/>
                        </a:rPr>
                        <a:t>へ提</a:t>
                      </a:r>
                      <a:r>
                        <a:rPr lang="ja-JP" altLang="en-US" sz="1400" dirty="0" smtClean="0">
                          <a:solidFill>
                            <a:schemeClr val="tx1"/>
                          </a:solidFill>
                          <a:latin typeface="メイリオ" panose="020B0604030504040204" pitchFamily="50" charset="-128"/>
                          <a:ea typeface="メイリオ" panose="020B0604030504040204" pitchFamily="50" charset="-128"/>
                        </a:rPr>
                        <a:t>出する</a:t>
                      </a:r>
                      <a:endParaRPr lang="ja-JP" altLang="en-US" sz="1400" dirty="0">
                        <a:solidFill>
                          <a:schemeClr val="tx1"/>
                        </a:solidFill>
                        <a:latin typeface="メイリオ" panose="020B0604030504040204" pitchFamily="50" charset="-128"/>
                        <a:ea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46</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9"/>
                  </a:ext>
                </a:extLst>
              </a:tr>
            </a:tbl>
          </a:graphicData>
        </a:graphic>
      </p:graphicFrame>
      <p:sp>
        <p:nvSpPr>
          <p:cNvPr id="7" name="正方形/長方形 6"/>
          <p:cNvSpPr/>
          <p:nvPr/>
        </p:nvSpPr>
        <p:spPr>
          <a:xfrm>
            <a:off x="34935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逸脱発生時における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02426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正方形/長方形 5">
            <a:hlinkClick r:id="rId3" action="ppaction://hlinksldjump"/>
          </p:cNvPr>
          <p:cNvSpPr/>
          <p:nvPr/>
        </p:nvSpPr>
        <p:spPr>
          <a:xfrm>
            <a:off x="2498149" y="1100217"/>
            <a:ext cx="5380003"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治験説明・</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同意</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取得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hlinkClick r:id="rId4" action="ppaction://hlinksldjump"/>
          </p:cNvPr>
          <p:cNvSpPr/>
          <p:nvPr/>
        </p:nvSpPr>
        <p:spPr>
          <a:xfrm>
            <a:off x="2510173" y="3538867"/>
            <a:ext cx="5367977"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治験継続の意思確認 （再同意取得）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a:hlinkClick r:id="rId5" action="ppaction://hlinksldjump"/>
          </p:cNvPr>
          <p:cNvSpPr/>
          <p:nvPr/>
        </p:nvSpPr>
        <p:spPr>
          <a:xfrm>
            <a:off x="2510174" y="1715075"/>
            <a:ext cx="5367978"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被験者の適格性確認、</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登録・割付</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hlinkClick r:id="rId6" action="ppaction://hlinksldjump"/>
          </p:cNvPr>
          <p:cNvSpPr/>
          <p:nvPr/>
        </p:nvSpPr>
        <p:spPr>
          <a:xfrm>
            <a:off x="2527554" y="2325335"/>
            <a:ext cx="5350597"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治験薬</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hlinkClick r:id="rId7" action="ppaction://hlinksldjump"/>
          </p:cNvPr>
          <p:cNvSpPr/>
          <p:nvPr/>
        </p:nvSpPr>
        <p:spPr>
          <a:xfrm>
            <a:off x="2510174" y="4142139"/>
            <a:ext cx="5367976"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SAE</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発生時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hlinkClick r:id="rId8" action="ppaction://hlinksldjump"/>
          </p:cNvPr>
          <p:cNvSpPr/>
          <p:nvPr/>
        </p:nvSpPr>
        <p:spPr>
          <a:xfrm>
            <a:off x="2498150" y="5982003"/>
            <a:ext cx="5379999" cy="5063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smtClean="0"/>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験中止・終了</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hlinkClick r:id="rId9" action="ppaction://hlinksldjump"/>
          </p:cNvPr>
          <p:cNvSpPr/>
          <p:nvPr/>
        </p:nvSpPr>
        <p:spPr>
          <a:xfrm>
            <a:off x="2510173" y="2928607"/>
            <a:ext cx="5367978"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臨床検査</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a:hlinkClick r:id="rId10" action="ppaction://hlinksldjump"/>
          </p:cNvPr>
          <p:cNvSpPr/>
          <p:nvPr/>
        </p:nvSpPr>
        <p:spPr>
          <a:xfrm>
            <a:off x="2498150" y="5370360"/>
            <a:ext cx="5380000"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８</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原資料</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・症例報告書作成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hlinkClick r:id="rId11" action="ppaction://hlinksldjump"/>
          </p:cNvPr>
          <p:cNvSpPr/>
          <p:nvPr/>
        </p:nvSpPr>
        <p:spPr>
          <a:xfrm>
            <a:off x="2498150" y="4760651"/>
            <a:ext cx="5380000" cy="508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逸脱発生時</a:t>
            </a:r>
            <a:r>
              <a:rPr lang="ja-JP" altLang="en-US" dirty="0"/>
              <a:t>　</a:t>
            </a:r>
            <a:endParaRPr kumimoji="1" lang="ja-JP" altLang="en-US" dirty="0"/>
          </a:p>
        </p:txBody>
      </p:sp>
      <p:sp>
        <p:nvSpPr>
          <p:cNvPr id="16" name="正方形/長方形 15">
            <a:hlinkClick r:id="rId12" action="ppaction://hlinksldjump"/>
          </p:cNvPr>
          <p:cNvSpPr/>
          <p:nvPr/>
        </p:nvSpPr>
        <p:spPr>
          <a:xfrm>
            <a:off x="8746190" y="2753678"/>
            <a:ext cx="2253980" cy="52121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dirty="0"/>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省令</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a:hlinkClick r:id="rId13" action="ppaction://hlinksldjump"/>
          </p:cNvPr>
          <p:cNvSpPr/>
          <p:nvPr/>
        </p:nvSpPr>
        <p:spPr>
          <a:xfrm>
            <a:off x="8746190" y="4159139"/>
            <a:ext cx="2253980"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dirty="0"/>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リンク集</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a:hlinkClick r:id="rId14" action="ppaction://hlinksldjump"/>
          </p:cNvPr>
          <p:cNvSpPr/>
          <p:nvPr/>
        </p:nvSpPr>
        <p:spPr>
          <a:xfrm>
            <a:off x="8746190" y="3481389"/>
            <a:ext cx="2253980"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dirty="0"/>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統一書式（抜粋）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15"/>
          <a:stretch>
            <a:fillRect/>
          </a:stretch>
        </p:blipFill>
        <p:spPr>
          <a:xfrm>
            <a:off x="10254473" y="5329514"/>
            <a:ext cx="1489569" cy="1176922"/>
          </a:xfrm>
          <a:prstGeom prst="rect">
            <a:avLst/>
          </a:prstGeom>
        </p:spPr>
      </p:pic>
      <p:sp>
        <p:nvSpPr>
          <p:cNvPr id="22" name="タイトル 4"/>
          <p:cNvSpPr txBox="1">
            <a:spLocks/>
          </p:cNvSpPr>
          <p:nvPr/>
        </p:nvSpPr>
        <p:spPr>
          <a:xfrm>
            <a:off x="1798717" y="142919"/>
            <a:ext cx="6079435" cy="76353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3500"/>
              </a:lnSpc>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代表的な業務プロセス一覧</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8342997" y="2491762"/>
            <a:ext cx="3060366" cy="2467289"/>
          </a:xfrm>
          <a:prstGeom prst="roundRect">
            <a:avLst/>
          </a:prstGeom>
          <a:no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9064878" y="2323829"/>
            <a:ext cx="1576277" cy="369332"/>
          </a:xfrm>
          <a:prstGeom prst="rect">
            <a:avLst/>
          </a:prstGeom>
          <a:solidFill>
            <a:schemeClr val="accent6">
              <a:lumMod val="20000"/>
              <a:lumOff val="80000"/>
            </a:schemeClr>
          </a:solidFill>
        </p:spPr>
        <p:txBody>
          <a:bodyPr wrap="square" rtlCol="0">
            <a:spAutoFit/>
          </a:bodyPr>
          <a:lstStyle/>
          <a:p>
            <a:r>
              <a:rPr kumimoji="1" lang="ja-JP" altLang="en-US" dirty="0" smtClean="0"/>
              <a:t>＜参考資料＞</a:t>
            </a:r>
            <a:endParaRPr kumimoji="1" lang="ja-JP" altLang="en-US" dirty="0"/>
          </a:p>
        </p:txBody>
      </p:sp>
      <p:sp>
        <p:nvSpPr>
          <p:cNvPr id="9" name="テキスト ボックス 8"/>
          <p:cNvSpPr txBox="1"/>
          <p:nvPr/>
        </p:nvSpPr>
        <p:spPr>
          <a:xfrm>
            <a:off x="7200498" y="1146466"/>
            <a:ext cx="783484" cy="5324535"/>
          </a:xfrm>
          <a:prstGeom prst="rect">
            <a:avLst/>
          </a:prstGeom>
          <a:noFill/>
        </p:spPr>
        <p:txBody>
          <a:bodyPr wrap="square" rtlCol="0">
            <a:spAutoFit/>
          </a:bodyPr>
          <a:lstStyle/>
          <a:p>
            <a:pPr>
              <a:lnSpc>
                <a:spcPts val="2400"/>
              </a:lnSpc>
            </a:pPr>
            <a:r>
              <a:rPr kumimoji="1" lang="en-US" altLang="ja-JP" dirty="0" smtClean="0">
                <a:solidFill>
                  <a:schemeClr val="bg1"/>
                </a:solidFill>
              </a:rPr>
              <a:t>p. </a:t>
            </a:r>
            <a:r>
              <a:rPr lang="en-US" altLang="ja-JP" dirty="0">
                <a:solidFill>
                  <a:schemeClr val="bg1"/>
                </a:solidFill>
              </a:rPr>
              <a:t>4</a:t>
            </a:r>
            <a:endParaRPr kumimoji="1" lang="en-US" altLang="ja-JP" dirty="0" smtClean="0">
              <a:solidFill>
                <a:schemeClr val="bg1"/>
              </a:solidFill>
            </a:endParaRP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 8</a:t>
            </a: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p.12</a:t>
            </a: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p.16</a:t>
            </a: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p.20</a:t>
            </a: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p.24</a:t>
            </a:r>
          </a:p>
          <a:p>
            <a:pPr>
              <a:lnSpc>
                <a:spcPts val="2400"/>
              </a:lnSpc>
            </a:pPr>
            <a:endParaRPr kumimoji="1" lang="en-US" altLang="ja-JP" dirty="0" smtClean="0">
              <a:solidFill>
                <a:schemeClr val="bg1"/>
              </a:solidFill>
            </a:endParaRPr>
          </a:p>
          <a:p>
            <a:pPr>
              <a:lnSpc>
                <a:spcPts val="2400"/>
              </a:lnSpc>
            </a:pPr>
            <a:r>
              <a:rPr lang="en-US" altLang="ja-JP" dirty="0" smtClean="0">
                <a:solidFill>
                  <a:schemeClr val="bg1"/>
                </a:solidFill>
              </a:rPr>
              <a:t>p.28</a:t>
            </a:r>
          </a:p>
          <a:p>
            <a:pPr>
              <a:lnSpc>
                <a:spcPts val="2400"/>
              </a:lnSpc>
            </a:pPr>
            <a:endParaRPr lang="en-US" altLang="ja-JP" dirty="0" smtClean="0">
              <a:solidFill>
                <a:schemeClr val="bg1"/>
              </a:solidFill>
            </a:endParaRPr>
          </a:p>
          <a:p>
            <a:pPr>
              <a:lnSpc>
                <a:spcPts val="2400"/>
              </a:lnSpc>
            </a:pPr>
            <a:r>
              <a:rPr kumimoji="1" lang="en-US" altLang="ja-JP" dirty="0" smtClean="0">
                <a:solidFill>
                  <a:schemeClr val="bg1"/>
                </a:solidFill>
              </a:rPr>
              <a:t>p.30</a:t>
            </a:r>
          </a:p>
          <a:p>
            <a:pPr>
              <a:lnSpc>
                <a:spcPts val="2400"/>
              </a:lnSpc>
            </a:pPr>
            <a:endParaRPr lang="en-US" altLang="ja-JP" dirty="0">
              <a:solidFill>
                <a:schemeClr val="bg1"/>
              </a:solidFill>
            </a:endParaRPr>
          </a:p>
          <a:p>
            <a:pPr>
              <a:lnSpc>
                <a:spcPts val="2400"/>
              </a:lnSpc>
            </a:pPr>
            <a:r>
              <a:rPr kumimoji="1" lang="en-US" altLang="ja-JP" dirty="0" smtClean="0">
                <a:solidFill>
                  <a:schemeClr val="bg1"/>
                </a:solidFill>
              </a:rPr>
              <a:t>p.32</a:t>
            </a:r>
          </a:p>
        </p:txBody>
      </p:sp>
    </p:spTree>
    <p:extLst>
      <p:ext uri="{BB962C8B-B14F-4D97-AF65-F5344CB8AC3E}">
        <p14:creationId xmlns:p14="http://schemas.microsoft.com/office/powerpoint/2010/main" val="3947695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フローチャート: 処理 56"/>
          <p:cNvSpPr/>
          <p:nvPr/>
        </p:nvSpPr>
        <p:spPr>
          <a:xfrm>
            <a:off x="61350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58" name="直線コネクタ 57"/>
          <p:cNvCxnSpPr/>
          <p:nvPr/>
        </p:nvCxnSpPr>
        <p:spPr>
          <a:xfrm>
            <a:off x="603379" y="217012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13507" y="376766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03377" y="532112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13506" y="987345"/>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03377" y="648917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774716" y="1213097"/>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p>
        </p:txBody>
      </p:sp>
      <p:sp>
        <p:nvSpPr>
          <p:cNvPr id="64" name="テキスト ボックス 63"/>
          <p:cNvSpPr txBox="1"/>
          <p:nvPr/>
        </p:nvSpPr>
        <p:spPr>
          <a:xfrm>
            <a:off x="774716" y="4188853"/>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ＣＲＣ</a:t>
            </a:r>
          </a:p>
        </p:txBody>
      </p:sp>
      <p:sp>
        <p:nvSpPr>
          <p:cNvPr id="65" name="テキスト ボックス 64"/>
          <p:cNvSpPr txBox="1"/>
          <p:nvPr/>
        </p:nvSpPr>
        <p:spPr>
          <a:xfrm>
            <a:off x="762017" y="5570603"/>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依頼者</a:t>
            </a:r>
          </a:p>
        </p:txBody>
      </p:sp>
      <p:sp>
        <p:nvSpPr>
          <p:cNvPr id="66" name="テキスト ボックス 65"/>
          <p:cNvSpPr txBox="1"/>
          <p:nvPr/>
        </p:nvSpPr>
        <p:spPr>
          <a:xfrm>
            <a:off x="677007" y="2479554"/>
            <a:ext cx="677108" cy="109712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責任</a:t>
            </a:r>
            <a:r>
              <a:rPr kumimoji="1"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医師分担</a:t>
            </a:r>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医師</a:t>
            </a:r>
          </a:p>
        </p:txBody>
      </p:sp>
      <p:sp>
        <p:nvSpPr>
          <p:cNvPr id="71" name="正方形/長方形 70"/>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８</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原資料</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・症例報告書作成</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動作設定ボタン: 戻る 72">
            <a:hlinkClick r:id="rId3"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848835" y="2701270"/>
            <a:ext cx="2222722" cy="605888"/>
            <a:chOff x="1562369" y="2703091"/>
            <a:chExt cx="2294008" cy="528232"/>
          </a:xfrm>
        </p:grpSpPr>
        <p:sp>
          <p:nvSpPr>
            <p:cNvPr id="134" name="フローチャート: 処理 133">
              <a:hlinkClick r:id="rId4" action="ppaction://hlinksldjump"/>
            </p:cNvPr>
            <p:cNvSpPr/>
            <p:nvPr/>
          </p:nvSpPr>
          <p:spPr>
            <a:xfrm>
              <a:off x="1562369" y="2703091"/>
              <a:ext cx="2143945"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35" name="正方形/長方形 134">
              <a:hlinkClick r:id="rId4" action="ppaction://hlinksldjump"/>
            </p:cNvPr>
            <p:cNvSpPr/>
            <p:nvPr/>
          </p:nvSpPr>
          <p:spPr>
            <a:xfrm>
              <a:off x="1713153" y="2807761"/>
              <a:ext cx="2143224"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③原資料の作成</a:t>
              </a:r>
            </a:p>
          </p:txBody>
        </p:sp>
      </p:grpSp>
      <p:grpSp>
        <p:nvGrpSpPr>
          <p:cNvPr id="3" name="グループ化 2"/>
          <p:cNvGrpSpPr/>
          <p:nvPr/>
        </p:nvGrpSpPr>
        <p:grpSpPr>
          <a:xfrm>
            <a:off x="3848835" y="4246234"/>
            <a:ext cx="2093391" cy="576573"/>
            <a:chOff x="1636653" y="4369484"/>
            <a:chExt cx="1256503" cy="528232"/>
          </a:xfrm>
        </p:grpSpPr>
        <p:sp>
          <p:nvSpPr>
            <p:cNvPr id="136" name="フローチャート: 処理 135">
              <a:hlinkClick r:id="rId4" action="ppaction://hlinksldjump"/>
            </p:cNvPr>
            <p:cNvSpPr/>
            <p:nvPr/>
          </p:nvSpPr>
          <p:spPr>
            <a:xfrm>
              <a:off x="1636653" y="4369484"/>
              <a:ext cx="1256503"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37" name="正方形/長方形 136">
              <a:hlinkClick r:id="rId4" action="ppaction://hlinksldjump"/>
            </p:cNvPr>
            <p:cNvSpPr/>
            <p:nvPr/>
          </p:nvSpPr>
          <p:spPr>
            <a:xfrm>
              <a:off x="1699823" y="4471719"/>
              <a:ext cx="1090435"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③原資料作成補助</a:t>
              </a:r>
            </a:p>
          </p:txBody>
        </p:sp>
      </p:grpSp>
      <p:sp>
        <p:nvSpPr>
          <p:cNvPr id="138" name="上下矢印 137"/>
          <p:cNvSpPr/>
          <p:nvPr/>
        </p:nvSpPr>
        <p:spPr>
          <a:xfrm>
            <a:off x="4688417" y="3402603"/>
            <a:ext cx="340990" cy="760530"/>
          </a:xfrm>
          <a:prstGeom prst="up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1" name="右矢印 140"/>
          <p:cNvSpPr/>
          <p:nvPr/>
        </p:nvSpPr>
        <p:spPr>
          <a:xfrm>
            <a:off x="6140680" y="4325714"/>
            <a:ext cx="303788" cy="37151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6" name="グループ化 5"/>
          <p:cNvGrpSpPr/>
          <p:nvPr/>
        </p:nvGrpSpPr>
        <p:grpSpPr>
          <a:xfrm>
            <a:off x="6705810" y="5632827"/>
            <a:ext cx="1994851" cy="528232"/>
            <a:chOff x="3379830" y="5701774"/>
            <a:chExt cx="1256503" cy="528232"/>
          </a:xfrm>
        </p:grpSpPr>
        <p:sp>
          <p:nvSpPr>
            <p:cNvPr id="142" name="フローチャート: 処理 141">
              <a:hlinkClick r:id="rId4" action="ppaction://hlinksldjump"/>
            </p:cNvPr>
            <p:cNvSpPr/>
            <p:nvPr/>
          </p:nvSpPr>
          <p:spPr>
            <a:xfrm>
              <a:off x="3379830" y="5701774"/>
              <a:ext cx="1256503"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3" name="正方形/長方形 142">
              <a:hlinkClick r:id="rId4" action="ppaction://hlinksldjump"/>
            </p:cNvPr>
            <p:cNvSpPr/>
            <p:nvPr/>
          </p:nvSpPr>
          <p:spPr>
            <a:xfrm>
              <a:off x="3701638" y="5793337"/>
              <a:ext cx="674937"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 </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SDV</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145" name="右矢印 144"/>
          <p:cNvSpPr/>
          <p:nvPr/>
        </p:nvSpPr>
        <p:spPr>
          <a:xfrm rot="18977966">
            <a:off x="8759142" y="5214465"/>
            <a:ext cx="1478758" cy="32258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5" name="グループ化 4"/>
          <p:cNvGrpSpPr/>
          <p:nvPr/>
        </p:nvGrpSpPr>
        <p:grpSpPr>
          <a:xfrm>
            <a:off x="9302352" y="3482700"/>
            <a:ext cx="2126415" cy="1197482"/>
            <a:chOff x="5125538" y="4412131"/>
            <a:chExt cx="1256503" cy="528232"/>
          </a:xfrm>
        </p:grpSpPr>
        <p:sp>
          <p:nvSpPr>
            <p:cNvPr id="146" name="フローチャート: 処理 145">
              <a:hlinkClick r:id="rId4" action="ppaction://hlinksldjump"/>
            </p:cNvPr>
            <p:cNvSpPr/>
            <p:nvPr/>
          </p:nvSpPr>
          <p:spPr>
            <a:xfrm>
              <a:off x="5125538" y="4412131"/>
              <a:ext cx="1256503"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7" name="正方形/長方形 146">
              <a:hlinkClick r:id="rId4" action="ppaction://hlinksldjump"/>
            </p:cNvPr>
            <p:cNvSpPr/>
            <p:nvPr/>
          </p:nvSpPr>
          <p:spPr>
            <a:xfrm>
              <a:off x="5192974" y="4595428"/>
              <a:ext cx="1189067" cy="168082"/>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⑥クエリ対応・修正</a:t>
              </a:r>
            </a:p>
          </p:txBody>
        </p:sp>
      </p:grpSp>
      <p:grpSp>
        <p:nvGrpSpPr>
          <p:cNvPr id="7" name="グループ化 6"/>
          <p:cNvGrpSpPr/>
          <p:nvPr/>
        </p:nvGrpSpPr>
        <p:grpSpPr>
          <a:xfrm>
            <a:off x="9320178" y="2281558"/>
            <a:ext cx="2108589" cy="767305"/>
            <a:chOff x="5192974" y="2703091"/>
            <a:chExt cx="1256503" cy="873486"/>
          </a:xfrm>
        </p:grpSpPr>
        <p:sp>
          <p:nvSpPr>
            <p:cNvPr id="148" name="フローチャート: 処理 147">
              <a:hlinkClick r:id="rId4" action="ppaction://hlinksldjump"/>
            </p:cNvPr>
            <p:cNvSpPr/>
            <p:nvPr/>
          </p:nvSpPr>
          <p:spPr>
            <a:xfrm>
              <a:off x="5192974" y="2703091"/>
              <a:ext cx="1256503" cy="873486"/>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49" name="正方形/長方形 148">
              <a:hlinkClick r:id="rId4" action="ppaction://hlinksldjump"/>
            </p:cNvPr>
            <p:cNvSpPr/>
            <p:nvPr/>
          </p:nvSpPr>
          <p:spPr>
            <a:xfrm>
              <a:off x="5272212" y="2858727"/>
              <a:ext cx="1107933" cy="6656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⑦ </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CRF</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確認後署名、</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CRF</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固定</a:t>
              </a:r>
            </a:p>
          </p:txBody>
        </p:sp>
      </p:grpSp>
      <p:sp>
        <p:nvSpPr>
          <p:cNvPr id="150" name="下矢印 149"/>
          <p:cNvSpPr/>
          <p:nvPr/>
        </p:nvSpPr>
        <p:spPr>
          <a:xfrm flipV="1">
            <a:off x="10195434" y="3139766"/>
            <a:ext cx="326572" cy="262837"/>
          </a:xfrm>
          <a:prstGeom prst="downArrow">
            <a:avLst/>
          </a:prstGeom>
          <a:solidFill>
            <a:srgbClr val="4472C4"/>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41" name="グループ化 40"/>
          <p:cNvGrpSpPr/>
          <p:nvPr/>
        </p:nvGrpSpPr>
        <p:grpSpPr>
          <a:xfrm>
            <a:off x="1714907" y="2643328"/>
            <a:ext cx="710927" cy="3444482"/>
            <a:chOff x="1562369" y="2703091"/>
            <a:chExt cx="1402278" cy="528232"/>
          </a:xfrm>
        </p:grpSpPr>
        <p:sp>
          <p:nvSpPr>
            <p:cNvPr id="42" name="フローチャート: 処理 41">
              <a:hlinkClick r:id="rId4" action="ppaction://hlinksldjump"/>
            </p:cNvPr>
            <p:cNvSpPr/>
            <p:nvPr/>
          </p:nvSpPr>
          <p:spPr>
            <a:xfrm>
              <a:off x="1562369" y="2703091"/>
              <a:ext cx="1402278"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3" name="正方形/長方形 42">
              <a:hlinkClick r:id="rId4" action="ppaction://hlinksldjump"/>
            </p:cNvPr>
            <p:cNvSpPr/>
            <p:nvPr/>
          </p:nvSpPr>
          <p:spPr>
            <a:xfrm>
              <a:off x="1877549" y="2716094"/>
              <a:ext cx="849909" cy="508965"/>
            </a:xfrm>
            <a:prstGeom prst="rect">
              <a:avLst/>
            </a:prstGeom>
          </p:spPr>
          <p:txBody>
            <a:bodyPr vert="eaVert"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①原資料</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の特定</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grpSp>
        <p:nvGrpSpPr>
          <p:cNvPr id="40" name="グループ化 39"/>
          <p:cNvGrpSpPr/>
          <p:nvPr/>
        </p:nvGrpSpPr>
        <p:grpSpPr>
          <a:xfrm>
            <a:off x="6624313" y="2732408"/>
            <a:ext cx="2076348" cy="2169232"/>
            <a:chOff x="3341474" y="4389972"/>
            <a:chExt cx="1413949" cy="528232"/>
          </a:xfrm>
        </p:grpSpPr>
        <p:sp>
          <p:nvSpPr>
            <p:cNvPr id="44" name="フローチャート: 処理 43">
              <a:hlinkClick r:id="rId4" action="ppaction://hlinksldjump"/>
            </p:cNvPr>
            <p:cNvSpPr/>
            <p:nvPr/>
          </p:nvSpPr>
          <p:spPr>
            <a:xfrm>
              <a:off x="3341474" y="4389972"/>
              <a:ext cx="1400384"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5" name="正方形/長方形 44">
              <a:hlinkClick r:id="rId4" action="ppaction://hlinksldjump"/>
            </p:cNvPr>
            <p:cNvSpPr/>
            <p:nvPr/>
          </p:nvSpPr>
          <p:spPr>
            <a:xfrm>
              <a:off x="3429322" y="4596979"/>
              <a:ext cx="1326101" cy="82442"/>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④ </a:t>
              </a:r>
              <a:r>
                <a:rPr lang="en-US" altLang="ja-JP" sz="1600" dirty="0" smtClean="0">
                  <a:latin typeface="Calibri" panose="020F0502020204030204" pitchFamily="34" charset="0"/>
                  <a:ea typeface="ＭＳ Ｐゴシック" panose="020B0600070205080204" pitchFamily="50" charset="-128"/>
                  <a:cs typeface="Calibri" panose="020F0502020204030204" pitchFamily="34" charset="0"/>
                </a:rPr>
                <a:t>CRF</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作成</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a:t>
              </a:r>
              <a:r>
                <a:rPr lang="en-US" altLang="ja-JP" sz="1600" dirty="0">
                  <a:latin typeface="Calibri" panose="020F0502020204030204" pitchFamily="34" charset="0"/>
                  <a:ea typeface="ＭＳ Ｐゴシック" panose="020B0600070205080204" pitchFamily="50" charset="-128"/>
                  <a:cs typeface="Calibri" panose="020F0502020204030204" pitchFamily="34" charset="0"/>
                </a:rPr>
                <a:t>EDC</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a:t>
              </a:r>
            </a:p>
          </p:txBody>
        </p:sp>
      </p:grpSp>
      <p:grpSp>
        <p:nvGrpSpPr>
          <p:cNvPr id="47" name="グループ化 46"/>
          <p:cNvGrpSpPr/>
          <p:nvPr/>
        </p:nvGrpSpPr>
        <p:grpSpPr>
          <a:xfrm>
            <a:off x="3873350" y="1229438"/>
            <a:ext cx="2135557" cy="886243"/>
            <a:chOff x="1562369" y="2703091"/>
            <a:chExt cx="2213046" cy="664132"/>
          </a:xfrm>
        </p:grpSpPr>
        <p:sp>
          <p:nvSpPr>
            <p:cNvPr id="48" name="フローチャート: 処理 47">
              <a:hlinkClick r:id="rId4" action="ppaction://hlinksldjump"/>
            </p:cNvPr>
            <p:cNvSpPr/>
            <p:nvPr/>
          </p:nvSpPr>
          <p:spPr>
            <a:xfrm>
              <a:off x="1562369" y="2703091"/>
              <a:ext cx="2143945"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solidFill>
                  <a:srgbClr val="FF0000"/>
                </a:solidFill>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9" name="正方形/長方形 48">
              <a:hlinkClick r:id="rId4" action="ppaction://hlinksldjump"/>
            </p:cNvPr>
            <p:cNvSpPr/>
            <p:nvPr/>
          </p:nvSpPr>
          <p:spPr>
            <a:xfrm>
              <a:off x="1632191" y="2782448"/>
              <a:ext cx="2143224"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③原資料の提出</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（患者日誌等）</a:t>
              </a:r>
            </a:p>
          </p:txBody>
        </p:sp>
      </p:grpSp>
      <p:sp>
        <p:nvSpPr>
          <p:cNvPr id="50" name="下矢印 49"/>
          <p:cNvSpPr/>
          <p:nvPr/>
        </p:nvSpPr>
        <p:spPr>
          <a:xfrm>
            <a:off x="4711841" y="2089120"/>
            <a:ext cx="324315" cy="484194"/>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51" name="グループ化 50"/>
          <p:cNvGrpSpPr/>
          <p:nvPr/>
        </p:nvGrpSpPr>
        <p:grpSpPr>
          <a:xfrm>
            <a:off x="2723575" y="2644654"/>
            <a:ext cx="710927" cy="3443155"/>
            <a:chOff x="1562369" y="2703091"/>
            <a:chExt cx="1402278" cy="528232"/>
          </a:xfrm>
        </p:grpSpPr>
        <p:sp>
          <p:nvSpPr>
            <p:cNvPr id="52" name="フローチャート: 処理 51">
              <a:hlinkClick r:id="rId4" action="ppaction://hlinksldjump"/>
            </p:cNvPr>
            <p:cNvSpPr/>
            <p:nvPr/>
          </p:nvSpPr>
          <p:spPr>
            <a:xfrm>
              <a:off x="1562369" y="2703091"/>
              <a:ext cx="1402278" cy="528232"/>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3" name="正方形/長方形 52">
              <a:hlinkClick r:id="rId4" action="ppaction://hlinksldjump"/>
            </p:cNvPr>
            <p:cNvSpPr/>
            <p:nvPr/>
          </p:nvSpPr>
          <p:spPr>
            <a:xfrm>
              <a:off x="1877549" y="2716094"/>
              <a:ext cx="849909" cy="508965"/>
            </a:xfrm>
            <a:prstGeom prst="rect">
              <a:avLst/>
            </a:prstGeom>
          </p:spPr>
          <p:txBody>
            <a:bodyPr vert="eaVert" wrap="square">
              <a:spAutoFit/>
            </a:bodyPr>
            <a:lstStyle/>
            <a:p>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②</a:t>
              </a: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ＥＤＣ</a:t>
              </a:r>
              <a:r>
                <a:rPr lang="ja-JP" altLang="en-US" sz="1600" dirty="0" smtClean="0">
                  <a:latin typeface="Calibri" panose="020F0502020204030204" pitchFamily="34" charset="0"/>
                  <a:ea typeface="ＭＳ Ｐゴシック" panose="020B0600070205080204" pitchFamily="50" charset="-128"/>
                  <a:cs typeface="Calibri" panose="020F0502020204030204" pitchFamily="34" charset="0"/>
                </a:rPr>
                <a:t>トレーニング</a:t>
              </a:r>
              <a:endParaRPr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54" name="上下矢印 53"/>
          <p:cNvSpPr/>
          <p:nvPr/>
        </p:nvSpPr>
        <p:spPr>
          <a:xfrm>
            <a:off x="7482032" y="5005574"/>
            <a:ext cx="340990" cy="574631"/>
          </a:xfrm>
          <a:prstGeom prst="up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3643618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3" action="ppaction://hlinksldjump" highlightClick="1"/>
          </p:cNvPr>
          <p:cNvSpPr/>
          <p:nvPr/>
        </p:nvSpPr>
        <p:spPr>
          <a:xfrm>
            <a:off x="11449300"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842430756"/>
              </p:ext>
            </p:extLst>
          </p:nvPr>
        </p:nvGraphicFramePr>
        <p:xfrm>
          <a:off x="346363" y="664028"/>
          <a:ext cx="11554691" cy="5659872"/>
        </p:xfrm>
        <a:graphic>
          <a:graphicData uri="http://schemas.openxmlformats.org/drawingml/2006/table">
            <a:tbl>
              <a:tblPr firstRow="1" bandRow="1">
                <a:tableStyleId>{21E4AEA4-8DFA-4A89-87EB-49C32662AFE0}</a:tableStyleId>
              </a:tblPr>
              <a:tblGrid>
                <a:gridCol w="2667770">
                  <a:extLst>
                    <a:ext uri="{9D8B030D-6E8A-4147-A177-3AD203B41FA5}">
                      <a16:colId xmlns:a16="http://schemas.microsoft.com/office/drawing/2014/main" xmlns="" val="20000"/>
                    </a:ext>
                  </a:extLst>
                </a:gridCol>
                <a:gridCol w="2912534">
                  <a:extLst>
                    <a:ext uri="{9D8B030D-6E8A-4147-A177-3AD203B41FA5}">
                      <a16:colId xmlns:a16="http://schemas.microsoft.com/office/drawing/2014/main" xmlns="" val="20001"/>
                    </a:ext>
                  </a:extLst>
                </a:gridCol>
                <a:gridCol w="4577125">
                  <a:extLst>
                    <a:ext uri="{9D8B030D-6E8A-4147-A177-3AD203B41FA5}">
                      <a16:colId xmlns:a16="http://schemas.microsoft.com/office/drawing/2014/main" xmlns="" val="20002"/>
                    </a:ext>
                  </a:extLst>
                </a:gridCol>
                <a:gridCol w="1397262">
                  <a:extLst>
                    <a:ext uri="{9D8B030D-6E8A-4147-A177-3AD203B41FA5}">
                      <a16:colId xmlns:a16="http://schemas.microsoft.com/office/drawing/2014/main" xmlns="" val="20003"/>
                    </a:ext>
                  </a:extLst>
                </a:gridCol>
              </a:tblGrid>
              <a:tr h="753960">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50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①原資料の特定</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プロトコルで</a:t>
                      </a:r>
                      <a:r>
                        <a:rPr kumimoji="1" lang="ja-JP" altLang="en-US"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規定された原データの所在が特定されない</a:t>
                      </a:r>
                      <a:endParaRPr kumimoji="1" lang="en-US" altLang="ja-JP"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原データに関連する原資料を特定する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507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EDC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トレーニング</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トレーニング記録の不備</a:t>
                      </a:r>
                      <a:endParaRPr kumimoji="1" lang="en-US" altLang="ja-JP"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トレーニング終了時に出席表の作成状況を確認する</a:t>
                      </a:r>
                      <a:endParaRPr kumimoji="1" lang="en-US" altLang="ja-JP" sz="140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トレーニング関連資料は一括でファイリングする</a:t>
                      </a:r>
                      <a:endParaRPr kumimoji="1" lang="en-US" altLang="ja-JP" sz="1400" u="none"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947653446"/>
                  </a:ext>
                </a:extLst>
              </a:tr>
              <a:tr h="39655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③原資料の作成・作成補助</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原資料の不整備</a:t>
                      </a:r>
                      <a:endParaRPr kumimoji="1" lang="en-US" altLang="ja-JP" sz="14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ALCOA</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原則に従った</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記録を作成する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3838282385"/>
                  </a:ext>
                </a:extLst>
              </a:tr>
              <a:tr h="4178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mn-ea"/>
                        <a:ea typeface="+mn-ea"/>
                      </a:endParaRPr>
                    </a:p>
                  </a:txBody>
                  <a:tcPr anchor="ctr"/>
                </a:tc>
                <a:tc>
                  <a:txBody>
                    <a:bodyPr/>
                    <a:lstStyle/>
                    <a:p>
                      <a:pPr marL="0" indent="8255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原資料紛失</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可能な限り、</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箇所で</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保管する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随時又は定期的な資料の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確認をする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589552776"/>
                  </a:ext>
                </a:extLst>
              </a:tr>
              <a:tr h="50311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317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患者日誌等の記録の失念、間違った対応によるデータの欠損</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による事前の十分な説明、トレーニング、補足</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資料を提供する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45</a:t>
                      </a:r>
                      <a:r>
                        <a:rPr kumimoji="1" lang="ja-JP" altLang="en-US"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en-US" altLang="ja-JP" sz="14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286667407"/>
                  </a:ext>
                </a:extLst>
              </a:tr>
              <a:tr h="835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85725" indent="-3175"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データ入力が遅延する</a:t>
                      </a: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は複数体制で入力する体制をつくり、入力が遅れないようにする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marR="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ダブルチェックもしくは時間をおいたセルフチェックを実施する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kumimoji="1" lang="en-US" altLang="ja-JP" sz="1400"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681244892"/>
                  </a:ext>
                </a:extLst>
              </a:tr>
              <a:tr h="361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SDV</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8255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原資料の所在が不明になる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SDV</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終了後に原資料の所在を再確認する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algn="ctr" fontAlgn="ct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0" marR="0" marT="0" marB="0" anchor="ctr"/>
                </a:tc>
                <a:extLst>
                  <a:ext uri="{0D108BD9-81ED-4DB2-BD59-A6C34878D82A}">
                    <a16:rowId xmlns:a16="http://schemas.microsoft.com/office/drawing/2014/main" xmlns="" val="2710172722"/>
                  </a:ext>
                </a:extLst>
              </a:tr>
              <a:tr h="512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⑥クエリ対応・修正</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indent="82550" algn="l"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によるクエリ対応が遅延する</a:t>
                      </a:r>
                      <a:endParaRPr lang="ja-JP" altLang="en-US" sz="1400" b="0" i="0" u="none" strike="dblStrike" baseline="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は複数体制でクエリ回答する体制を構築し、回答が遅延しないようにする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47</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548354638"/>
                  </a:ext>
                </a:extLst>
              </a:tr>
              <a:tr h="39852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確認後署名、</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CRF</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固定</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責任医師がパスワードを忘れる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はパスワード管理を責任医師に周知徹底させる</a:t>
                      </a:r>
                      <a:endPar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47</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4105833742"/>
                  </a:ext>
                </a:extLst>
              </a:tr>
              <a:tr h="4169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mn-ea"/>
                        <a:ea typeface="+mn-ea"/>
                      </a:endParaRPr>
                    </a:p>
                  </a:txBody>
                  <a:tcPr anchor="ctr"/>
                </a:tc>
                <a:tc>
                  <a:txBody>
                    <a:bodyPr/>
                    <a:lstStyle/>
                    <a:p>
                      <a:pPr marL="0" marR="0" indent="8255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責任医師の署名が遅い</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tc>
                <a:tc>
                  <a:txBody>
                    <a:bodyPr/>
                    <a:lstStyle/>
                    <a:p>
                      <a:pPr marL="88900" indent="0" algn="l"/>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CRC</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は責任医師に署名したかを確認する</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47</a:t>
                      </a:r>
                      <a:r>
                        <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kumimoji="1" lang="en-US" altLang="ja-JP"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anchor="ctr"/>
                </a:tc>
                <a:extLst>
                  <a:ext uri="{0D108BD9-81ED-4DB2-BD59-A6C34878D82A}">
                    <a16:rowId xmlns:a16="http://schemas.microsoft.com/office/drawing/2014/main" xmlns="" val="2185227520"/>
                  </a:ext>
                </a:extLst>
              </a:tr>
            </a:tbl>
          </a:graphicData>
        </a:graphic>
      </p:graphicFrame>
      <p:sp>
        <p:nvSpPr>
          <p:cNvPr id="6" name="正方形/長方形 5"/>
          <p:cNvSpPr/>
          <p:nvPr/>
        </p:nvSpPr>
        <p:spPr>
          <a:xfrm>
            <a:off x="363211"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８</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原資料・症例報告書作成における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801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代替処理 1"/>
          <p:cNvSpPr/>
          <p:nvPr/>
        </p:nvSpPr>
        <p:spPr>
          <a:xfrm>
            <a:off x="5139399" y="1468399"/>
            <a:ext cx="1279449" cy="61264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cxnSp>
        <p:nvCxnSpPr>
          <p:cNvPr id="22" name="直線コネクタ 21"/>
          <p:cNvCxnSpPr/>
          <p:nvPr/>
        </p:nvCxnSpPr>
        <p:spPr>
          <a:xfrm>
            <a:off x="575245" y="2408393"/>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51724" y="4349789"/>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45176" y="5584324"/>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8885" y="99556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7"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36615" y="1365789"/>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a:t>
            </a:r>
          </a:p>
        </p:txBody>
      </p:sp>
      <p:sp>
        <p:nvSpPr>
          <p:cNvPr id="27" name="テキスト ボックス 26"/>
          <p:cNvSpPr txBox="1"/>
          <p:nvPr/>
        </p:nvSpPr>
        <p:spPr>
          <a:xfrm>
            <a:off x="736615" y="4689397"/>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ＣＲＣ</a:t>
            </a:r>
          </a:p>
        </p:txBody>
      </p:sp>
      <p:sp>
        <p:nvSpPr>
          <p:cNvPr id="28" name="テキスト ボックス 27"/>
          <p:cNvSpPr txBox="1"/>
          <p:nvPr/>
        </p:nvSpPr>
        <p:spPr>
          <a:xfrm>
            <a:off x="736615" y="5634048"/>
            <a:ext cx="430887" cy="790575"/>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依頼者</a:t>
            </a:r>
          </a:p>
        </p:txBody>
      </p:sp>
      <p:sp>
        <p:nvSpPr>
          <p:cNvPr id="29" name="テキスト ボックス 28"/>
          <p:cNvSpPr txBox="1"/>
          <p:nvPr/>
        </p:nvSpPr>
        <p:spPr>
          <a:xfrm>
            <a:off x="613504" y="2967714"/>
            <a:ext cx="677108" cy="1097122"/>
          </a:xfrm>
          <a:prstGeom prst="rect">
            <a:avLst/>
          </a:prstGeom>
          <a:noFill/>
        </p:spPr>
        <p:txBody>
          <a:bodyPr vert="eaVert" wrap="square" rtlCol="0">
            <a:spAutoFit/>
          </a:bodyPr>
          <a:lstStyle/>
          <a:p>
            <a:r>
              <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rPr>
              <a:t>責任医師・分担医師</a:t>
            </a:r>
          </a:p>
        </p:txBody>
      </p:sp>
      <p:sp>
        <p:nvSpPr>
          <p:cNvPr id="43" name="右矢印 42"/>
          <p:cNvSpPr/>
          <p:nvPr/>
        </p:nvSpPr>
        <p:spPr>
          <a:xfrm>
            <a:off x="6707025" y="3202305"/>
            <a:ext cx="3494441" cy="264789"/>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45" name="グループ化 44"/>
          <p:cNvGrpSpPr/>
          <p:nvPr/>
        </p:nvGrpSpPr>
        <p:grpSpPr>
          <a:xfrm>
            <a:off x="2841238" y="2818029"/>
            <a:ext cx="1610139" cy="1003853"/>
            <a:chOff x="1492120" y="2965292"/>
            <a:chExt cx="1610139" cy="1003853"/>
          </a:xfrm>
        </p:grpSpPr>
        <p:sp>
          <p:nvSpPr>
            <p:cNvPr id="46" name="フローチャート: 判断 45">
              <a:hlinkClick r:id="rId3" action="ppaction://hlinksldjump"/>
            </p:cNvPr>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7" name="正方形/長方形 46">
              <a:hlinkClick r:id="rId3" action="ppaction://hlinksldjump"/>
            </p:cNvPr>
            <p:cNvSpPr/>
            <p:nvPr/>
          </p:nvSpPr>
          <p:spPr>
            <a:xfrm>
              <a:off x="1713418" y="3193287"/>
              <a:ext cx="1243407"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①治験薬投与中止判断</a:t>
              </a:r>
            </a:p>
          </p:txBody>
        </p:sp>
      </p:gr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治験中止・終了</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動作設定ボタン: 戻る 72">
            <a:hlinkClick r:id="rId4"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nvGrpSpPr>
          <p:cNvPr id="92" name="グループ化 91"/>
          <p:cNvGrpSpPr/>
          <p:nvPr/>
        </p:nvGrpSpPr>
        <p:grpSpPr>
          <a:xfrm>
            <a:off x="1737729" y="1194204"/>
            <a:ext cx="1252946" cy="1006127"/>
            <a:chOff x="1750623" y="1035739"/>
            <a:chExt cx="1252946" cy="1006127"/>
          </a:xfrm>
        </p:grpSpPr>
        <p:sp>
          <p:nvSpPr>
            <p:cNvPr id="93" name="星 10 92"/>
            <p:cNvSpPr/>
            <p:nvPr/>
          </p:nvSpPr>
          <p:spPr>
            <a:xfrm>
              <a:off x="1750623" y="1035739"/>
              <a:ext cx="1008630" cy="1006127"/>
            </a:xfrm>
            <a:prstGeom prst="star10">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5" name="正方形/長方形 94">
              <a:hlinkClick r:id="" action="ppaction://noaction"/>
            </p:cNvPr>
            <p:cNvSpPr/>
            <p:nvPr/>
          </p:nvSpPr>
          <p:spPr>
            <a:xfrm>
              <a:off x="1825081" y="1147661"/>
              <a:ext cx="1178488" cy="830997"/>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重篤な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有害事象発生</a:t>
              </a:r>
            </a:p>
          </p:txBody>
        </p:sp>
      </p:grpSp>
      <p:sp>
        <p:nvSpPr>
          <p:cNvPr id="96" name="フローチャート: 処理 95">
            <a:hlinkClick r:id="rId5" action="ppaction://hlinksldjump"/>
          </p:cNvPr>
          <p:cNvSpPr/>
          <p:nvPr/>
        </p:nvSpPr>
        <p:spPr>
          <a:xfrm>
            <a:off x="10273791" y="1780261"/>
            <a:ext cx="1373401" cy="3544231"/>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7" name="テキスト ボックス 96">
            <a:hlinkClick r:id="rId5" action="ppaction://hlinksldjump"/>
          </p:cNvPr>
          <p:cNvSpPr txBox="1"/>
          <p:nvPr/>
        </p:nvSpPr>
        <p:spPr>
          <a:xfrm>
            <a:off x="10346115" y="2959246"/>
            <a:ext cx="1228752" cy="1323439"/>
          </a:xfrm>
          <a:prstGeom prst="rect">
            <a:avLst/>
          </a:prstGeom>
          <a:noFill/>
        </p:spPr>
        <p:txBody>
          <a:bodyPr wrap="square" rtlCol="0">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⑤治験終了</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実施医療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機関の長</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への報告、</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説明など</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8" name="フローチャート: 代替処理 97"/>
          <p:cNvSpPr/>
          <p:nvPr/>
        </p:nvSpPr>
        <p:spPr>
          <a:xfrm>
            <a:off x="9149157" y="1505664"/>
            <a:ext cx="439657" cy="375090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99" name="正方形/長方形 98">
            <a:hlinkClick r:id="" action="ppaction://noaction"/>
          </p:cNvPr>
          <p:cNvSpPr/>
          <p:nvPr/>
        </p:nvSpPr>
        <p:spPr>
          <a:xfrm>
            <a:off x="9185787" y="2937391"/>
            <a:ext cx="336674" cy="1077218"/>
          </a:xfrm>
          <a:prstGeom prst="rect">
            <a:avLst/>
          </a:prstGeom>
        </p:spPr>
        <p:txBody>
          <a:bodyPr wrap="square">
            <a:spAutoFit/>
          </a:bodyPr>
          <a:lstStyle/>
          <a:p>
            <a:pPr algn="ctr"/>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追跡調査</a:t>
            </a:r>
          </a:p>
        </p:txBody>
      </p:sp>
      <p:sp>
        <p:nvSpPr>
          <p:cNvPr id="101" name="フローチャート: 処理 100">
            <a:hlinkClick r:id="rId3" action="ppaction://hlinksldjump"/>
          </p:cNvPr>
          <p:cNvSpPr/>
          <p:nvPr/>
        </p:nvSpPr>
        <p:spPr>
          <a:xfrm>
            <a:off x="6844793" y="1457536"/>
            <a:ext cx="1643661" cy="6343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2" name="テキスト ボックス 101">
            <a:hlinkClick r:id="rId3" action="ppaction://hlinksldjump"/>
          </p:cNvPr>
          <p:cNvSpPr txBox="1"/>
          <p:nvPr/>
        </p:nvSpPr>
        <p:spPr>
          <a:xfrm>
            <a:off x="6931228" y="1622053"/>
            <a:ext cx="1415913" cy="338554"/>
          </a:xfrm>
          <a:prstGeom prst="rect">
            <a:avLst/>
          </a:prstGeom>
          <a:noFill/>
        </p:spPr>
        <p:txBody>
          <a:bodyPr wrap="square" rtlCol="0">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④中止時検査</a:t>
            </a:r>
          </a:p>
        </p:txBody>
      </p:sp>
      <p:sp>
        <p:nvSpPr>
          <p:cNvPr id="107" name="右矢印 106"/>
          <p:cNvSpPr/>
          <p:nvPr/>
        </p:nvSpPr>
        <p:spPr>
          <a:xfrm rot="3600000">
            <a:off x="2432514" y="2492933"/>
            <a:ext cx="802458" cy="314430"/>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09" name="右矢印 108"/>
          <p:cNvSpPr/>
          <p:nvPr/>
        </p:nvSpPr>
        <p:spPr>
          <a:xfrm rot="18600000">
            <a:off x="6220953" y="2417581"/>
            <a:ext cx="820019" cy="284681"/>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6" name="フローチャート: 代替処理 115">
            <a:hlinkClick r:id="rId3" action="ppaction://hlinksldjump"/>
          </p:cNvPr>
          <p:cNvSpPr/>
          <p:nvPr/>
        </p:nvSpPr>
        <p:spPr>
          <a:xfrm>
            <a:off x="5631682" y="4054647"/>
            <a:ext cx="3264845" cy="119876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117" name="テキスト ボックス 116">
            <a:hlinkClick r:id="rId3" action="ppaction://hlinksldjump"/>
          </p:cNvPr>
          <p:cNvSpPr txBox="1"/>
          <p:nvPr/>
        </p:nvSpPr>
        <p:spPr>
          <a:xfrm>
            <a:off x="5631682" y="4221957"/>
            <a:ext cx="3329355" cy="830997"/>
          </a:xfrm>
          <a:prstGeom prst="rect">
            <a:avLst/>
          </a:prstGeom>
          <a:noFill/>
        </p:spPr>
        <p:txBody>
          <a:bodyPr wrap="square" rtlCol="0">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③中止登録</a:t>
            </a: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残薬回収</a:t>
            </a: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中止・追跡調査スケジュール調整</a:t>
            </a:r>
          </a:p>
        </p:txBody>
      </p:sp>
      <p:sp>
        <p:nvSpPr>
          <p:cNvPr id="39" name="フローチャート: 処理 38">
            <a:hlinkClick r:id="rId3" action="ppaction://hlinksldjump"/>
          </p:cNvPr>
          <p:cNvSpPr/>
          <p:nvPr/>
        </p:nvSpPr>
        <p:spPr>
          <a:xfrm>
            <a:off x="5265898" y="2924001"/>
            <a:ext cx="1353441" cy="806456"/>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0" name="テキスト ボックス 39">
            <a:hlinkClick r:id="rId3" action="ppaction://hlinksldjump"/>
          </p:cNvPr>
          <p:cNvSpPr txBox="1"/>
          <p:nvPr/>
        </p:nvSpPr>
        <p:spPr>
          <a:xfrm>
            <a:off x="5288752" y="2930711"/>
            <a:ext cx="1415913" cy="830997"/>
          </a:xfrm>
          <a:prstGeom prst="rect">
            <a:avLst/>
          </a:prstGeom>
          <a:noFill/>
        </p:spPr>
        <p:txBody>
          <a:bodyPr wrap="square" rtlCol="0">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②治験中止</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（被験者・治験全体）</a:t>
            </a:r>
          </a:p>
        </p:txBody>
      </p:sp>
      <p:sp>
        <p:nvSpPr>
          <p:cNvPr id="41" name="右矢印 40"/>
          <p:cNvSpPr/>
          <p:nvPr/>
        </p:nvSpPr>
        <p:spPr>
          <a:xfrm>
            <a:off x="4513485" y="3186823"/>
            <a:ext cx="627575" cy="296546"/>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2" name="右矢印 41"/>
          <p:cNvSpPr/>
          <p:nvPr/>
        </p:nvSpPr>
        <p:spPr>
          <a:xfrm rot="5400000">
            <a:off x="5445254" y="2396469"/>
            <a:ext cx="669582" cy="29672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44" name="右矢印 43"/>
          <p:cNvSpPr/>
          <p:nvPr/>
        </p:nvSpPr>
        <p:spPr>
          <a:xfrm rot="3000000">
            <a:off x="8056885" y="2589335"/>
            <a:ext cx="1108083"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50" name="グループ化 49"/>
          <p:cNvGrpSpPr/>
          <p:nvPr/>
        </p:nvGrpSpPr>
        <p:grpSpPr>
          <a:xfrm>
            <a:off x="2990675" y="5590431"/>
            <a:ext cx="1173799" cy="898351"/>
            <a:chOff x="1750623" y="1035739"/>
            <a:chExt cx="1140928" cy="1006127"/>
          </a:xfrm>
        </p:grpSpPr>
        <p:sp>
          <p:nvSpPr>
            <p:cNvPr id="51" name="星 10 50"/>
            <p:cNvSpPr/>
            <p:nvPr/>
          </p:nvSpPr>
          <p:spPr>
            <a:xfrm>
              <a:off x="1750623" y="1035739"/>
              <a:ext cx="1008630" cy="1006127"/>
            </a:xfrm>
            <a:prstGeom prst="star10">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2" name="正方形/長方形 51">
              <a:hlinkClick r:id="" action="ppaction://noaction"/>
            </p:cNvPr>
            <p:cNvSpPr/>
            <p:nvPr/>
          </p:nvSpPr>
          <p:spPr>
            <a:xfrm>
              <a:off x="1783618" y="1238000"/>
              <a:ext cx="1107933" cy="654931"/>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中止の　</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　判断</a:t>
              </a:r>
            </a:p>
          </p:txBody>
        </p:sp>
      </p:grpSp>
      <p:sp>
        <p:nvSpPr>
          <p:cNvPr id="6" name="正方形/長方形 5"/>
          <p:cNvSpPr/>
          <p:nvPr/>
        </p:nvSpPr>
        <p:spPr>
          <a:xfrm>
            <a:off x="5190195" y="1622053"/>
            <a:ext cx="1272079" cy="338554"/>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同意の撤回</a:t>
            </a:r>
          </a:p>
        </p:txBody>
      </p:sp>
      <p:sp>
        <p:nvSpPr>
          <p:cNvPr id="49" name="テキスト ボックス 48"/>
          <p:cNvSpPr txBox="1"/>
          <p:nvPr/>
        </p:nvSpPr>
        <p:spPr>
          <a:xfrm>
            <a:off x="4548379" y="2936549"/>
            <a:ext cx="535486" cy="369332"/>
          </a:xfrm>
          <a:prstGeom prst="rect">
            <a:avLst/>
          </a:prstGeom>
          <a:noFill/>
        </p:spPr>
        <p:txBody>
          <a:bodyPr wrap="square" rtlCol="0">
            <a:spAutoFit/>
          </a:bodyPr>
          <a:lstStyle/>
          <a:p>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YES</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3" name="正方形/長方形 2"/>
          <p:cNvSpPr/>
          <p:nvPr/>
        </p:nvSpPr>
        <p:spPr>
          <a:xfrm>
            <a:off x="10418030" y="4341961"/>
            <a:ext cx="1194558" cy="307777"/>
          </a:xfrm>
          <a:prstGeom prst="rect">
            <a:avLst/>
          </a:prstGeom>
        </p:spPr>
        <p:txBody>
          <a:bodyPr wrap="none">
            <a:spAutoFit/>
          </a:bodyPr>
          <a:lstStyle/>
          <a:p>
            <a:r>
              <a:rPr lang="en-US" altLang="ja-JP" sz="1400" dirty="0">
                <a:latin typeface="Calibri" panose="020F0502020204030204" pitchFamily="34" charset="0"/>
                <a:ea typeface="ＭＳ Ｐゴシック" panose="020B0600070205080204" pitchFamily="50" charset="-128"/>
                <a:cs typeface="Calibri" panose="020F0502020204030204" pitchFamily="34" charset="0"/>
              </a:rPr>
              <a:t>(</a:t>
            </a:r>
            <a:r>
              <a:rPr lang="ja-JP" altLang="en-US" sz="1400" dirty="0">
                <a:latin typeface="Calibri" panose="020F0502020204030204" pitchFamily="34" charset="0"/>
                <a:ea typeface="ＭＳ Ｐゴシック" panose="020B0600070205080204" pitchFamily="50" charset="-128"/>
                <a:cs typeface="Calibri" panose="020F0502020204030204" pitchFamily="34" charset="0"/>
              </a:rPr>
              <a:t>統一書式</a:t>
            </a:r>
            <a:r>
              <a:rPr lang="en-US" altLang="ja-JP" sz="1400" dirty="0">
                <a:latin typeface="Calibri" panose="020F0502020204030204" pitchFamily="34" charset="0"/>
                <a:ea typeface="ＭＳ Ｐゴシック" panose="020B0600070205080204" pitchFamily="50" charset="-128"/>
                <a:cs typeface="Calibri" panose="020F0502020204030204" pitchFamily="34" charset="0"/>
              </a:rPr>
              <a:t>17)</a:t>
            </a:r>
            <a:endParaRPr lang="ja-JP" altLang="en-US" sz="1400" dirty="0">
              <a:latin typeface="Calibri" panose="020F0502020204030204" pitchFamily="34" charset="0"/>
              <a:ea typeface="ＭＳ Ｐゴシック" panose="020B0600070205080204" pitchFamily="50" charset="-128"/>
              <a:cs typeface="Calibri" panose="020F0502020204030204" pitchFamily="34" charset="0"/>
            </a:endParaRPr>
          </a:p>
        </p:txBody>
      </p:sp>
      <p:grpSp>
        <p:nvGrpSpPr>
          <p:cNvPr id="53" name="グループ化 52"/>
          <p:cNvGrpSpPr/>
          <p:nvPr/>
        </p:nvGrpSpPr>
        <p:grpSpPr>
          <a:xfrm>
            <a:off x="1508018" y="5584324"/>
            <a:ext cx="1173799" cy="898351"/>
            <a:chOff x="1750623" y="1035739"/>
            <a:chExt cx="1140928" cy="1006127"/>
          </a:xfrm>
          <a:solidFill>
            <a:srgbClr val="FFC000"/>
          </a:solidFill>
        </p:grpSpPr>
        <p:sp>
          <p:nvSpPr>
            <p:cNvPr id="54" name="星 10 53"/>
            <p:cNvSpPr/>
            <p:nvPr/>
          </p:nvSpPr>
          <p:spPr>
            <a:xfrm>
              <a:off x="1750623" y="1035739"/>
              <a:ext cx="1008630" cy="1006127"/>
            </a:xfrm>
            <a:prstGeom prst="star10">
              <a:avLst/>
            </a:prstGeom>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1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5" name="正方形/長方形 54">
              <a:hlinkClick r:id="" action="ppaction://noaction"/>
            </p:cNvPr>
            <p:cNvSpPr/>
            <p:nvPr/>
          </p:nvSpPr>
          <p:spPr>
            <a:xfrm>
              <a:off x="1783618" y="1238000"/>
              <a:ext cx="1107933" cy="654931"/>
            </a:xfrm>
            <a:prstGeom prst="rect">
              <a:avLst/>
            </a:prstGeom>
            <a:noFill/>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重篤副作用の報告</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p:txBody>
        </p:sp>
      </p:grpSp>
      <p:sp>
        <p:nvSpPr>
          <p:cNvPr id="56" name="右矢印 55"/>
          <p:cNvSpPr/>
          <p:nvPr/>
        </p:nvSpPr>
        <p:spPr>
          <a:xfrm rot="18766237">
            <a:off x="3482736" y="4519480"/>
            <a:ext cx="2201838" cy="29573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7" name="右矢印 56"/>
          <p:cNvSpPr/>
          <p:nvPr/>
        </p:nvSpPr>
        <p:spPr>
          <a:xfrm rot="16200000">
            <a:off x="3402996" y="2324746"/>
            <a:ext cx="547829" cy="298998"/>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9" name="テキスト ボックス 58"/>
          <p:cNvSpPr txBox="1"/>
          <p:nvPr/>
        </p:nvSpPr>
        <p:spPr>
          <a:xfrm>
            <a:off x="3830627" y="2376864"/>
            <a:ext cx="535486" cy="369332"/>
          </a:xfrm>
          <a:prstGeom prst="rect">
            <a:avLst/>
          </a:prstGeom>
          <a:noFill/>
        </p:spPr>
        <p:txBody>
          <a:bodyPr wrap="square" rtlCol="0">
            <a:spAutoFit/>
          </a:bodyPr>
          <a:lstStyle/>
          <a:p>
            <a:r>
              <a:rPr lang="en-US" altLang="ja-JP" dirty="0">
                <a:latin typeface="Calibri" panose="020F0502020204030204" pitchFamily="34" charset="0"/>
                <a:ea typeface="ＭＳ Ｐゴシック" panose="020B0600070205080204" pitchFamily="50" charset="-128"/>
                <a:cs typeface="Calibri" panose="020F0502020204030204" pitchFamily="34" charset="0"/>
              </a:rPr>
              <a:t>NO</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0" name="フローチャート: 代替処理 59"/>
          <p:cNvSpPr/>
          <p:nvPr/>
        </p:nvSpPr>
        <p:spPr>
          <a:xfrm>
            <a:off x="3153193" y="1458690"/>
            <a:ext cx="1246328" cy="62351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1" name="正方形/長方形 60"/>
          <p:cNvSpPr/>
          <p:nvPr/>
        </p:nvSpPr>
        <p:spPr>
          <a:xfrm>
            <a:off x="3249468" y="1459840"/>
            <a:ext cx="1272079" cy="584775"/>
          </a:xfrm>
          <a:prstGeom prst="rect">
            <a:avLst/>
          </a:prstGeom>
        </p:spPr>
        <p:txBody>
          <a:bodyPr wrap="square">
            <a:spAutoFit/>
          </a:bodyPr>
          <a:lstStyle/>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治験継続</a:t>
            </a:r>
            <a:endParaRPr lang="en-US" altLang="ja-JP" sz="1600" dirty="0">
              <a:latin typeface="Calibri" panose="020F0502020204030204" pitchFamily="34" charset="0"/>
              <a:ea typeface="ＭＳ Ｐゴシック" panose="020B0600070205080204" pitchFamily="50" charset="-128"/>
              <a:cs typeface="Calibri" panose="020F0502020204030204" pitchFamily="34" charset="0"/>
            </a:endParaRPr>
          </a:p>
          <a:p>
            <a:r>
              <a:rPr lang="ja-JP" altLang="en-US" sz="1600" dirty="0">
                <a:latin typeface="Calibri" panose="020F0502020204030204" pitchFamily="34" charset="0"/>
                <a:ea typeface="ＭＳ Ｐゴシック" panose="020B0600070205080204" pitchFamily="50" charset="-128"/>
                <a:cs typeface="Calibri" panose="020F0502020204030204" pitchFamily="34" charset="0"/>
              </a:rPr>
              <a:t>意思確認</a:t>
            </a:r>
          </a:p>
        </p:txBody>
      </p:sp>
      <p:sp>
        <p:nvSpPr>
          <p:cNvPr id="58" name="右矢印 57"/>
          <p:cNvSpPr/>
          <p:nvPr/>
        </p:nvSpPr>
        <p:spPr>
          <a:xfrm rot="18051818">
            <a:off x="1729703" y="4501872"/>
            <a:ext cx="2013157" cy="295734"/>
          </a:xfrm>
          <a:prstGeom prst="rightArrow">
            <a:avLst>
              <a:gd name="adj1" fmla="val 49532"/>
              <a:gd name="adj2" fmla="val 50000"/>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1807885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252983402"/>
              </p:ext>
            </p:extLst>
          </p:nvPr>
        </p:nvGraphicFramePr>
        <p:xfrm>
          <a:off x="346364" y="648143"/>
          <a:ext cx="11499272" cy="5269081"/>
        </p:xfrm>
        <a:graphic>
          <a:graphicData uri="http://schemas.openxmlformats.org/drawingml/2006/table">
            <a:tbl>
              <a:tblPr firstRow="1" bandRow="1">
                <a:tableStyleId>{21E4AEA4-8DFA-4A89-87EB-49C32662AFE0}</a:tableStyleId>
              </a:tblPr>
              <a:tblGrid>
                <a:gridCol w="2366271">
                  <a:extLst>
                    <a:ext uri="{9D8B030D-6E8A-4147-A177-3AD203B41FA5}">
                      <a16:colId xmlns:a16="http://schemas.microsoft.com/office/drawing/2014/main" xmlns="" val="20000"/>
                    </a:ext>
                  </a:extLst>
                </a:gridCol>
                <a:gridCol w="3135943">
                  <a:extLst>
                    <a:ext uri="{9D8B030D-6E8A-4147-A177-3AD203B41FA5}">
                      <a16:colId xmlns:a16="http://schemas.microsoft.com/office/drawing/2014/main" xmlns="" val="20001"/>
                    </a:ext>
                  </a:extLst>
                </a:gridCol>
                <a:gridCol w="4690952">
                  <a:extLst>
                    <a:ext uri="{9D8B030D-6E8A-4147-A177-3AD203B41FA5}">
                      <a16:colId xmlns:a16="http://schemas.microsoft.com/office/drawing/2014/main" xmlns="" val="3089620067"/>
                    </a:ext>
                  </a:extLst>
                </a:gridCol>
                <a:gridCol w="1306106">
                  <a:extLst>
                    <a:ext uri="{9D8B030D-6E8A-4147-A177-3AD203B41FA5}">
                      <a16:colId xmlns:a16="http://schemas.microsoft.com/office/drawing/2014/main" xmlns="" val="20002"/>
                    </a:ext>
                  </a:extLst>
                </a:gridCol>
              </a:tblGrid>
              <a:tr h="537907">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727139">
                <a:tc>
                  <a:txBody>
                    <a:bodyPr/>
                    <a:lstStyle/>
                    <a:p>
                      <a:pPr algn="l" fontAlgn="ctr"/>
                      <a:r>
                        <a:rPr lang="zh-CN"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①治験薬投与中止判断</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重篤な有害事象に該当するかの判断等が遅くなり、治験薬投与中止判断が遅延する </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投与中止は、該当被験者の逸脱、治験中止と直結することから、判断に躊躇することも考えられるが</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、責任医師等</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の責務として被験者の安全性を最優先に判断する </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46</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48</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1"/>
                  </a:ext>
                </a:extLst>
              </a:tr>
              <a:tr h="452870">
                <a:tc rowSpan="2">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②治験中止</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（被験者・治験全体）</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被験者への伝達の遅延</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被験者への連絡方法を複数確保しておく（自宅電話、携帯電話、勤務先、親族の連絡先など）</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2897027109"/>
                  </a:ext>
                </a:extLst>
              </a:tr>
              <a:tr h="720144">
                <a:tc vMerge="1">
                  <a:txBody>
                    <a:bodyPr/>
                    <a:lstStyle/>
                    <a:p>
                      <a:pPr algn="l"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治験中止判断にともなう実施医療機関の長への通知、理由の報告忘れ</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実施医療機関の長に速やかに中止について文書で通知するとともに、文書で詳細に説明する </a:t>
                      </a:r>
                      <a:b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統一書式等の文書について事前に確認しておく</a:t>
                      </a:r>
                    </a:p>
                  </a:txBody>
                  <a:tcPr marL="9525" marR="9525" marT="9525" marB="0" anchor="ctr"/>
                </a:tc>
                <a:tc>
                  <a:txBody>
                    <a:bodyPr/>
                    <a:lstStyle/>
                    <a:p>
                      <a:pPr algn="ctr" fontAlgn="ct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40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49</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4239444064"/>
                  </a:ext>
                </a:extLst>
              </a:tr>
              <a:tr h="452870">
                <a:tc rowSpan="3">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③中止登録、残薬回収、</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追跡調査スケジュール調整</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中止被験者の登録を忘れる</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中止時の手順（計画書、手順書）を事前に確認しておく </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631081834"/>
                  </a:ext>
                </a:extLst>
              </a:tr>
              <a:tr h="452870">
                <a:tc vMerge="1">
                  <a:txBody>
                    <a:bodyPr/>
                    <a:lstStyle/>
                    <a:p>
                      <a:pPr algn="l"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配布済みの治験薬回収を忘れる</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中止時の手順（計画書、手順書）を事前に確認しておく</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3472498686"/>
                  </a:ext>
                </a:extLst>
              </a:tr>
              <a:tr h="452870">
                <a:tc vMerge="1">
                  <a:txBody>
                    <a:bodyPr/>
                    <a:lstStyle/>
                    <a:p>
                      <a:pPr algn="l"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被験者と中止後の追跡スケジュールの調整を忘れる</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中止時の手順（計画書、手順書）を事前に確認しておく </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271161786"/>
                  </a:ext>
                </a:extLst>
              </a:tr>
              <a:tr h="529800">
                <a:tc rowSpan="2">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④中止時検査</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中止時検査を実施しない、適切な時期に実施していない</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中止時の手順（計画書、手順書）を事前に確認しておく </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zh-TW"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a:t>
                      </a:r>
                      <a:r>
                        <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TW"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2"/>
                  </a:ext>
                </a:extLst>
              </a:tr>
              <a:tr h="942611">
                <a:tc vMerge="1">
                  <a:txBody>
                    <a:bodyPr/>
                    <a:lstStyle/>
                    <a:p>
                      <a:pPr algn="l"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規定された中止時検査項目を確認していない、選択を間違える</a:t>
                      </a:r>
                    </a:p>
                  </a:txBody>
                  <a:tcPr marL="9525" marR="9525" marT="9525" marB="0" anchor="ctr"/>
                </a:tc>
                <a:tc>
                  <a:txBody>
                    <a:bodyPr/>
                    <a:lstStyle/>
                    <a:p>
                      <a:pPr marL="88900"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被験者の状況、医療機関の状況などにより、規定された中止時検査におけるすべての検査項目を同時にできないことがあるため、優先順位を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あらかじめ依頼者に</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確認しておく</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45</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6" name="動作設定ボタン: 戻る 5">
            <a:hlinkClick r:id="rId6"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5" name="正方形/長方形 4"/>
          <p:cNvSpPr/>
          <p:nvPr/>
        </p:nvSpPr>
        <p:spPr>
          <a:xfrm>
            <a:off x="348487" y="9557"/>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治験中止・終了のリスク事例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61339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38054208"/>
              </p:ext>
            </p:extLst>
          </p:nvPr>
        </p:nvGraphicFramePr>
        <p:xfrm>
          <a:off x="346364" y="648143"/>
          <a:ext cx="11499272" cy="2332449"/>
        </p:xfrm>
        <a:graphic>
          <a:graphicData uri="http://schemas.openxmlformats.org/drawingml/2006/table">
            <a:tbl>
              <a:tblPr firstRow="1" bandRow="1">
                <a:tableStyleId>{21E4AEA4-8DFA-4A89-87EB-49C32662AFE0}</a:tableStyleId>
              </a:tblPr>
              <a:tblGrid>
                <a:gridCol w="2366271">
                  <a:extLst>
                    <a:ext uri="{9D8B030D-6E8A-4147-A177-3AD203B41FA5}">
                      <a16:colId xmlns:a16="http://schemas.microsoft.com/office/drawing/2014/main" xmlns="" val="20000"/>
                    </a:ext>
                  </a:extLst>
                </a:gridCol>
                <a:gridCol w="3135943">
                  <a:extLst>
                    <a:ext uri="{9D8B030D-6E8A-4147-A177-3AD203B41FA5}">
                      <a16:colId xmlns:a16="http://schemas.microsoft.com/office/drawing/2014/main" xmlns="" val="20001"/>
                    </a:ext>
                  </a:extLst>
                </a:gridCol>
                <a:gridCol w="4690952">
                  <a:extLst>
                    <a:ext uri="{9D8B030D-6E8A-4147-A177-3AD203B41FA5}">
                      <a16:colId xmlns:a16="http://schemas.microsoft.com/office/drawing/2014/main" xmlns="" val="3089620067"/>
                    </a:ext>
                  </a:extLst>
                </a:gridCol>
                <a:gridCol w="1306106">
                  <a:extLst>
                    <a:ext uri="{9D8B030D-6E8A-4147-A177-3AD203B41FA5}">
                      <a16:colId xmlns:a16="http://schemas.microsoft.com/office/drawing/2014/main" xmlns="" val="20002"/>
                    </a:ext>
                  </a:extLst>
                </a:gridCol>
              </a:tblGrid>
              <a:tr h="462669">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510350">
                <a:tc rowSpan="3">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⑤治験終了、実施医療機関</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の長への報告、説明など </a:t>
                      </a:r>
                    </a:p>
                  </a:txBody>
                  <a:tcPr marL="9525" marR="9525" marT="9525" marB="0" anchor="ctr"/>
                </a:tc>
                <a:tc>
                  <a:txBody>
                    <a:bodyPr/>
                    <a:lstStyle/>
                    <a:p>
                      <a:pPr marL="0" algn="l" defTabSz="914400" rtl="0" eaLnBrk="1" fontAlgn="ctr" latinLnBrk="0" hangingPunct="1"/>
                      <a:r>
                        <a:rPr kumimoji="1" lang="ja-JP" altLang="en-US" sz="1400" b="0" i="0" u="none" strike="noStrik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責任</a:t>
                      </a: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医師による終了報告書の作成遅延</a:t>
                      </a:r>
                    </a:p>
                  </a:txBody>
                  <a:tcPr marL="9525" marR="9525" marT="9525" marB="0" anchor="ctr"/>
                </a:tc>
                <a:tc>
                  <a:txBody>
                    <a:bodyPr/>
                    <a:lstStyle/>
                    <a:p>
                      <a:pPr algn="l"/>
                      <a:r>
                        <a:rPr kumimoji="1" lang="en-US" altLang="ja-JP" sz="1400" b="0" i="0" u="none" strike="noStrike" kern="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CRC</a:t>
                      </a:r>
                      <a:r>
                        <a:rPr kumimoji="1" lang="ja-JP" altLang="en-US" sz="1400" b="0" i="0" u="none"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は責任医師に終了報告書の作成状況を確認する</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49</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3866966719"/>
                  </a:ext>
                </a:extLst>
              </a:tr>
              <a:tr h="510350">
                <a:tc vMerge="1">
                  <a:txBody>
                    <a:bodyPr/>
                    <a:lstStyle/>
                    <a:p>
                      <a:pPr algn="l" fontAlgn="ct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実施</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医療機関の長への文書での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通知を</a:t>
                      </a:r>
                      <a:r>
                        <a:rPr lang="ja-JP" altLang="en-US" sz="14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altLang="ja-JP" sz="14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失念している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統一</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書式等の文書について事前に確認しておく</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49</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fontAlgn="ctr"/>
                      <a:endParaRPr lang="en-US" altLang="ja-JP" sz="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dirty="0">
                          <a:latin typeface="ＭＳ Ｐゴシック" panose="020B0600070205080204" pitchFamily="50" charset="-128"/>
                          <a:ea typeface="ＭＳ Ｐゴシック" panose="020B0600070205080204" pitchFamily="50" charset="-128"/>
                          <a:hlinkClick r:id="rId4" action="ppaction://hlinksldjump"/>
                        </a:rPr>
                        <a:t>(</a:t>
                      </a:r>
                      <a:r>
                        <a:rPr lang="ja-JP" altLang="en-US" sz="1400" dirty="0">
                          <a:latin typeface="ＭＳ Ｐゴシック" panose="020B0600070205080204" pitchFamily="50" charset="-128"/>
                          <a:ea typeface="ＭＳ Ｐゴシック" panose="020B0600070205080204" pitchFamily="50" charset="-128"/>
                          <a:hlinkClick r:id="rId4" action="ppaction://hlinksldjump"/>
                        </a:rPr>
                        <a:t>統一書式</a:t>
                      </a:r>
                      <a:r>
                        <a:rPr lang="en-US" altLang="ja-JP" sz="1400" dirty="0">
                          <a:latin typeface="ＭＳ Ｐゴシック" panose="020B0600070205080204" pitchFamily="50" charset="-128"/>
                          <a:ea typeface="ＭＳ Ｐゴシック" panose="020B0600070205080204" pitchFamily="50" charset="-128"/>
                          <a:hlinkClick r:id="rId4" action="ppaction://hlinksldjump"/>
                        </a:rPr>
                        <a:t>17)</a:t>
                      </a:r>
                      <a:endParaRPr lang="ja-JP" altLang="en-US" sz="1400" dirty="0">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xmlns="" val="10004"/>
                  </a:ext>
                </a:extLst>
              </a:tr>
              <a:tr h="793589">
                <a:tc vMerge="1">
                  <a:txBody>
                    <a:bodyPr/>
                    <a:lstStyle/>
                    <a:p>
                      <a:pPr algn="l"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験終了通知後の</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SDV </a:t>
                      </a:r>
                    </a:p>
                  </a:txBody>
                  <a:tcPr marL="9525" marR="9525" marT="9525" marB="0" anchor="ctr"/>
                </a:tc>
                <a:tc>
                  <a:txBody>
                    <a:bodyPr/>
                    <a:lstStyle/>
                    <a:p>
                      <a:pPr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験終了通知後の</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SDV</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を許可していない医療機関の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には</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EDC</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固定後</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電子署名後または</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Database</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Lock</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後</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algn="l" fontAlgn="ct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0" i="0" u="none" strike="noStrike" dirty="0" err="1"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b="0" i="0" u="none" strike="noStrike" dirty="0" err="1">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験終了報告書を</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提出する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49</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5"/>
                  </a:ext>
                </a:extLst>
              </a:tr>
            </a:tbl>
          </a:graphicData>
        </a:graphic>
      </p:graphicFrame>
      <p:sp>
        <p:nvSpPr>
          <p:cNvPr id="6" name="動作設定ボタン: 戻る 5">
            <a:hlinkClick r:id="rId5"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5" name="正方形/長方形 4"/>
          <p:cNvSpPr/>
          <p:nvPr/>
        </p:nvSpPr>
        <p:spPr>
          <a:xfrm>
            <a:off x="346364"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治験中止・終了のリスク事例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7704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883" y="4926148"/>
            <a:ext cx="1859597" cy="1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16560" y="243840"/>
            <a:ext cx="1178560" cy="369332"/>
          </a:xfrm>
          <a:prstGeom prst="rect">
            <a:avLst/>
          </a:prstGeom>
          <a:noFill/>
        </p:spPr>
        <p:txBody>
          <a:bodyPr wrap="square" rtlCol="0">
            <a:spAutoFit/>
          </a:bodyPr>
          <a:lstStyle/>
          <a:p>
            <a:r>
              <a:rPr lang="ja-JP" altLang="en-US" dirty="0" smtClean="0"/>
              <a:t>（メモ</a:t>
            </a:r>
            <a:r>
              <a:rPr kumimoji="1" lang="ja-JP" altLang="en-US" dirty="0" smtClean="0"/>
              <a:t>）</a:t>
            </a:r>
            <a:endParaRPr kumimoji="1" lang="ja-JP" altLang="en-US" dirty="0"/>
          </a:p>
        </p:txBody>
      </p:sp>
      <p:sp>
        <p:nvSpPr>
          <p:cNvPr id="6" name="テキスト ボックス 5"/>
          <p:cNvSpPr txBox="1"/>
          <p:nvPr/>
        </p:nvSpPr>
        <p:spPr>
          <a:xfrm>
            <a:off x="1344027" y="5097758"/>
            <a:ext cx="7111816" cy="1200329"/>
          </a:xfrm>
          <a:prstGeom prst="rect">
            <a:avLst/>
          </a:prstGeom>
          <a:noFill/>
          <a:ln w="15875">
            <a:solidFill>
              <a:schemeClr val="tx1"/>
            </a:solidFill>
          </a:ln>
        </p:spPr>
        <p:txBody>
          <a:bodyPr wrap="square" rtlCol="0">
            <a:spAutoFit/>
          </a:bodyPr>
          <a:lstStyle/>
          <a:p>
            <a:pPr marL="66675" algn="just">
              <a:spcBef>
                <a:spcPts val="600"/>
              </a:spcBef>
              <a:spcAft>
                <a:spcPts val="0"/>
              </a:spcAft>
            </a:pPr>
            <a:r>
              <a:rPr lang="ja-JP" altLang="ja-JP" kern="100" dirty="0">
                <a:latin typeface="Times New Roman" panose="02020603050405020304" pitchFamily="18" charset="0"/>
                <a:ea typeface="ＭＳ 明朝" panose="02020609040205080304" pitchFamily="17" charset="-128"/>
              </a:rPr>
              <a:t>一般社団法人日本</a:t>
            </a:r>
            <a:r>
              <a:rPr lang="en-US" altLang="ja-JP" kern="100" dirty="0">
                <a:latin typeface="Times New Roman" panose="02020603050405020304" pitchFamily="18" charset="0"/>
                <a:ea typeface="ＭＳ 明朝" panose="02020609040205080304" pitchFamily="17" charset="-128"/>
              </a:rPr>
              <a:t>QA</a:t>
            </a:r>
            <a:r>
              <a:rPr lang="ja-JP" altLang="ja-JP" kern="100" dirty="0">
                <a:latin typeface="Times New Roman" panose="02020603050405020304" pitchFamily="18" charset="0"/>
                <a:ea typeface="ＭＳ 明朝" panose="02020609040205080304" pitchFamily="17" charset="-128"/>
              </a:rPr>
              <a:t>研究会 </a:t>
            </a:r>
            <a:r>
              <a:rPr lang="en-US" altLang="ja-JP" kern="100" dirty="0">
                <a:latin typeface="Times New Roman" panose="02020603050405020304" pitchFamily="18" charset="0"/>
                <a:ea typeface="ＭＳ 明朝" panose="02020609040205080304" pitchFamily="17" charset="-128"/>
              </a:rPr>
              <a:t>GCP</a:t>
            </a:r>
            <a:r>
              <a:rPr lang="ja-JP" altLang="ja-JP" kern="100" dirty="0">
                <a:latin typeface="Times New Roman" panose="02020603050405020304" pitchFamily="18" charset="0"/>
                <a:ea typeface="ＭＳ 明朝" panose="02020609040205080304" pitchFamily="17" charset="-128"/>
              </a:rPr>
              <a:t>部会</a:t>
            </a:r>
          </a:p>
          <a:p>
            <a:pPr marL="66675" indent="133350" algn="just">
              <a:spcAft>
                <a:spcPts val="0"/>
              </a:spcAft>
            </a:pPr>
            <a:r>
              <a:rPr lang="ja-JP" altLang="en-US" kern="100" dirty="0" smtClean="0">
                <a:latin typeface="Times New Roman" panose="02020603050405020304" pitchFamily="18" charset="0"/>
                <a:ea typeface="ＭＳ 明朝" panose="02020609040205080304" pitchFamily="17" charset="-128"/>
              </a:rPr>
              <a:t>　　</a:t>
            </a:r>
            <a:r>
              <a:rPr lang="ja-JP" altLang="ja-JP" kern="100" dirty="0" smtClean="0">
                <a:latin typeface="Times New Roman" panose="02020603050405020304" pitchFamily="18" charset="0"/>
                <a:ea typeface="ＭＳ 明朝" panose="02020609040205080304" pitchFamily="17" charset="-128"/>
              </a:rPr>
              <a:t>第</a:t>
            </a:r>
            <a:r>
              <a:rPr lang="en-US" altLang="ja-JP" kern="100" dirty="0" smtClean="0">
                <a:latin typeface="Times New Roman" panose="02020603050405020304" pitchFamily="18" charset="0"/>
                <a:ea typeface="ＭＳ 明朝" panose="02020609040205080304" pitchFamily="17" charset="-128"/>
              </a:rPr>
              <a:t>4</a:t>
            </a:r>
            <a:r>
              <a:rPr lang="ja-JP" altLang="ja-JP" kern="100" dirty="0">
                <a:latin typeface="Times New Roman" panose="02020603050405020304" pitchFamily="18" charset="0"/>
                <a:ea typeface="ＭＳ 明朝" panose="02020609040205080304" pitchFamily="17" charset="-128"/>
              </a:rPr>
              <a:t>分科会</a:t>
            </a:r>
            <a:r>
              <a:rPr lang="en-US" altLang="ja-JP" kern="100" dirty="0">
                <a:latin typeface="Times New Roman" panose="02020603050405020304" pitchFamily="18" charset="0"/>
                <a:ea typeface="ＭＳ 明朝" panose="02020609040205080304" pitchFamily="17" charset="-128"/>
              </a:rPr>
              <a:t>A</a:t>
            </a:r>
            <a:r>
              <a:rPr lang="ja-JP" altLang="ja-JP" kern="100" dirty="0" smtClean="0">
                <a:latin typeface="Times New Roman" panose="02020603050405020304" pitchFamily="18" charset="0"/>
                <a:ea typeface="ＭＳ 明朝" panose="02020609040205080304" pitchFamily="17" charset="-128"/>
              </a:rPr>
              <a:t>グループ</a:t>
            </a:r>
            <a:r>
              <a:rPr lang="ja-JP" altLang="en-US" kern="100" dirty="0" smtClean="0">
                <a:latin typeface="Times New Roman" panose="02020603050405020304" pitchFamily="18" charset="0"/>
                <a:ea typeface="ＭＳ 明朝" panose="02020609040205080304" pitchFamily="17" charset="-128"/>
              </a:rPr>
              <a:t>　</a:t>
            </a:r>
            <a:r>
              <a:rPr lang="en-US" altLang="zh-CN" kern="100" dirty="0" smtClean="0">
                <a:latin typeface="Times New Roman" panose="02020603050405020304" pitchFamily="18" charset="0"/>
                <a:ea typeface="ＭＳ 明朝" panose="02020609040205080304" pitchFamily="17" charset="-128"/>
              </a:rPr>
              <a:t>RBA</a:t>
            </a:r>
            <a:r>
              <a:rPr lang="zh-CN" altLang="en-US" kern="100" dirty="0" smtClean="0">
                <a:latin typeface="Times New Roman" panose="02020603050405020304" pitchFamily="18" charset="0"/>
                <a:ea typeface="ＭＳ 明朝" panose="02020609040205080304" pitchFamily="17" charset="-128"/>
              </a:rPr>
              <a:t>班</a:t>
            </a:r>
            <a:r>
              <a:rPr lang="zh-CN" altLang="en-US" kern="100" dirty="0">
                <a:latin typeface="Times New Roman" panose="02020603050405020304" pitchFamily="18" charset="0"/>
                <a:ea typeface="ＭＳ 明朝" panose="02020609040205080304" pitchFamily="17" charset="-128"/>
              </a:rPr>
              <a:t>（第</a:t>
            </a:r>
            <a:r>
              <a:rPr lang="en-US" altLang="zh-CN" kern="100" dirty="0">
                <a:latin typeface="Times New Roman" panose="02020603050405020304" pitchFamily="18" charset="0"/>
                <a:ea typeface="ＭＳ 明朝" panose="02020609040205080304" pitchFamily="17" charset="-128"/>
              </a:rPr>
              <a:t>13</a:t>
            </a:r>
            <a:r>
              <a:rPr lang="zh-CN" altLang="en-US" kern="100" dirty="0">
                <a:latin typeface="Times New Roman" panose="02020603050405020304" pitchFamily="18" charset="0"/>
                <a:ea typeface="ＭＳ 明朝" panose="02020609040205080304" pitchFamily="17" charset="-128"/>
              </a:rPr>
              <a:t>期：</a:t>
            </a:r>
            <a:r>
              <a:rPr lang="en-US" altLang="zh-CN" kern="100" dirty="0">
                <a:latin typeface="Times New Roman" panose="02020603050405020304" pitchFamily="18" charset="0"/>
                <a:ea typeface="ＭＳ 明朝" panose="02020609040205080304" pitchFamily="17" charset="-128"/>
              </a:rPr>
              <a:t>2016-2017</a:t>
            </a:r>
            <a:r>
              <a:rPr lang="zh-CN" altLang="en-US" kern="100" dirty="0" smtClean="0">
                <a:latin typeface="Times New Roman" panose="02020603050405020304" pitchFamily="18" charset="0"/>
                <a:ea typeface="ＭＳ 明朝" panose="02020609040205080304" pitchFamily="17" charset="-128"/>
              </a:rPr>
              <a:t>）</a:t>
            </a:r>
            <a:endParaRPr lang="en-US" altLang="zh-CN" kern="100" dirty="0" smtClean="0">
              <a:latin typeface="Times New Roman" panose="02020603050405020304" pitchFamily="18" charset="0"/>
              <a:ea typeface="ＭＳ 明朝" panose="02020609040205080304" pitchFamily="17" charset="-128"/>
            </a:endParaRPr>
          </a:p>
          <a:p>
            <a:pPr marL="66675" indent="133350" algn="just">
              <a:spcAft>
                <a:spcPts val="0"/>
              </a:spcAft>
            </a:pPr>
            <a:endParaRPr lang="ja-JP" altLang="ja-JP" kern="100" dirty="0">
              <a:latin typeface="Times New Roman" panose="02020603050405020304" pitchFamily="18" charset="0"/>
              <a:ea typeface="ＭＳ 明朝" panose="02020609040205080304" pitchFamily="17" charset="-128"/>
            </a:endParaRPr>
          </a:p>
          <a:p>
            <a:pPr marR="66675" algn="r">
              <a:spcAft>
                <a:spcPts val="0"/>
              </a:spcAft>
            </a:pPr>
            <a:r>
              <a:rPr lang="en-US" altLang="ja-JP" kern="100" dirty="0">
                <a:latin typeface="Times New Roman" panose="02020603050405020304" pitchFamily="18" charset="0"/>
                <a:ea typeface="ＭＳ 明朝" panose="02020609040205080304" pitchFamily="17" charset="-128"/>
              </a:rPr>
              <a:t>2018</a:t>
            </a:r>
            <a:r>
              <a:rPr lang="ja-JP" altLang="ja-JP" kern="100" dirty="0">
                <a:latin typeface="Times New Roman" panose="02020603050405020304" pitchFamily="18" charset="0"/>
                <a:ea typeface="ＭＳ 明朝" panose="02020609040205080304" pitchFamily="17" charset="-128"/>
              </a:rPr>
              <a:t>年</a:t>
            </a:r>
            <a:r>
              <a:rPr lang="en-US" altLang="ja-JP" kern="100" dirty="0">
                <a:latin typeface="Times New Roman" panose="02020603050405020304" pitchFamily="18" charset="0"/>
                <a:ea typeface="ＭＳ 明朝" panose="02020609040205080304" pitchFamily="17" charset="-128"/>
              </a:rPr>
              <a:t>3</a:t>
            </a:r>
            <a:r>
              <a:rPr lang="ja-JP" altLang="ja-JP" kern="100" dirty="0">
                <a:latin typeface="Times New Roman" panose="02020603050405020304" pitchFamily="18" charset="0"/>
                <a:ea typeface="ＭＳ 明朝" panose="02020609040205080304" pitchFamily="17" charset="-128"/>
              </a:rPr>
              <a:t>月</a:t>
            </a:r>
            <a:r>
              <a:rPr lang="ja-JP" altLang="ja-JP" kern="100" dirty="0" smtClean="0">
                <a:latin typeface="Times New Roman" panose="02020603050405020304" pitchFamily="18" charset="0"/>
                <a:ea typeface="ＭＳ 明朝" panose="02020609040205080304" pitchFamily="17" charset="-128"/>
              </a:rPr>
              <a:t>作成</a:t>
            </a:r>
            <a:endParaRPr lang="ja-JP" altLang="ja-JP" kern="100" dirty="0">
              <a:latin typeface="Times New Roman" panose="02020603050405020304" pitchFamily="18" charset="0"/>
              <a:ea typeface="ＭＳ 明朝" panose="02020609040205080304" pitchFamily="17" charset="-128"/>
            </a:endParaRPr>
          </a:p>
        </p:txBody>
      </p:sp>
    </p:spTree>
    <p:extLst>
      <p:ext uri="{BB962C8B-B14F-4D97-AF65-F5344CB8AC3E}">
        <p14:creationId xmlns:p14="http://schemas.microsoft.com/office/powerpoint/2010/main" val="3419408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15615" y="2632"/>
            <a:ext cx="8768085" cy="65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目次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graphicFrame>
        <p:nvGraphicFramePr>
          <p:cNvPr id="11" name="表 10"/>
          <p:cNvGraphicFramePr>
            <a:graphicFrameLocks noGrp="1"/>
          </p:cNvGraphicFramePr>
          <p:nvPr>
            <p:extLst>
              <p:ext uri="{D42A27DB-BD31-4B8C-83A1-F6EECF244321}">
                <p14:modId xmlns:p14="http://schemas.microsoft.com/office/powerpoint/2010/main" val="1852250625"/>
              </p:ext>
            </p:extLst>
          </p:nvPr>
        </p:nvGraphicFramePr>
        <p:xfrm>
          <a:off x="515616" y="821910"/>
          <a:ext cx="5547255" cy="1312220"/>
        </p:xfrm>
        <a:graphic>
          <a:graphicData uri="http://schemas.openxmlformats.org/drawingml/2006/table">
            <a:tbl>
              <a:tblPr>
                <a:tableStyleId>{5C22544A-7EE6-4342-B048-85BDC9FD1C3A}</a:tableStyleId>
              </a:tblPr>
              <a:tblGrid>
                <a:gridCol w="5547255">
                  <a:extLst>
                    <a:ext uri="{9D8B030D-6E8A-4147-A177-3AD203B41FA5}">
                      <a16:colId xmlns:a16="http://schemas.microsoft.com/office/drawing/2014/main" xmlns="" val="20000"/>
                    </a:ext>
                  </a:extLst>
                </a:gridCol>
              </a:tblGrid>
              <a:tr h="28877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第一章 総則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4444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第１条  趣旨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3345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第２条  定義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34444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第３条  承認審査資料の基準</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5656153"/>
              </p:ext>
            </p:extLst>
          </p:nvPr>
        </p:nvGraphicFramePr>
        <p:xfrm>
          <a:off x="524338" y="2299358"/>
          <a:ext cx="5547254" cy="4114421"/>
        </p:xfrm>
        <a:graphic>
          <a:graphicData uri="http://schemas.openxmlformats.org/drawingml/2006/table">
            <a:tbl>
              <a:tblPr>
                <a:tableStyleId>{5C22544A-7EE6-4342-B048-85BDC9FD1C3A}</a:tableStyleId>
              </a:tblPr>
              <a:tblGrid>
                <a:gridCol w="5547254">
                  <a:extLst>
                    <a:ext uri="{9D8B030D-6E8A-4147-A177-3AD203B41FA5}">
                      <a16:colId xmlns:a16="http://schemas.microsoft.com/office/drawing/2014/main" xmlns="" val="20000"/>
                    </a:ext>
                  </a:extLst>
                </a:gridCol>
              </a:tblGrid>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第二章 治験の準備に関する基準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290445">
                <a:tc>
                  <a:txBody>
                    <a:bodyPr/>
                    <a:lstStyle/>
                    <a:p>
                      <a:pPr algn="l" fontAlgn="t"/>
                      <a:r>
                        <a:rPr lang="ja-JP" altLang="en-US" sz="12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＜第一節 治験の依頼をしようとする者による治験の準備に関する基準＞  </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294152">
                <a:tc>
                  <a:txBody>
                    <a:bodyPr/>
                    <a:lstStyle/>
                    <a:p>
                      <a:pPr algn="l" fontAlgn="t"/>
                      <a:r>
                        <a:rPr lang="zh-TW"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第４条  業務手順書等 </a:t>
                      </a:r>
                      <a:endParaRPr lang="zh-TW"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第５条  毒性試験等の実施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第６条  医療機関等の選定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第７条  治験実施計画書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第８条  治験薬概要書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第９条  説明文書の作成の依頼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7"/>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第１０条  実施医療機関の長への文書の事前提出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8"/>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7" action="ppaction://hlinksldjump"/>
                        </a:rPr>
                        <a:t>第１１条  治験薬の事前交付の禁止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9"/>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7" action="ppaction://hlinksldjump"/>
                        </a:rPr>
                        <a:t>第１２条  業務の委託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0"/>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8" action="ppaction://hlinksldjump"/>
                        </a:rPr>
                        <a:t>第１３条  治験の契約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1"/>
                  </a:ext>
                </a:extLst>
              </a:tr>
              <a:tr h="29415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第１４条  被験者に対する補償措置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2"/>
                  </a:ext>
                </a:extLst>
              </a:tr>
              <a:tr h="294152">
                <a:tc>
                  <a:txBody>
                    <a:bodyPr/>
                    <a:lstStyle/>
                    <a:p>
                      <a:pPr algn="l" fontAlgn="t"/>
                      <a:r>
                        <a:rPr lang="zh-CN"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第</a:t>
                      </a:r>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１５</a:t>
                      </a:r>
                      <a:r>
                        <a:rPr lang="zh-CN"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条  治験国内管理人 </a:t>
                      </a:r>
                      <a:endParaRPr lang="zh-CN"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767485820"/>
              </p:ext>
            </p:extLst>
          </p:nvPr>
        </p:nvGraphicFramePr>
        <p:xfrm>
          <a:off x="6300190" y="821910"/>
          <a:ext cx="5547254" cy="3975994"/>
        </p:xfrm>
        <a:graphic>
          <a:graphicData uri="http://schemas.openxmlformats.org/drawingml/2006/table">
            <a:tbl>
              <a:tblPr>
                <a:tableStyleId>{5C22544A-7EE6-4342-B048-85BDC9FD1C3A}</a:tableStyleId>
              </a:tblPr>
              <a:tblGrid>
                <a:gridCol w="5547254">
                  <a:extLst>
                    <a:ext uri="{9D8B030D-6E8A-4147-A177-3AD203B41FA5}">
                      <a16:colId xmlns:a16="http://schemas.microsoft.com/office/drawing/2014/main" xmlns="" val="20000"/>
                    </a:ext>
                  </a:extLst>
                </a:gridCol>
              </a:tblGrid>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第三章 治験の管理に関する基準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86194">
                <a:tc>
                  <a:txBody>
                    <a:bodyPr/>
                    <a:lstStyle/>
                    <a:p>
                      <a:pPr algn="l" fontAlgn="t"/>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＜第一節 治験依頼者による治験の管理に関する基準＞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第１６条  治験薬の管理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第１７条  治験薬の交付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第１８条  </a:t>
                      </a:r>
                      <a:r>
                        <a:rPr lang="ja-JP" altLang="en-US" sz="16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委嘱</a:t>
                      </a:r>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の文書の作成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1" action="ppaction://hlinksldjump"/>
                        </a:rPr>
                        <a:t>第１９条  効果安全性評価委員会の設置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1" action="ppaction://hlinksldjump"/>
                        </a:rPr>
                        <a:t>第２０条  副作用情報等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1" action="ppaction://hlinksldjump"/>
                        </a:rPr>
                        <a:t>第２１条  モニタリングの実施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7"/>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2" action="ppaction://hlinksldjump"/>
                        </a:rPr>
                        <a:t>第２２条  モニターの責務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8"/>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2" action="ppaction://hlinksldjump"/>
                        </a:rPr>
                        <a:t>第２３条  監査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9"/>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3" action="ppaction://hlinksldjump"/>
                        </a:rPr>
                        <a:t>第２４条  治験の中止等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0"/>
                  </a:ext>
                </a:extLst>
              </a:tr>
              <a:tr h="299150">
                <a:tc>
                  <a:txBody>
                    <a:bodyPr/>
                    <a:lstStyle/>
                    <a:p>
                      <a:pPr algn="l" fontAlgn="t"/>
                      <a:r>
                        <a:rPr lang="zh-TW"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3" action="ppaction://hlinksldjump"/>
                        </a:rPr>
                        <a:t>第２５条  総括報告書 </a:t>
                      </a:r>
                      <a:endParaRPr lang="zh-TW"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1"/>
                  </a:ext>
                </a:extLst>
              </a:tr>
              <a:tr h="29915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3" action="ppaction://hlinksldjump"/>
                        </a:rPr>
                        <a:t>第２６条  記録の保存等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12"/>
                  </a:ext>
                </a:extLst>
              </a:tr>
            </a:tbl>
          </a:graphicData>
        </a:graphic>
      </p:graphicFrame>
      <p:sp>
        <p:nvSpPr>
          <p:cNvPr id="7" name="動作設定ボタン: ユーザー設定 6">
            <a:hlinkClick r:id="rId14" action="ppaction://hlinksldjump" highlightClick="1"/>
          </p:cNvPr>
          <p:cNvSpPr/>
          <p:nvPr/>
        </p:nvSpPr>
        <p:spPr>
          <a:xfrm>
            <a:off x="11435997" y="3438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j-ea"/>
                <a:ea typeface="+mj-ea"/>
              </a:rPr>
              <a:t>P1</a:t>
            </a:r>
            <a:endParaRPr kumimoji="1" lang="ja-JP" altLang="en-US" sz="200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9" name="正方形/長方形 8">
            <a:hlinkClick r:id="rId15" action="ppaction://hlinksldjump"/>
          </p:cNvPr>
          <p:cNvSpPr/>
          <p:nvPr/>
        </p:nvSpPr>
        <p:spPr>
          <a:xfrm>
            <a:off x="6373858" y="5028162"/>
            <a:ext cx="2115233"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hlinkClick r:id="rId16" action="ppaction://hlinksldjump"/>
          </p:cNvPr>
          <p:cNvSpPr/>
          <p:nvPr/>
        </p:nvSpPr>
        <p:spPr>
          <a:xfrm>
            <a:off x="6373858" y="5755650"/>
            <a:ext cx="2129419"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212435" y="443247"/>
            <a:ext cx="4423315" cy="276999"/>
          </a:xfrm>
          <a:prstGeom prst="rect">
            <a:avLst/>
          </a:prstGeom>
        </p:spPr>
        <p:txBody>
          <a:bodyPr wrap="square">
            <a:spAutoFit/>
          </a:bodyPr>
          <a:lstStyle/>
          <a:p>
            <a:r>
              <a:rPr lang="en-US" altLang="ja-JP" sz="1200" dirty="0" smtClean="0">
                <a:solidFill>
                  <a:schemeClr val="bg1"/>
                </a:solidFill>
              </a:rPr>
              <a:t>【</a:t>
            </a:r>
            <a:r>
              <a:rPr lang="ja-JP" altLang="en-US" sz="1200" dirty="0" smtClean="0">
                <a:solidFill>
                  <a:schemeClr val="bg1"/>
                </a:solidFill>
              </a:rPr>
              <a:t>平成</a:t>
            </a:r>
            <a:r>
              <a:rPr lang="en-US" altLang="ja-JP" sz="1200" dirty="0" smtClean="0">
                <a:solidFill>
                  <a:schemeClr val="bg1"/>
                </a:solidFill>
              </a:rPr>
              <a:t>28</a:t>
            </a:r>
            <a:r>
              <a:rPr lang="ja-JP" altLang="en-US" sz="1200" dirty="0" smtClean="0">
                <a:solidFill>
                  <a:schemeClr val="bg1"/>
                </a:solidFill>
              </a:rPr>
              <a:t>年 厚生</a:t>
            </a:r>
            <a:r>
              <a:rPr lang="ja-JP" altLang="en-US" sz="1200" dirty="0">
                <a:solidFill>
                  <a:schemeClr val="bg1"/>
                </a:solidFill>
              </a:rPr>
              <a:t>労働省令</a:t>
            </a:r>
            <a:r>
              <a:rPr lang="ja-JP" altLang="en-US" sz="1200" dirty="0" smtClean="0">
                <a:solidFill>
                  <a:schemeClr val="bg1"/>
                </a:solidFill>
              </a:rPr>
              <a:t>第９号　平成</a:t>
            </a:r>
            <a:r>
              <a:rPr lang="en-US" altLang="ja-JP" sz="1200" dirty="0" smtClean="0">
                <a:solidFill>
                  <a:schemeClr val="bg1"/>
                </a:solidFill>
              </a:rPr>
              <a:t>28</a:t>
            </a:r>
            <a:r>
              <a:rPr lang="ja-JP" altLang="en-US" sz="1200" dirty="0" smtClean="0">
                <a:solidFill>
                  <a:schemeClr val="bg1"/>
                </a:solidFill>
              </a:rPr>
              <a:t>年</a:t>
            </a:r>
            <a:r>
              <a:rPr lang="ja-JP" altLang="en-US" sz="1200" dirty="0">
                <a:solidFill>
                  <a:schemeClr val="bg1"/>
                </a:solidFill>
              </a:rPr>
              <a:t>１月</a:t>
            </a:r>
            <a:r>
              <a:rPr lang="en-US" altLang="ja-JP" sz="1200" dirty="0">
                <a:solidFill>
                  <a:schemeClr val="bg1"/>
                </a:solidFill>
              </a:rPr>
              <a:t>22 </a:t>
            </a:r>
            <a:r>
              <a:rPr lang="ja-JP" altLang="en-US" sz="1200" dirty="0" smtClean="0">
                <a:solidFill>
                  <a:schemeClr val="bg1"/>
                </a:solidFill>
              </a:rPr>
              <a:t>日公布</a:t>
            </a:r>
            <a:r>
              <a:rPr lang="en-US" altLang="ja-JP" sz="1200" dirty="0">
                <a:solidFill>
                  <a:schemeClr val="bg1"/>
                </a:solidFill>
              </a:rPr>
              <a:t>】</a:t>
            </a:r>
            <a:endParaRPr lang="ja-JP" altLang="en-US" sz="1200" dirty="0">
              <a:solidFill>
                <a:schemeClr val="bg1"/>
              </a:solidFill>
            </a:endParaRPr>
          </a:p>
        </p:txBody>
      </p:sp>
    </p:spTree>
    <p:extLst>
      <p:ext uri="{BB962C8B-B14F-4D97-AF65-F5344CB8AC3E}">
        <p14:creationId xmlns:p14="http://schemas.microsoft.com/office/powerpoint/2010/main" val="4012149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512554963"/>
              </p:ext>
            </p:extLst>
          </p:nvPr>
        </p:nvGraphicFramePr>
        <p:xfrm>
          <a:off x="515615" y="3841377"/>
          <a:ext cx="5547255" cy="2733606"/>
        </p:xfrm>
        <a:graphic>
          <a:graphicData uri="http://schemas.openxmlformats.org/drawingml/2006/table">
            <a:tbl>
              <a:tblPr>
                <a:tableStyleId>{5C22544A-7EE6-4342-B048-85BDC9FD1C3A}</a:tableStyleId>
              </a:tblPr>
              <a:tblGrid>
                <a:gridCol w="5547255">
                  <a:extLst>
                    <a:ext uri="{9D8B030D-6E8A-4147-A177-3AD203B41FA5}">
                      <a16:colId xmlns:a16="http://schemas.microsoft.com/office/drawing/2014/main" xmlns="" val="20000"/>
                    </a:ext>
                  </a:extLst>
                </a:gridCol>
              </a:tblGrid>
              <a:tr h="290126">
                <a:tc>
                  <a:txBody>
                    <a:bodyPr/>
                    <a:lstStyle/>
                    <a:p>
                      <a:pPr algn="l" fontAlgn="t"/>
                      <a:r>
                        <a:rPr lang="zh-TW"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＜第二節 実施医療機関＞  </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第３５条  実施医療機関の要件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第３６条  実施医療機関の長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第３７条  モニタリング等への協力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第３８条  治験事務局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第３９条  治験薬の管理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第３９条の２  業務の委託等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第４０条  治験の中止等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7"/>
                  </a:ext>
                </a:extLst>
              </a:tr>
              <a:tr h="30543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第４１条  記録の保存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8"/>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732890070"/>
              </p:ext>
            </p:extLst>
          </p:nvPr>
        </p:nvGraphicFramePr>
        <p:xfrm>
          <a:off x="6290248" y="674092"/>
          <a:ext cx="5547255" cy="2606262"/>
        </p:xfrm>
        <a:graphic>
          <a:graphicData uri="http://schemas.openxmlformats.org/drawingml/2006/table">
            <a:tbl>
              <a:tblPr>
                <a:tableStyleId>{5C22544A-7EE6-4342-B048-85BDC9FD1C3A}</a:tableStyleId>
              </a:tblPr>
              <a:tblGrid>
                <a:gridCol w="5547255">
                  <a:extLst>
                    <a:ext uri="{9D8B030D-6E8A-4147-A177-3AD203B41FA5}">
                      <a16:colId xmlns:a16="http://schemas.microsoft.com/office/drawing/2014/main" xmlns="" val="20000"/>
                    </a:ext>
                  </a:extLst>
                </a:gridCol>
              </a:tblGrid>
              <a:tr h="258198">
                <a:tc>
                  <a:txBody>
                    <a:bodyPr/>
                    <a:lstStyle/>
                    <a:p>
                      <a:pPr algn="l" fontAlgn="t"/>
                      <a:r>
                        <a:rPr lang="zh-TW"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＜第三節 治験責任医師＞  </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第４２条  治験責任医師の要件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293508">
                <a:tc>
                  <a:txBody>
                    <a:bodyPr/>
                    <a:lstStyle/>
                    <a:p>
                      <a:pPr algn="l" fontAlgn="t"/>
                      <a:r>
                        <a:rPr lang="zh-CN"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第４３条  治験分担医師等 </a:t>
                      </a:r>
                      <a:endParaRPr lang="zh-CN"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第４４条  被験者となるべき者の選定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第４５条  被験者に対する責務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第４６条  治験実施計画書からの逸脱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293508">
                <a:tc>
                  <a:txBody>
                    <a:bodyPr/>
                    <a:lstStyle/>
                    <a:p>
                      <a:pPr algn="l" fontAlgn="t"/>
                      <a:r>
                        <a:rPr lang="zh-TW"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第４７条  症例報告書等 </a:t>
                      </a:r>
                      <a:endParaRPr lang="zh-TW"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7" action="ppaction://hlinksldjump"/>
                        </a:rPr>
                        <a:t>第４８条  治験中の副作用等報告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7"/>
                  </a:ext>
                </a:extLst>
              </a:tr>
              <a:tr h="29350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7" action="ppaction://hlinksldjump"/>
                        </a:rPr>
                        <a:t>第４９条  治験の中止等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8"/>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5198647"/>
              </p:ext>
            </p:extLst>
          </p:nvPr>
        </p:nvGraphicFramePr>
        <p:xfrm>
          <a:off x="6290248" y="3444253"/>
          <a:ext cx="5547255" cy="2302765"/>
        </p:xfrm>
        <a:graphic>
          <a:graphicData uri="http://schemas.openxmlformats.org/drawingml/2006/table">
            <a:tbl>
              <a:tblPr>
                <a:tableStyleId>{5C22544A-7EE6-4342-B048-85BDC9FD1C3A}</a:tableStyleId>
              </a:tblPr>
              <a:tblGrid>
                <a:gridCol w="5547255">
                  <a:extLst>
                    <a:ext uri="{9D8B030D-6E8A-4147-A177-3AD203B41FA5}">
                      <a16:colId xmlns:a16="http://schemas.microsoft.com/office/drawing/2014/main" xmlns="" val="20000"/>
                    </a:ext>
                  </a:extLst>
                </a:gridCol>
              </a:tblGrid>
              <a:tr h="311107">
                <a:tc>
                  <a:txBody>
                    <a:bodyPr/>
                    <a:lstStyle/>
                    <a:p>
                      <a:pPr algn="l" fontAlgn="t"/>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＜第四節 被験者の同意＞  </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2752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8" action="ppaction://hlinksldjump"/>
                        </a:rPr>
                        <a:t>第５０条  文書による説明と同意の取得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32752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9" action="ppaction://hlinksldjump"/>
                        </a:rPr>
                        <a:t>第５１条  説明文書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32752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第５２条  同意文書等への署名等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32752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第５３条  同意文書の交付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354033">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0" action="ppaction://hlinksldjump"/>
                        </a:rPr>
                        <a:t>第５４条  被験者の意思に影響を与える情報が得られた場合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327525">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1" action="ppaction://hlinksldjump"/>
                        </a:rPr>
                        <a:t>第５５条  緊急状況下における救命的治験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856451497"/>
              </p:ext>
            </p:extLst>
          </p:nvPr>
        </p:nvGraphicFramePr>
        <p:xfrm>
          <a:off x="515615" y="674092"/>
          <a:ext cx="5547255" cy="3003825"/>
        </p:xfrm>
        <a:graphic>
          <a:graphicData uri="http://schemas.openxmlformats.org/drawingml/2006/table">
            <a:tbl>
              <a:tblPr>
                <a:tableStyleId>{5C22544A-7EE6-4342-B048-85BDC9FD1C3A}</a:tableStyleId>
              </a:tblPr>
              <a:tblGrid>
                <a:gridCol w="5547255">
                  <a:extLst>
                    <a:ext uri="{9D8B030D-6E8A-4147-A177-3AD203B41FA5}">
                      <a16:colId xmlns:a16="http://schemas.microsoft.com/office/drawing/2014/main" xmlns="" val="20000"/>
                    </a:ext>
                  </a:extLst>
                </a:gridCol>
              </a:tblGrid>
              <a:tr h="270059">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第四章 治験を行う基準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04371">
                <a:tc>
                  <a:txBody>
                    <a:bodyPr/>
                    <a:lstStyle/>
                    <a:p>
                      <a:pPr algn="l" fontAlgn="t"/>
                      <a:r>
                        <a:rPr lang="zh-TW"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＜第一節 治験審査委員会＞  </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306097">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2" action="ppaction://hlinksldjump"/>
                        </a:rPr>
                        <a:t>第２７条  治験審査委員会の設置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300444">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3" action="ppaction://hlinksldjump"/>
                        </a:rPr>
                        <a:t>第２８条  治験審査委員会の構成等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r h="306097">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4" action="ppaction://hlinksldjump"/>
                        </a:rPr>
                        <a:t>第２９条  治験審査委員会の会議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4"/>
                  </a:ext>
                </a:extLst>
              </a:tr>
              <a:tr h="306097">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4" action="ppaction://hlinksldjump"/>
                        </a:rPr>
                        <a:t>第３０条  治験審査委員会の審査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5"/>
                  </a:ext>
                </a:extLst>
              </a:tr>
              <a:tr h="300444">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5" action="ppaction://hlinksldjump"/>
                        </a:rPr>
                        <a:t>第３１条  継続審査等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6"/>
                  </a:ext>
                </a:extLst>
              </a:tr>
              <a:tr h="300444">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5" action="ppaction://hlinksldjump"/>
                        </a:rPr>
                        <a:t>第３２条  治験審査委員会の責務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7"/>
                  </a:ext>
                </a:extLst>
              </a:tr>
              <a:tr h="300444">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6" action="ppaction://hlinksldjump"/>
                        </a:rPr>
                        <a:t>第３３条  治験審査委員会の意見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8"/>
                  </a:ext>
                </a:extLst>
              </a:tr>
              <a:tr h="309328">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16" action="ppaction://hlinksldjump"/>
                        </a:rPr>
                        <a:t>第３４条  記録の保存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9"/>
                  </a:ext>
                </a:extLst>
              </a:tr>
            </a:tbl>
          </a:graphicData>
        </a:graphic>
      </p:graphicFrame>
      <p:sp>
        <p:nvSpPr>
          <p:cNvPr id="23" name="正方形/長方形 22"/>
          <p:cNvSpPr/>
          <p:nvPr/>
        </p:nvSpPr>
        <p:spPr>
          <a:xfrm>
            <a:off x="515615" y="2632"/>
            <a:ext cx="901144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目次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8" name="動作設定ボタン: ユーザー設定 7">
            <a:hlinkClick r:id="rId17" action="ppaction://hlinksldjump" highlightClick="1"/>
          </p:cNvPr>
          <p:cNvSpPr/>
          <p:nvPr/>
        </p:nvSpPr>
        <p:spPr>
          <a:xfrm>
            <a:off x="11435997" y="3438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j-ea"/>
                <a:ea typeface="+mj-ea"/>
              </a:rPr>
              <a:t>P1</a:t>
            </a:r>
            <a:endParaRPr kumimoji="1" lang="ja-JP" altLang="en-US" sz="200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9" name="正方形/長方形 8">
            <a:hlinkClick r:id="rId18" action="ppaction://hlinksldjump"/>
          </p:cNvPr>
          <p:cNvSpPr/>
          <p:nvPr/>
        </p:nvSpPr>
        <p:spPr>
          <a:xfrm>
            <a:off x="6339075" y="5864677"/>
            <a:ext cx="2091412" cy="49173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ts val="18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hlinkClick r:id="rId19" action="ppaction://hlinksldjump"/>
          </p:cNvPr>
          <p:cNvSpPr/>
          <p:nvPr/>
        </p:nvSpPr>
        <p:spPr>
          <a:xfrm>
            <a:off x="8706693" y="5848412"/>
            <a:ext cx="2129419"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81952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674832898"/>
              </p:ext>
            </p:extLst>
          </p:nvPr>
        </p:nvGraphicFramePr>
        <p:xfrm>
          <a:off x="515616" y="805075"/>
          <a:ext cx="5761616" cy="696143"/>
        </p:xfrm>
        <a:graphic>
          <a:graphicData uri="http://schemas.openxmlformats.org/drawingml/2006/table">
            <a:tbl>
              <a:tblPr>
                <a:tableStyleId>{5C22544A-7EE6-4342-B048-85BDC9FD1C3A}</a:tableStyleId>
              </a:tblPr>
              <a:tblGrid>
                <a:gridCol w="5761616">
                  <a:extLst>
                    <a:ext uri="{9D8B030D-6E8A-4147-A177-3AD203B41FA5}">
                      <a16:colId xmlns:a16="http://schemas.microsoft.com/office/drawing/2014/main" xmlns="" val="20000"/>
                    </a:ext>
                  </a:extLst>
                </a:gridCol>
              </a:tblGrid>
              <a:tr h="392751">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第五章 再審査等の資料の基準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03392">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第５６条  再審査等の資料の基準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681130503"/>
              </p:ext>
            </p:extLst>
          </p:nvPr>
        </p:nvGraphicFramePr>
        <p:xfrm>
          <a:off x="515616" y="1709534"/>
          <a:ext cx="5761616" cy="1321903"/>
        </p:xfrm>
        <a:graphic>
          <a:graphicData uri="http://schemas.openxmlformats.org/drawingml/2006/table">
            <a:tbl>
              <a:tblPr>
                <a:tableStyleId>{5C22544A-7EE6-4342-B048-85BDC9FD1C3A}</a:tableStyleId>
              </a:tblPr>
              <a:tblGrid>
                <a:gridCol w="5761616">
                  <a:extLst>
                    <a:ext uri="{9D8B030D-6E8A-4147-A177-3AD203B41FA5}">
                      <a16:colId xmlns:a16="http://schemas.microsoft.com/office/drawing/2014/main" xmlns="" val="20000"/>
                    </a:ext>
                  </a:extLst>
                </a:gridCol>
              </a:tblGrid>
              <a:tr h="342730">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第六章  治験の依頼等の基準  </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0"/>
                  </a:ext>
                </a:extLst>
              </a:tr>
              <a:tr h="326391">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第５７条  法第 </a:t>
                      </a:r>
                      <a:r>
                        <a:rPr lang="en-US" altLang="ja-JP"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80 </a:t>
                      </a:r>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条の２第１項の厚生労働省令で定める基準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1"/>
                  </a:ext>
                </a:extLst>
              </a:tr>
              <a:tr h="326391">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第５８条  法第 </a:t>
                      </a:r>
                      <a:r>
                        <a:rPr lang="en-US" altLang="ja-JP"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80 </a:t>
                      </a:r>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条の２第４項の厚生労働省令で定める基準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2"/>
                  </a:ext>
                </a:extLst>
              </a:tr>
              <a:tr h="326391">
                <a:tc>
                  <a:txBody>
                    <a:bodyPr/>
                    <a:lstStyle/>
                    <a:p>
                      <a:pPr algn="l" fontAlgn="t"/>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第５９条  法第 </a:t>
                      </a:r>
                      <a:r>
                        <a:rPr lang="en-US" altLang="ja-JP"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80 </a:t>
                      </a:r>
                      <a:r>
                        <a:rPr lang="ja-JP" altLang="en-US" sz="1600" u="none" strike="noStrike"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条の２第５項の厚生労働省令で定める基準 </a:t>
                      </a:r>
                      <a:endParaRPr lang="ja-JP" altLang="en-US" sz="1600" b="0" i="0" u="none" strike="noStrike" dirty="0">
                        <a:solidFill>
                          <a:srgbClr val="0000FF"/>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tc>
                <a:extLst>
                  <a:ext uri="{0D108BD9-81ED-4DB2-BD59-A6C34878D82A}">
                    <a16:rowId xmlns:a16="http://schemas.microsoft.com/office/drawing/2014/main" xmlns="" val="10003"/>
                  </a:ext>
                </a:extLst>
              </a:tr>
            </a:tbl>
          </a:graphicData>
        </a:graphic>
      </p:graphicFrame>
      <p:sp>
        <p:nvSpPr>
          <p:cNvPr id="11" name="正方形/長方形 10"/>
          <p:cNvSpPr/>
          <p:nvPr/>
        </p:nvSpPr>
        <p:spPr>
          <a:xfrm>
            <a:off x="515615" y="2632"/>
            <a:ext cx="891259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目次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ユーザー設定 6">
            <a:hlinkClick r:id="rId4" action="ppaction://hlinksldjump" highlightClick="1"/>
          </p:cNvPr>
          <p:cNvSpPr/>
          <p:nvPr/>
        </p:nvSpPr>
        <p:spPr>
          <a:xfrm>
            <a:off x="11435997" y="3438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j-ea"/>
                <a:ea typeface="+mj-ea"/>
              </a:rPr>
              <a:t>P1</a:t>
            </a:r>
            <a:endParaRPr kumimoji="1" lang="ja-JP" altLang="en-US" sz="200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6" name="正方形/長方形 5">
            <a:hlinkClick r:id="rId5" action="ppaction://hlinksldjump"/>
          </p:cNvPr>
          <p:cNvSpPr/>
          <p:nvPr/>
        </p:nvSpPr>
        <p:spPr>
          <a:xfrm>
            <a:off x="515615" y="3352967"/>
            <a:ext cx="2091412" cy="53455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ts val="1800"/>
              </a:lnSpc>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hlinkClick r:id="rId6" action="ppaction://hlinksldjump"/>
          </p:cNvPr>
          <p:cNvSpPr/>
          <p:nvPr/>
        </p:nvSpPr>
        <p:spPr>
          <a:xfrm>
            <a:off x="515615" y="4089553"/>
            <a:ext cx="2115233" cy="508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01979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正方形/長方形 6"/>
          <p:cNvSpPr/>
          <p:nvPr/>
        </p:nvSpPr>
        <p:spPr>
          <a:xfrm>
            <a:off x="515615" y="703887"/>
            <a:ext cx="1954381" cy="369332"/>
          </a:xfrm>
          <a:prstGeom prst="rect">
            <a:avLst/>
          </a:prstGeom>
        </p:spPr>
        <p:txBody>
          <a:bodyPr wrap="none">
            <a:spAutoFit/>
          </a:bodyPr>
          <a:lstStyle/>
          <a:p>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１．第一章</a:t>
            </a:r>
            <a:r>
              <a:rPr lang="zh-TW"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総則</a:t>
            </a:r>
            <a:r>
              <a:rPr lang="zh-TW"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913145253"/>
              </p:ext>
            </p:extLst>
          </p:nvPr>
        </p:nvGraphicFramePr>
        <p:xfrm>
          <a:off x="515615" y="1266474"/>
          <a:ext cx="10824205" cy="1849706"/>
        </p:xfrm>
        <a:graphic>
          <a:graphicData uri="http://schemas.openxmlformats.org/drawingml/2006/table">
            <a:tbl>
              <a:tblPr>
                <a:tableStyleId>{5C22544A-7EE6-4342-B048-85BDC9FD1C3A}</a:tableStyleId>
              </a:tblPr>
              <a:tblGrid>
                <a:gridCol w="10824205"/>
              </a:tblGrid>
              <a:tr h="304521">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（趣旨）</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545185">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第一条</a:t>
                      </a:r>
                      <a:r>
                        <a:rPr lang="ja-JP" altLang="en-US" sz="1400" u="none" strike="noStrike" dirty="0">
                          <a:effectLst/>
                          <a:latin typeface="メイリオ" panose="020B0604030504040204" pitchFamily="50" charset="-128"/>
                          <a:ea typeface="メイリオ" panose="020B0604030504040204" pitchFamily="50" charset="-128"/>
                        </a:rPr>
                        <a:t> 　この省令は、被験者の人権の保護、安全の保持及び福祉の向上を図り、治験の科学的な質及び成績の信頼性を確保するため、医薬品、医療機器等の品質、有効性及び安全性の確保等に関する法律 （以下「法」という。）第十四条第三項 （同条第九項 及び法第十九条の二第五項 において準用する場合を含む。以下同じ。）並びに法第十四条の四第四項 及び第十四条の六第四項 （これらの規定を法第十九条の四 において準用する場合を含む。以下同じ。）の厚生労働省令で定める基準のうち医薬品の臨床試験の実施に係るもの並びに法第八十条の二第一項 、第四項及び第五項に規定する厚生労働省令で定める基準を定めるものとする。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4249446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フローチャート: 処理 87">
            <a:hlinkClick r:id="rId3" action="ppaction://hlinksldjump"/>
          </p:cNvPr>
          <p:cNvSpPr/>
          <p:nvPr/>
        </p:nvSpPr>
        <p:spPr>
          <a:xfrm>
            <a:off x="6382732" y="1683159"/>
            <a:ext cx="1643661" cy="1091457"/>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22" name="直線コネクタ 21"/>
          <p:cNvCxnSpPr/>
          <p:nvPr/>
        </p:nvCxnSpPr>
        <p:spPr>
          <a:xfrm>
            <a:off x="552085" y="2815503"/>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52086" y="4192071"/>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8887" y="5514385"/>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38888" y="987506"/>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7"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36616" y="1604098"/>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被験者</a:t>
            </a:r>
          </a:p>
        </p:txBody>
      </p:sp>
      <p:sp>
        <p:nvSpPr>
          <p:cNvPr id="27" name="テキスト ボックス 26"/>
          <p:cNvSpPr txBox="1"/>
          <p:nvPr/>
        </p:nvSpPr>
        <p:spPr>
          <a:xfrm>
            <a:off x="718908" y="4516824"/>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ＣＲＣ</a:t>
            </a:r>
          </a:p>
        </p:txBody>
      </p:sp>
      <p:sp>
        <p:nvSpPr>
          <p:cNvPr id="28" name="テキスト ボックス 27"/>
          <p:cNvSpPr txBox="1"/>
          <p:nvPr/>
        </p:nvSpPr>
        <p:spPr>
          <a:xfrm>
            <a:off x="718907" y="5680815"/>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依頼者</a:t>
            </a:r>
          </a:p>
        </p:txBody>
      </p:sp>
      <p:sp>
        <p:nvSpPr>
          <p:cNvPr id="29" name="テキスト ボックス 28"/>
          <p:cNvSpPr txBox="1"/>
          <p:nvPr/>
        </p:nvSpPr>
        <p:spPr>
          <a:xfrm>
            <a:off x="611880" y="2950004"/>
            <a:ext cx="677108" cy="1097122"/>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責任医師・分担医師</a:t>
            </a:r>
          </a:p>
        </p:txBody>
      </p:sp>
      <p:grpSp>
        <p:nvGrpSpPr>
          <p:cNvPr id="44" name="グループ化 43"/>
          <p:cNvGrpSpPr/>
          <p:nvPr/>
        </p:nvGrpSpPr>
        <p:grpSpPr>
          <a:xfrm>
            <a:off x="4096719" y="1588465"/>
            <a:ext cx="1610139" cy="1003853"/>
            <a:chOff x="1492120" y="2965292"/>
            <a:chExt cx="1610139" cy="1003853"/>
          </a:xfrm>
        </p:grpSpPr>
        <p:sp>
          <p:nvSpPr>
            <p:cNvPr id="8" name="フローチャート: 判断 7">
              <a:hlinkClick r:id="rId4" action="ppaction://hlinksldjump"/>
            </p:cNvPr>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40" name="正方形/長方形 39">
              <a:hlinkClick r:id="rId4" action="ppaction://hlinksldjump"/>
            </p:cNvPr>
            <p:cNvSpPr/>
            <p:nvPr/>
          </p:nvSpPr>
          <p:spPr>
            <a:xfrm>
              <a:off x="1705693" y="3180587"/>
              <a:ext cx="1251133" cy="584775"/>
            </a:xfrm>
            <a:prstGeom prst="rect">
              <a:avLst/>
            </a:prstGeom>
          </p:spPr>
          <p:txBody>
            <a:bodyPr wrap="square">
              <a:spAutoFit/>
            </a:bodyPr>
            <a:lstStyle/>
            <a:p>
              <a:r>
                <a:rPr lang="ja-JP" altLang="en-US" sz="1600" dirty="0" smtClean="0">
                  <a:latin typeface="ＭＳ Ｐゴシック" panose="020B0600070205080204" pitchFamily="50" charset="-128"/>
                  <a:ea typeface="ＭＳ Ｐゴシック" panose="020B0600070205080204" pitchFamily="50" charset="-128"/>
                </a:rPr>
                <a:t>②治</a:t>
              </a:r>
              <a:r>
                <a:rPr lang="ja-JP" altLang="en-US" sz="1600" dirty="0">
                  <a:latin typeface="ＭＳ Ｐゴシック" panose="020B0600070205080204" pitchFamily="50" charset="-128"/>
                  <a:ea typeface="ＭＳ Ｐゴシック" panose="020B0600070205080204" pitchFamily="50" charset="-128"/>
                </a:rPr>
                <a:t>験参加</a:t>
              </a:r>
              <a:r>
                <a:rPr lang="ja-JP" altLang="en-US" sz="1600" dirty="0">
                  <a:solidFill>
                    <a:srgbClr val="FF0000"/>
                  </a:solidFill>
                  <a:latin typeface="ＭＳ Ｐゴシック" panose="020B0600070205080204" pitchFamily="50" charset="-128"/>
                  <a:ea typeface="ＭＳ Ｐゴシック" panose="020B0600070205080204" pitchFamily="50" charset="-128"/>
                </a:rPr>
                <a:t>　</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の検討</a:t>
              </a:r>
            </a:p>
          </p:txBody>
        </p:sp>
      </p:grpSp>
      <p:sp>
        <p:nvSpPr>
          <p:cNvPr id="63" name="フローチャート: 書類 62">
            <a:hlinkClick r:id="rId4" action="ppaction://hlinksldjump"/>
          </p:cNvPr>
          <p:cNvSpPr/>
          <p:nvPr/>
        </p:nvSpPr>
        <p:spPr>
          <a:xfrm>
            <a:off x="1859763" y="1727319"/>
            <a:ext cx="1461055" cy="364505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正方形/長方形 63">
            <a:hlinkClick r:id="rId4" action="ppaction://hlinksldjump"/>
          </p:cNvPr>
          <p:cNvSpPr/>
          <p:nvPr/>
        </p:nvSpPr>
        <p:spPr>
          <a:xfrm>
            <a:off x="1908233" y="2374311"/>
            <a:ext cx="1389066" cy="1077218"/>
          </a:xfrm>
          <a:prstGeom prst="rect">
            <a:avLst/>
          </a:prstGeom>
        </p:spPr>
        <p:txBody>
          <a:bodyPr wrap="square">
            <a:spAutoFit/>
          </a:bodyPr>
          <a:lstStyle/>
          <a:p>
            <a:r>
              <a:rPr lang="ja-JP" altLang="en-US" sz="1600" dirty="0" smtClean="0">
                <a:latin typeface="ＭＳ Ｐゴシック" panose="020B0600070205080204" pitchFamily="50" charset="-128"/>
                <a:ea typeface="ＭＳ Ｐゴシック" panose="020B0600070205080204" pitchFamily="50" charset="-128"/>
              </a:rPr>
              <a:t>①同意</a:t>
            </a:r>
            <a:r>
              <a:rPr lang="ja-JP" altLang="en-US" sz="1600" dirty="0">
                <a:latin typeface="ＭＳ Ｐゴシック" panose="020B0600070205080204" pitchFamily="50" charset="-128"/>
                <a:ea typeface="ＭＳ Ｐゴシック" panose="020B0600070205080204" pitchFamily="50" charset="-128"/>
              </a:rPr>
              <a:t>説明</a:t>
            </a:r>
          </a:p>
          <a:p>
            <a:r>
              <a:rPr lang="ja-JP" altLang="en-US" sz="1600" dirty="0" smtClean="0">
                <a:latin typeface="ＭＳ Ｐゴシック" panose="020B0600070205080204" pitchFamily="50" charset="-128"/>
                <a:ea typeface="ＭＳ Ｐゴシック" panose="020B0600070205080204" pitchFamily="50" charset="-128"/>
              </a:rPr>
              <a:t>（説明文書　</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及び</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同意文書）</a:t>
            </a:r>
            <a:endParaRPr lang="en-US" altLang="ja-JP" sz="1600" dirty="0">
              <a:latin typeface="ＭＳ Ｐゴシック" panose="020B0600070205080204" pitchFamily="50" charset="-128"/>
              <a:ea typeface="ＭＳ Ｐゴシック" panose="020B0600070205080204" pitchFamily="50" charset="-128"/>
            </a:endParaRPr>
          </a:p>
        </p:txBody>
      </p:sp>
      <p:sp>
        <p:nvSpPr>
          <p:cNvPr id="78" name="テキスト ボックス 77">
            <a:hlinkClick r:id="rId3" action="ppaction://hlinksldjump"/>
          </p:cNvPr>
          <p:cNvSpPr txBox="1"/>
          <p:nvPr/>
        </p:nvSpPr>
        <p:spPr>
          <a:xfrm>
            <a:off x="6496605" y="1774280"/>
            <a:ext cx="1415913" cy="830997"/>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③同意</a:t>
            </a:r>
            <a:r>
              <a:rPr lang="ja-JP" altLang="en-US" sz="1600" dirty="0">
                <a:latin typeface="ＭＳ Ｐゴシック" panose="020B0600070205080204" pitchFamily="50" charset="-128"/>
                <a:ea typeface="ＭＳ Ｐゴシック" panose="020B0600070205080204" pitchFamily="50" charset="-128"/>
              </a:rPr>
              <a:t>文書</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への署名</a:t>
            </a:r>
          </a:p>
          <a:p>
            <a:r>
              <a:rPr lang="ja-JP" altLang="en-US" sz="1600" dirty="0">
                <a:latin typeface="ＭＳ Ｐゴシック" panose="020B0600070205080204" pitchFamily="50" charset="-128"/>
                <a:ea typeface="ＭＳ Ｐゴシック" panose="020B0600070205080204" pitchFamily="50" charset="-128"/>
              </a:rPr>
              <a:t>　（被験者）</a:t>
            </a:r>
          </a:p>
        </p:txBody>
      </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治験説明・同意取得</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動作設定ボタン: 戻る 72">
            <a:hlinkClick r:id="rId5"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56" name="フローチャート: 処理 55"/>
          <p:cNvSpPr/>
          <p:nvPr/>
        </p:nvSpPr>
        <p:spPr>
          <a:xfrm>
            <a:off x="6382732" y="2876268"/>
            <a:ext cx="1643661" cy="2308804"/>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7" name="テキスト ボックス 56">
            <a:hlinkClick r:id="rId3" action="ppaction://hlinksldjump"/>
          </p:cNvPr>
          <p:cNvSpPr txBox="1"/>
          <p:nvPr/>
        </p:nvSpPr>
        <p:spPr>
          <a:xfrm>
            <a:off x="6486305" y="3055242"/>
            <a:ext cx="1643661" cy="1077218"/>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③同意</a:t>
            </a:r>
            <a:r>
              <a:rPr lang="ja-JP" altLang="en-US" sz="1600" dirty="0">
                <a:latin typeface="ＭＳ Ｐゴシック" panose="020B0600070205080204" pitchFamily="50" charset="-128"/>
                <a:ea typeface="ＭＳ Ｐゴシック" panose="020B0600070205080204" pitchFamily="50" charset="-128"/>
              </a:rPr>
              <a:t>文書</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への</a:t>
            </a:r>
            <a:r>
              <a:rPr lang="ja-JP" altLang="en-US" sz="1600" dirty="0" smtClean="0">
                <a:latin typeface="ＭＳ Ｐゴシック" panose="020B0600070205080204" pitchFamily="50" charset="-128"/>
                <a:ea typeface="ＭＳ Ｐゴシック" panose="020B0600070205080204" pitchFamily="50" charset="-128"/>
              </a:rPr>
              <a:t>署名</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（責任医師等）</a:t>
            </a:r>
            <a:endParaRPr lang="en-US" altLang="ja-JP" sz="1600" dirty="0">
              <a:latin typeface="ＭＳ Ｐゴシック" panose="020B0600070205080204" pitchFamily="50" charset="-128"/>
              <a:ea typeface="ＭＳ Ｐゴシック" panose="020B0600070205080204" pitchFamily="50" charset="-128"/>
            </a:endParaRPr>
          </a:p>
          <a:p>
            <a:endParaRPr lang="ja-JP" altLang="en-US" sz="1600" dirty="0">
              <a:latin typeface="ＭＳ Ｐゴシック" panose="020B0600070205080204" pitchFamily="50" charset="-128"/>
              <a:ea typeface="ＭＳ Ｐゴシック" panose="020B0600070205080204" pitchFamily="50" charset="-128"/>
            </a:endParaRPr>
          </a:p>
        </p:txBody>
      </p:sp>
      <p:sp>
        <p:nvSpPr>
          <p:cNvPr id="66" name="フローチャート: 処理 65">
            <a:hlinkClick r:id="rId3" action="ppaction://hlinksldjump"/>
          </p:cNvPr>
          <p:cNvSpPr/>
          <p:nvPr/>
        </p:nvSpPr>
        <p:spPr>
          <a:xfrm>
            <a:off x="8947144" y="1727319"/>
            <a:ext cx="1643661" cy="6343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67" name="テキスト ボックス 66">
            <a:hlinkClick r:id="rId3" action="ppaction://hlinksldjump"/>
          </p:cNvPr>
          <p:cNvSpPr txBox="1"/>
          <p:nvPr/>
        </p:nvSpPr>
        <p:spPr>
          <a:xfrm>
            <a:off x="8959717" y="1763408"/>
            <a:ext cx="1618736" cy="584775"/>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⑤同意</a:t>
            </a:r>
            <a:r>
              <a:rPr lang="ja-JP" altLang="en-US" sz="1600" dirty="0">
                <a:latin typeface="ＭＳ Ｐゴシック" panose="020B0600070205080204" pitchFamily="50" charset="-128"/>
                <a:ea typeface="ＭＳ Ｐゴシック" panose="020B0600070205080204" pitchFamily="50" charset="-128"/>
              </a:rPr>
              <a:t>文書（写</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の受領</a:t>
            </a:r>
            <a:endParaRPr lang="ja-JP" altLang="en-US" sz="1600" dirty="0">
              <a:latin typeface="ＭＳ Ｐゴシック" panose="020B0600070205080204" pitchFamily="50" charset="-128"/>
              <a:ea typeface="ＭＳ Ｐゴシック" panose="020B0600070205080204" pitchFamily="50" charset="-128"/>
            </a:endParaRPr>
          </a:p>
        </p:txBody>
      </p:sp>
      <p:sp>
        <p:nvSpPr>
          <p:cNvPr id="68" name="フローチャート: 処理 67">
            <a:hlinkClick r:id="rId3" action="ppaction://hlinksldjump"/>
          </p:cNvPr>
          <p:cNvSpPr/>
          <p:nvPr/>
        </p:nvSpPr>
        <p:spPr>
          <a:xfrm>
            <a:off x="8973568" y="4228834"/>
            <a:ext cx="1643661" cy="1251664"/>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9" name="テキスト ボックス 68">
            <a:hlinkClick r:id="rId3" action="ppaction://hlinksldjump"/>
          </p:cNvPr>
          <p:cNvSpPr txBox="1"/>
          <p:nvPr/>
        </p:nvSpPr>
        <p:spPr>
          <a:xfrm>
            <a:off x="8998719" y="4287703"/>
            <a:ext cx="1680408" cy="1077218"/>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⑥同意</a:t>
            </a:r>
            <a:r>
              <a:rPr lang="ja-JP" altLang="en-US" sz="1600" dirty="0">
                <a:latin typeface="ＭＳ Ｐゴシック" panose="020B0600070205080204" pitchFamily="50" charset="-128"/>
                <a:ea typeface="ＭＳ Ｐゴシック" panose="020B0600070205080204" pitchFamily="50" charset="-128"/>
              </a:rPr>
              <a:t>文書</a:t>
            </a:r>
            <a:r>
              <a:rPr lang="ja-JP" altLang="en-US" sz="1600" dirty="0" smtClean="0">
                <a:latin typeface="ＭＳ Ｐゴシック" panose="020B0600070205080204" pitchFamily="50" charset="-128"/>
                <a:ea typeface="ＭＳ Ｐゴシック" panose="020B0600070205080204" pitchFamily="50" charset="-128"/>
              </a:rPr>
              <a:t>及びその他</a:t>
            </a:r>
            <a:r>
              <a:rPr lang="ja-JP" altLang="en-US" sz="1600" dirty="0">
                <a:latin typeface="ＭＳ Ｐゴシック" panose="020B0600070205080204" pitchFamily="50" charset="-128"/>
                <a:ea typeface="ＭＳ Ｐゴシック" panose="020B0600070205080204" pitchFamily="50" charset="-128"/>
              </a:rPr>
              <a:t>の説明</a:t>
            </a:r>
            <a:r>
              <a:rPr lang="ja-JP" altLang="en-US" sz="1600" dirty="0" smtClean="0">
                <a:latin typeface="ＭＳ Ｐゴシック" panose="020B0600070205080204" pitchFamily="50" charset="-128"/>
                <a:ea typeface="ＭＳ Ｐゴシック" panose="020B0600070205080204" pitchFamily="50" charset="-128"/>
              </a:rPr>
              <a:t>文書</a:t>
            </a:r>
            <a:r>
              <a:rPr lang="ja-JP" altLang="en-US" sz="1600" dirty="0">
                <a:latin typeface="ＭＳ Ｐゴシック" panose="020B0600070205080204" pitchFamily="50" charset="-128"/>
                <a:ea typeface="ＭＳ Ｐゴシック" panose="020B0600070205080204" pitchFamily="50" charset="-128"/>
              </a:rPr>
              <a:t>の保存</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（実施医療機関）</a:t>
            </a:r>
          </a:p>
        </p:txBody>
      </p:sp>
      <p:sp>
        <p:nvSpPr>
          <p:cNvPr id="80" name="フローチャート: 処理 79"/>
          <p:cNvSpPr/>
          <p:nvPr/>
        </p:nvSpPr>
        <p:spPr>
          <a:xfrm>
            <a:off x="5669545" y="841710"/>
            <a:ext cx="1419188" cy="600352"/>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1" name="正方形/長方形 80"/>
          <p:cNvSpPr/>
          <p:nvPr/>
        </p:nvSpPr>
        <p:spPr>
          <a:xfrm>
            <a:off x="5669545" y="851322"/>
            <a:ext cx="1419188" cy="584775"/>
          </a:xfrm>
          <a:prstGeom prst="rect">
            <a:avLst/>
          </a:prstGeom>
          <a:solidFill>
            <a:schemeClr val="bg1">
              <a:lumMod val="85000"/>
            </a:schemeClr>
          </a:solidFill>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　治験に</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参加しない</a:t>
            </a:r>
          </a:p>
        </p:txBody>
      </p:sp>
      <p:sp>
        <p:nvSpPr>
          <p:cNvPr id="84" name="右矢印 83"/>
          <p:cNvSpPr/>
          <p:nvPr/>
        </p:nvSpPr>
        <p:spPr>
          <a:xfrm rot="19200000">
            <a:off x="5344381" y="1531699"/>
            <a:ext cx="298643" cy="2734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5" name="右矢印 84"/>
          <p:cNvSpPr/>
          <p:nvPr/>
        </p:nvSpPr>
        <p:spPr>
          <a:xfrm>
            <a:off x="3621074" y="1937737"/>
            <a:ext cx="342210" cy="28739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6" name="右矢印 85"/>
          <p:cNvSpPr/>
          <p:nvPr/>
        </p:nvSpPr>
        <p:spPr>
          <a:xfrm>
            <a:off x="5878022" y="1937736"/>
            <a:ext cx="339715" cy="28739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 name="テキスト ボックス 1">
            <a:hlinkClick r:id="rId3" action="ppaction://hlinksldjump"/>
          </p:cNvPr>
          <p:cNvSpPr txBox="1"/>
          <p:nvPr/>
        </p:nvSpPr>
        <p:spPr>
          <a:xfrm>
            <a:off x="6462926" y="4083852"/>
            <a:ext cx="1617686" cy="830997"/>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同意文書への署名（</a:t>
            </a:r>
            <a:r>
              <a:rPr kumimoji="1" lang="en-US" altLang="ja-JP" sz="1600" dirty="0">
                <a:latin typeface="ＭＳ Ｐゴシック" panose="020B0600070205080204" pitchFamily="50" charset="-128"/>
                <a:ea typeface="ＭＳ Ｐゴシック" panose="020B0600070205080204" pitchFamily="50" charset="-128"/>
              </a:rPr>
              <a:t>CRC</a:t>
            </a:r>
            <a:r>
              <a:rPr kumimoji="1" lang="ja-JP" altLang="en-US" sz="1600" dirty="0">
                <a:latin typeface="ＭＳ Ｐゴシック" panose="020B0600070205080204" pitchFamily="50" charset="-128"/>
                <a:ea typeface="ＭＳ Ｐゴシック" panose="020B0600070205080204" pitchFamily="50" charset="-128"/>
              </a:rPr>
              <a:t>が補助説明した場合）</a:t>
            </a:r>
          </a:p>
        </p:txBody>
      </p:sp>
      <p:sp>
        <p:nvSpPr>
          <p:cNvPr id="3" name="テキスト ボックス 2">
            <a:hlinkClick r:id="rId4" action="ppaction://hlinksldjump"/>
          </p:cNvPr>
          <p:cNvSpPr txBox="1"/>
          <p:nvPr/>
        </p:nvSpPr>
        <p:spPr>
          <a:xfrm>
            <a:off x="1884014" y="3780776"/>
            <a:ext cx="1427748" cy="584775"/>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同意補助説明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CRC</a:t>
            </a:r>
            <a:r>
              <a:rPr kumimoji="1" lang="ja-JP" altLang="en-US" sz="1600" dirty="0">
                <a:latin typeface="ＭＳ Ｐゴシック" panose="020B0600070205080204" pitchFamily="50" charset="-128"/>
                <a:ea typeface="ＭＳ Ｐゴシック" panose="020B0600070205080204" pitchFamily="50" charset="-128"/>
              </a:rPr>
              <a:t>）</a:t>
            </a:r>
          </a:p>
        </p:txBody>
      </p:sp>
      <p:sp>
        <p:nvSpPr>
          <p:cNvPr id="45" name="フローチャート: 処理 44">
            <a:hlinkClick r:id="rId3" action="ppaction://hlinksldjump"/>
          </p:cNvPr>
          <p:cNvSpPr/>
          <p:nvPr/>
        </p:nvSpPr>
        <p:spPr>
          <a:xfrm>
            <a:off x="8982020" y="3058520"/>
            <a:ext cx="1643661" cy="6343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6" name="テキスト ボックス 45">
            <a:hlinkClick r:id="rId3" action="ppaction://hlinksldjump"/>
          </p:cNvPr>
          <p:cNvSpPr txBox="1"/>
          <p:nvPr/>
        </p:nvSpPr>
        <p:spPr>
          <a:xfrm>
            <a:off x="8998720" y="3076073"/>
            <a:ext cx="1626961" cy="584775"/>
          </a:xfrm>
          <a:prstGeom prst="rect">
            <a:avLst/>
          </a:prstGeom>
          <a:noFill/>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④同意</a:t>
            </a:r>
            <a:r>
              <a:rPr lang="ja-JP" altLang="en-US" sz="1600" dirty="0">
                <a:latin typeface="ＭＳ Ｐゴシック" panose="020B0600070205080204" pitchFamily="50" charset="-128"/>
                <a:ea typeface="ＭＳ Ｐゴシック" panose="020B0600070205080204" pitchFamily="50" charset="-128"/>
              </a:rPr>
              <a:t>文書（写）の交付</a:t>
            </a:r>
          </a:p>
        </p:txBody>
      </p:sp>
      <p:sp>
        <p:nvSpPr>
          <p:cNvPr id="47" name="右矢印 46"/>
          <p:cNvSpPr/>
          <p:nvPr/>
        </p:nvSpPr>
        <p:spPr>
          <a:xfrm>
            <a:off x="8304870" y="3256211"/>
            <a:ext cx="390221" cy="312899"/>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2" name="右矢印 51"/>
          <p:cNvSpPr/>
          <p:nvPr/>
        </p:nvSpPr>
        <p:spPr>
          <a:xfrm rot="16200000">
            <a:off x="9557202" y="2580407"/>
            <a:ext cx="412570" cy="314634"/>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5774998" y="1632613"/>
            <a:ext cx="576174" cy="369332"/>
          </a:xfrm>
          <a:prstGeom prst="rect">
            <a:avLst/>
          </a:prstGeom>
          <a:noFill/>
        </p:spPr>
        <p:txBody>
          <a:bodyPr wrap="square" rtlCol="0">
            <a:spAutoFit/>
          </a:bodyPr>
          <a:lstStyle/>
          <a:p>
            <a:r>
              <a:rPr kumimoji="1" lang="en-US" altLang="ja-JP" dirty="0">
                <a:latin typeface="Corbel" panose="020B0503020204020204" pitchFamily="34" charset="0"/>
                <a:ea typeface="ＭＳ Ｐゴシック" panose="020B0600070205080204" pitchFamily="50" charset="-128"/>
              </a:rPr>
              <a:t>YES</a:t>
            </a:r>
            <a:endParaRPr kumimoji="1" lang="ja-JP" altLang="en-US" dirty="0">
              <a:latin typeface="Corbel" panose="020B0503020204020204" pitchFamily="34" charset="0"/>
              <a:ea typeface="ＭＳ Ｐゴシック" panose="020B0600070205080204" pitchFamily="50" charset="-128"/>
            </a:endParaRPr>
          </a:p>
        </p:txBody>
      </p:sp>
      <p:sp>
        <p:nvSpPr>
          <p:cNvPr id="41" name="下矢印 40"/>
          <p:cNvSpPr/>
          <p:nvPr/>
        </p:nvSpPr>
        <p:spPr>
          <a:xfrm>
            <a:off x="9606170" y="3821962"/>
            <a:ext cx="334243" cy="253595"/>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4985251" y="1304243"/>
            <a:ext cx="576174" cy="369332"/>
          </a:xfrm>
          <a:prstGeom prst="rect">
            <a:avLst/>
          </a:prstGeom>
          <a:noFill/>
        </p:spPr>
        <p:txBody>
          <a:bodyPr wrap="square" rtlCol="0">
            <a:spAutoFit/>
          </a:bodyPr>
          <a:lstStyle/>
          <a:p>
            <a:r>
              <a:rPr kumimoji="1" lang="en-US" altLang="ja-JP" dirty="0" smtClean="0">
                <a:latin typeface="Corbel" panose="020B0503020204020204" pitchFamily="34" charset="0"/>
                <a:ea typeface="ＭＳ Ｐゴシック" panose="020B0600070205080204" pitchFamily="50" charset="-128"/>
              </a:rPr>
              <a:t>NO</a:t>
            </a:r>
            <a:endParaRPr kumimoji="1" lang="ja-JP" altLang="en-US" dirty="0">
              <a:latin typeface="Corbel" panose="020B0503020204020204" pitchFamily="34" charset="0"/>
              <a:ea typeface="ＭＳ Ｐゴシック" panose="020B0600070205080204" pitchFamily="50" charset="-128"/>
            </a:endParaRPr>
          </a:p>
        </p:txBody>
      </p:sp>
    </p:spTree>
    <p:extLst>
      <p:ext uri="{BB962C8B-B14F-4D97-AF65-F5344CB8AC3E}">
        <p14:creationId xmlns:p14="http://schemas.microsoft.com/office/powerpoint/2010/main" val="3119596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932633915"/>
              </p:ext>
            </p:extLst>
          </p:nvPr>
        </p:nvGraphicFramePr>
        <p:xfrm>
          <a:off x="515615" y="718719"/>
          <a:ext cx="10824205" cy="5800112"/>
        </p:xfrm>
        <a:graphic>
          <a:graphicData uri="http://schemas.openxmlformats.org/drawingml/2006/table">
            <a:tbl>
              <a:tblPr>
                <a:tableStyleId>{5C22544A-7EE6-4342-B048-85BDC9FD1C3A}</a:tableStyleId>
              </a:tblPr>
              <a:tblGrid>
                <a:gridCol w="10824205"/>
              </a:tblGrid>
              <a:tr h="226207">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（定義）</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第二条</a:t>
                      </a:r>
                      <a:r>
                        <a:rPr lang="ja-JP" altLang="en-US" sz="1400" u="none" strike="noStrike" dirty="0">
                          <a:effectLst/>
                          <a:latin typeface="メイリオ" panose="020B0604030504040204" pitchFamily="50" charset="-128"/>
                          <a:ea typeface="メイリオ" panose="020B0604030504040204" pitchFamily="50" charset="-128"/>
                        </a:rPr>
                        <a:t> 　この省令において「製造販売後臨床試験」とは、医薬品の製造販売後の調査及び試験の実施の基準に関する省令 （平成十六年厚生労働省令第百七十一号）第二条第四項 に規定する製造販売後臨床試験をいう。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58597">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２ 　この省令において「実施医療機関」とは、治験又は製造販売後臨床試験を行う医療機関をいう。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58597">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３ 　この省令において「治験責任医師」とは、実施医療機関において治験に係る業務を統括する医師又は歯科医師をいう。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４ 　この省令において「製造販売後臨床試験責任医師」とは、実施医療機関において製造販売後臨床試験に係る業務を統括する医師又は歯科医師をいう。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58597">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５ 　この省令において「被験薬」とは、治験の対象とされる薬物又は製造販売後臨床試験の対象とされる医薬品をいう。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６ 　この省令において「対照薬」とは、治験又は製造販売後臨床試験において被験薬と比較する目的で用いられる医薬品又は薬物その他の物質をいう。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26207">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７ 　この省令において「治験薬」とは、被験薬及び対照薬（治験に係るものに限る。）をいう。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58597">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８ 　この省令において「製造販売後臨床試験薬」とは、被験薬及び対照薬（製造販売後臨床試験に係るものに限る。）をいう。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258597">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９ 　この省令において「被験者」とは、治験薬若しくは製造販売後臨床試験薬を投与される者又は当該者の対照とされる者をいう。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１０ 　この省令において「原資料」とは、被験者に対する治験薬又は製造販売後臨床試験薬の投与及び診療により得られたデータその他の記録をいう。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１１ 　この省令において「治験分担医師」とは、実施医療機関において、治験責任医師の指導の下に治験に係る業務を分担する医師又は歯科医師をいう。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１２ 　この省令において「製造販売後臨床試験分担医師」とは、実施医療機関において、製造販売後臨床試験責任医師の指導の下に製造販売後臨床試験に係る業務を分担する医師又は歯科医師をいう。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１３ 　この省令において「症例報告書」とは、原資料のデータ及びそれに対する治験責任医師若しくは治験分担医師又は製造販売後臨床試験責任医師若しくは製造販売後臨床試験分担医師の評価を被験者ごとに記載した文書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１４ 　この省令において「治験協力者」とは、実施医療機関において、治験責任医師又は治験分担医師の指導の下にこれらの者の治験に係る業務に協力する薬剤師、看護師その他の医療関係者をいう。</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r h="44810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１５ 　この省令において「製造販売後臨床試験協力者」とは、実施医療機関において、製造販売後臨床試験責任医師又は製造販売後臨床試験分担医師の指導の下にこれらの者の製造販売後臨床試験に係る業務に協力する薬剤師、看護師その他の医療関係者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144" marR="4144" marT="4144" marB="0" anchor="ctr"/>
                </a:tc>
              </a:tr>
            </a:tbl>
          </a:graphicData>
        </a:graphic>
      </p:graphicFrame>
    </p:spTree>
    <p:extLst>
      <p:ext uri="{BB962C8B-B14F-4D97-AF65-F5344CB8AC3E}">
        <p14:creationId xmlns:p14="http://schemas.microsoft.com/office/powerpoint/2010/main" val="2566790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条（続き）</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268181435"/>
              </p:ext>
            </p:extLst>
          </p:nvPr>
        </p:nvGraphicFramePr>
        <p:xfrm>
          <a:off x="515615" y="646530"/>
          <a:ext cx="10928130" cy="5826459"/>
        </p:xfrm>
        <a:graphic>
          <a:graphicData uri="http://schemas.openxmlformats.org/drawingml/2006/table">
            <a:tbl>
              <a:tblPr>
                <a:tableStyleId>{5C22544A-7EE6-4342-B048-85BDC9FD1C3A}</a:tableStyleId>
              </a:tblPr>
              <a:tblGrid>
                <a:gridCol w="10928130"/>
              </a:tblGrid>
              <a:tr h="886390">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１６ 　この省令において「治験調整医師」とは、一の治験実施計画書（第十八項に規定する治験実施計画書をいう。以下この項及び次項において同じ。）に基づき複数の実施医療機関において治験を行う場合に、治験依頼者（第十八項に規定する治験依頼者をいう。次項において同じ。）又は自ら治験を実施する者により当該実施医療機関における当該治験実施計画書の解釈その他の治験の細目について調整する業務（以下この条において「調整業務」という。）の委嘱を受け、当該調整業務を行う医師又は歯科医師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445277">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１７ 　この省令において「治験調整委員会」とは、一の治験実施計画書に基づき複数の実施医療機関において治験を行う場合に、治験依頼者又は自ら治験を実施する者により調整業務の委嘱を受けて当該調整業務を行う複数の医師又は歯科医師で構成される委員会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110694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１８ 　この省令において「モニタリング」とは、治験又は製造販売後臨床試験が適正に行われることを確保するため、治験又は製造販売後臨床試験の進捗状況並びに治験又は製造販売後臨床試験がこの省令及び治験の計画書（以下「治験実施計画書」という。）又は製造販売後臨床試験の計画書（以下「製造販売後臨床試験実施計画書」という。）に従って行われているかどうかについて治験の依頼をした者（以下「治験依頼者」という。）若しくは製造販売後臨床試験の依頼をした者（以下「製造販売後臨床試験依頼者」という。）が実施医療機関に対して行う調査又は自ら治験を実施する者が実施医療機関に対して特定の者を指定して行わせる調査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66583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１９ 　この省令において「監査」とは、治験又は製造販売後臨床試験により収集された資料の信頼性を確保するため、治験又は製造販売後臨床試験がこの省令及び治験実施計画書又は製造販売後臨床試験実施計画書に従って行われたかどうかについて治験依頼者若しくは製造販売後臨床試験依頼者が行う調査、又は自ら治験を実施する者が特定の者を指定して行わせる調査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445277">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２０ 　この省令において「有害事象」とは、治験薬又は製造販売後臨床試験薬を投与された被験者に生じた全ての疾病又はその徴候をいう。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249895">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２１ 　この省令において「代諾者」とは、被験者の親権を行う者、配偶者、後見人その他これらに準じる者をいう。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886390">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２２ 　この省令において「自ら治験を実施しようとする者」とは、その所属する実施医療機関等において自ら治験を実施するために法第八十条の二第二項 の規定に基づき治験の計画を届け出ようとする者であって、治験責任医師となるべき医師又は歯科医師（一の治験実施計画書に基づき複数の実施医療機関において共同で治験を行う場合にあっては、代表して同項 の規定に基づき治験の計画を届け出ようとする治験調整医師となるべき医師又は歯科医師を含む。）をいう。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665834">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２３ 　この省令において「自ら治験を実施する者」とは、その所属する実施医療機関等において自ら治験を実施するために法第八十条の二第二項 の規定に基づき治験の計画を届け出た治験責任医師（一の治験実施計画書に基づき複数の実施医療機関において共同で治験を行う場合にあっては、代表して同項 の規定に基づき治験の計画を届け出た治験調整医師を含む。）をいう。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249895">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２４ 　この省令において「治験薬提供者」とは、自ら治験を実施する者に対して治験薬を提供する者をいう。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r h="224721">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２５ 　この省令において「拡大治験」とは、人道的見地から実施される治験をいう。</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029" marR="4029" marT="4029" marB="0" anchor="ctr"/>
                </a:tc>
              </a:tr>
            </a:tbl>
          </a:graphicData>
        </a:graphic>
      </p:graphicFrame>
    </p:spTree>
    <p:extLst>
      <p:ext uri="{BB962C8B-B14F-4D97-AF65-F5344CB8AC3E}">
        <p14:creationId xmlns:p14="http://schemas.microsoft.com/office/powerpoint/2010/main" val="2157731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10" name="正方形/長方形 9"/>
          <p:cNvSpPr/>
          <p:nvPr/>
        </p:nvSpPr>
        <p:spPr>
          <a:xfrm>
            <a:off x="515614" y="2601712"/>
            <a:ext cx="9896517" cy="646331"/>
          </a:xfrm>
          <a:prstGeom prst="rect">
            <a:avLst/>
          </a:prstGeom>
        </p:spPr>
        <p:txBody>
          <a:bodyPr wrap="square">
            <a:spAutoFit/>
          </a:bodyPr>
          <a:lstStyle/>
          <a:p>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２．第二章</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治験の準備に関する基準</a:t>
            </a: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＜第一節</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治験の依頼をしようとする者による治験の準備に関する基準＞</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動作設定ボタン: 戻る 12">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976504458"/>
              </p:ext>
            </p:extLst>
          </p:nvPr>
        </p:nvGraphicFramePr>
        <p:xfrm>
          <a:off x="515613" y="577960"/>
          <a:ext cx="10928129" cy="1880455"/>
        </p:xfrm>
        <a:graphic>
          <a:graphicData uri="http://schemas.openxmlformats.org/drawingml/2006/table">
            <a:tbl>
              <a:tblPr>
                <a:tableStyleId>{5C22544A-7EE6-4342-B048-85BDC9FD1C3A}</a:tableStyleId>
              </a:tblPr>
              <a:tblGrid>
                <a:gridCol w="10928129"/>
              </a:tblGrid>
              <a:tr h="195497">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（承認審査資料の基準）</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977485">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第三条</a:t>
                      </a:r>
                      <a:r>
                        <a:rPr lang="ja-JP" altLang="en-US" sz="1400" u="none" strike="noStrike" dirty="0">
                          <a:effectLst/>
                          <a:latin typeface="メイリオ" panose="020B0604030504040204" pitchFamily="50" charset="-128"/>
                          <a:ea typeface="メイリオ" panose="020B0604030504040204" pitchFamily="50" charset="-128"/>
                        </a:rPr>
                        <a:t> 　法第十四条第一項 若しくは第九項 （法第十九条の二第五項 において準用する場合を含む。）又は第十九条の二第一項 の承認を受けようとする者が行う医薬品の臨床試験の実施に係る法第十四条第三項 に規定する資料の収集及び作成については、第二章第一節、第三章第一節及び第四章（第二十九条第一項第二号、第三十一条第四項、第三十二条第四項及び第七項、第三十三条第三項並びに第四十八条第三項を除く。）の規定の定めるところによ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86491">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 　自ら治験を実施する者が行う医薬品の臨床試験の実施に係る法第十四条第三項 に規定する資料の収集及び作成については、第二章第二節、第三章第二節及び第四章（第二十九条第一項第一号、第三十二条第六項及び第八項並びに第四十八条第二項を除く。）の規定の定めるところによる。</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304372931"/>
              </p:ext>
            </p:extLst>
          </p:nvPr>
        </p:nvGraphicFramePr>
        <p:xfrm>
          <a:off x="515611" y="3248043"/>
          <a:ext cx="10928129" cy="1307336"/>
        </p:xfrm>
        <a:graphic>
          <a:graphicData uri="http://schemas.openxmlformats.org/drawingml/2006/table">
            <a:tbl>
              <a:tblPr>
                <a:tableStyleId>{5C22544A-7EE6-4342-B048-85BDC9FD1C3A}</a:tableStyleId>
              </a:tblPr>
              <a:tblGrid>
                <a:gridCol w="10928129"/>
              </a:tblGrid>
              <a:tr h="205909">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（業務手順書等）</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17726">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第四条</a:t>
                      </a:r>
                      <a:r>
                        <a:rPr lang="ja-JP" altLang="en-US" sz="1400" u="none" strike="noStrike" dirty="0">
                          <a:effectLst/>
                          <a:latin typeface="メイリオ" panose="020B0604030504040204" pitchFamily="50" charset="-128"/>
                          <a:ea typeface="メイリオ" panose="020B0604030504040204" pitchFamily="50" charset="-128"/>
                        </a:rPr>
                        <a:t> 　治験の依頼をしようとする者は、治験実施計画書の作成、実施医療機関及び治験責任医師の選定、治験薬の管理、副作用情報等の収集、記録の保存その他の治験の依頼及び管理に係る業務に関する手順書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1817">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２ 　治験の依頼をしようとする者は、医師、歯科医師、薬剤師その他の治験の依頼及び管理に係る業務を行うことにつき必要な専門的知識を有する者を確保しなければならない。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715406945"/>
              </p:ext>
            </p:extLst>
          </p:nvPr>
        </p:nvGraphicFramePr>
        <p:xfrm>
          <a:off x="515611" y="4676130"/>
          <a:ext cx="10928129" cy="857250"/>
        </p:xfrm>
        <a:graphic>
          <a:graphicData uri="http://schemas.openxmlformats.org/drawingml/2006/table">
            <a:tbl>
              <a:tblPr>
                <a:tableStyleId>{5C22544A-7EE6-4342-B048-85BDC9FD1C3A}</a:tableStyleId>
              </a:tblPr>
              <a:tblGrid>
                <a:gridCol w="10928129"/>
              </a:tblGrid>
              <a:tr h="285750">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（毒性試験等の実施）</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第五条</a:t>
                      </a:r>
                      <a:r>
                        <a:rPr lang="ja-JP" altLang="en-US" sz="1400" u="none" strike="noStrike" dirty="0">
                          <a:effectLst/>
                          <a:latin typeface="メイリオ" panose="020B0604030504040204" pitchFamily="50" charset="-128"/>
                          <a:ea typeface="メイリオ" panose="020B0604030504040204" pitchFamily="50" charset="-128"/>
                        </a:rPr>
                        <a:t> 　治験の依頼をしようとする者は、被験薬の品質、毒性及び薬理作用に関する試験その他治験の依頼をするために必要な試験を終了していなければならない。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4187714845"/>
              </p:ext>
            </p:extLst>
          </p:nvPr>
        </p:nvGraphicFramePr>
        <p:xfrm>
          <a:off x="515612" y="5654132"/>
          <a:ext cx="10928129" cy="857250"/>
        </p:xfrm>
        <a:graphic>
          <a:graphicData uri="http://schemas.openxmlformats.org/drawingml/2006/table">
            <a:tbl>
              <a:tblPr>
                <a:tableStyleId>{5C22544A-7EE6-4342-B048-85BDC9FD1C3A}</a:tableStyleId>
              </a:tblPr>
              <a:tblGrid>
                <a:gridCol w="10928129"/>
              </a:tblGrid>
              <a:tr h="285750">
                <a:tc>
                  <a:txBody>
                    <a:bodyPr/>
                    <a:lstStyle/>
                    <a:p>
                      <a:pPr algn="l" fontAlgn="ctr"/>
                      <a:r>
                        <a:rPr lang="ja-JP" altLang="en-US" sz="1600" u="none" strike="noStrike" dirty="0">
                          <a:effectLst/>
                          <a:latin typeface="メイリオ" panose="020B0604030504040204" pitchFamily="50" charset="-128"/>
                          <a:ea typeface="メイリオ" panose="020B0604030504040204" pitchFamily="50" charset="-128"/>
                        </a:rPr>
                        <a:t>（実施医療機関等の選定）</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第六条</a:t>
                      </a:r>
                      <a:r>
                        <a:rPr lang="ja-JP" altLang="en-US" sz="1400" u="none" strike="noStrike" dirty="0">
                          <a:effectLst/>
                          <a:latin typeface="メイリオ" panose="020B0604030504040204" pitchFamily="50" charset="-128"/>
                          <a:ea typeface="メイリオ" panose="020B0604030504040204" pitchFamily="50" charset="-128"/>
                        </a:rPr>
                        <a:t> 　治験の依頼をしようとする者は、第三十五条各号に掲げる要件を満たしている実施医療機関及び第四十二条各号に掲げる要件を満たしている治験責任医師を選定しなければならない。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152495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864446933"/>
              </p:ext>
            </p:extLst>
          </p:nvPr>
        </p:nvGraphicFramePr>
        <p:xfrm>
          <a:off x="515615" y="706688"/>
          <a:ext cx="10928130" cy="5401040"/>
        </p:xfrm>
        <a:graphic>
          <a:graphicData uri="http://schemas.openxmlformats.org/drawingml/2006/table">
            <a:tbl>
              <a:tblPr>
                <a:tableStyleId>{5C22544A-7EE6-4342-B048-85BDC9FD1C3A}</a:tableStyleId>
              </a:tblPr>
              <a:tblGrid>
                <a:gridCol w="10928130"/>
              </a:tblGrid>
              <a:tr h="295193">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（治験実施計画書）</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333624">
                <a:tc>
                  <a:txBody>
                    <a:bodyPr/>
                    <a:lstStyle/>
                    <a:p>
                      <a:pPr algn="l" fontAlgn="ctr"/>
                      <a:r>
                        <a:rPr lang="ja-JP" altLang="en-US" sz="1400" b="1" u="none" strike="noStrike" dirty="0">
                          <a:effectLst/>
                          <a:latin typeface="メイリオ" panose="020B0604030504040204" pitchFamily="50" charset="-128"/>
                          <a:ea typeface="メイリオ" panose="020B0604030504040204" pitchFamily="50" charset="-128"/>
                        </a:rPr>
                        <a:t>第七条</a:t>
                      </a:r>
                      <a:r>
                        <a:rPr lang="ja-JP" altLang="en-US" sz="1400" u="none" strike="noStrike" dirty="0">
                          <a:effectLst/>
                          <a:latin typeface="メイリオ" panose="020B0604030504040204" pitchFamily="50" charset="-128"/>
                          <a:ea typeface="メイリオ" panose="020B0604030504040204" pitchFamily="50" charset="-128"/>
                        </a:rPr>
                        <a:t> 　治験の依頼をしようとする者は、次に掲げる事項を記載した治験実施計画書を作成しなければならない。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1240770">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一 　治験の依頼をしようとする者の氏名（法人にあっては、その名称。以下この号及び次号、第十三条第一項第二号及び第三号、第十五条の四第一項第二号、第三号及び第七号並びに第十六条第一項第二号において同じ。）及び住所（法人にあっては、その主たる事務所の所在地。以下この号及び次号、第十三条第一項第二号及び第三号、第十五条、第十五条の四第一項第二号、第三号及び第七号、第十六条第一項第二号並びに第二十六条第二項において同じ。）（当該者が本邦内に住所を有しない場合にあっては、その氏名及び住所地の国名並びに第十五条に規定する治験国内管理人の氏名及び住所。第十三条第一項第二号において同じ。）</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511233">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二 　治験に係る業務の全部又は一部を委託する場合にあっては、当該業務を受託した者（以下この章において「受託者」という。）の氏名、住所及び当該委託に係る業務の範囲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三 　実施医療機関の名称及び所在地</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四 　治験責任医師となるべき者の氏名及び職名</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五 　治験の目的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六 　被験薬の概要</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七 　治験の方法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八 　被験者の選定に関する事項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九 　原資料の閲覧に関する事項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十 　記録（データを含む。）の保存に関する事項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十一 　治験調整医師に委嘱した場合にあっては、その氏名及び職名</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428360">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十二 　治験調整委員会に委嘱した場合にあっては、これを構成する医師又は歯科医師の氏名及び職名</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r h="259186">
                <a:tc>
                  <a:txBody>
                    <a:bodyPr/>
                    <a:lstStyle/>
                    <a:p>
                      <a:pPr algn="l" fontAlgn="ctr"/>
                      <a:r>
                        <a:rPr lang="ja-JP" altLang="en-US" sz="1400" u="none" strike="noStrike" dirty="0">
                          <a:effectLst/>
                          <a:latin typeface="メイリオ" panose="020B0604030504040204" pitchFamily="50" charset="-128"/>
                          <a:ea typeface="メイリオ" panose="020B0604030504040204" pitchFamily="50" charset="-128"/>
                        </a:rPr>
                        <a:t>十三 　第十九条に規定する効果安全性評価委員会を設置したときは、その旨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44" marR="6044" marT="6044" marB="0" anchor="ctr"/>
                </a:tc>
              </a:tr>
            </a:tbl>
          </a:graphicData>
        </a:graphic>
      </p:graphicFrame>
    </p:spTree>
    <p:extLst>
      <p:ext uri="{BB962C8B-B14F-4D97-AF65-F5344CB8AC3E}">
        <p14:creationId xmlns:p14="http://schemas.microsoft.com/office/powerpoint/2010/main" val="3806857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150166793"/>
              </p:ext>
            </p:extLst>
          </p:nvPr>
        </p:nvGraphicFramePr>
        <p:xfrm>
          <a:off x="515616" y="670592"/>
          <a:ext cx="10928129" cy="4984250"/>
        </p:xfrm>
        <a:graphic>
          <a:graphicData uri="http://schemas.openxmlformats.org/drawingml/2006/table">
            <a:tbl>
              <a:tblPr>
                <a:tableStyleId>{5C22544A-7EE6-4342-B048-85BDC9FD1C3A}</a:tableStyleId>
              </a:tblPr>
              <a:tblGrid>
                <a:gridCol w="10928129"/>
              </a:tblGrid>
              <a:tr h="746071">
                <a:tc>
                  <a:txBody>
                    <a:bodyPr/>
                    <a:lstStyle/>
                    <a:p>
                      <a:pPr algn="l" fontAlgn="ctr"/>
                      <a:r>
                        <a:rPr lang="ja-JP" altLang="en-US" sz="1400" u="none" strike="noStrike">
                          <a:effectLst/>
                        </a:rPr>
                        <a:t>２ 　治験の依頼をしようとする者は、当該治験が被験者に対して治験薬の効果を有しないこと及び第五十条第一項の同意を得ることが困難な者を対象にすることが予測される場合には、その旨及び次に掲げる事項を治験実施計画書に記載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97381">
                <a:tc>
                  <a:txBody>
                    <a:bodyPr/>
                    <a:lstStyle/>
                    <a:p>
                      <a:pPr algn="l" fontAlgn="ctr"/>
                      <a:r>
                        <a:rPr lang="ja-JP" altLang="en-US" sz="1400" u="none" strike="noStrike">
                          <a:effectLst/>
                        </a:rPr>
                        <a:t>一 　当該治験が第五十条第一項の同意を得ることが困難と予測される者を対象にしなければならないことの説明</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52171">
                <a:tc>
                  <a:txBody>
                    <a:bodyPr/>
                    <a:lstStyle/>
                    <a:p>
                      <a:pPr algn="l" fontAlgn="ctr"/>
                      <a:r>
                        <a:rPr lang="ja-JP" altLang="en-US" sz="1400" u="none" strike="noStrike">
                          <a:effectLst/>
                        </a:rPr>
                        <a:t>二 　当該治験において、予測される被験者への不利益が必要な最小限度のものであることの説明</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746071">
                <a:tc>
                  <a:txBody>
                    <a:bodyPr/>
                    <a:lstStyle/>
                    <a:p>
                      <a:pPr algn="l" fontAlgn="ctr"/>
                      <a:r>
                        <a:rPr lang="ja-JP" altLang="en-US" sz="1400" u="none" strike="noStrike">
                          <a:effectLst/>
                        </a:rPr>
                        <a:t>３ 　治験の依頼をしようとする者は、当該治験が第五十条第一項及び第二項の同意を得ることが困難と予測される者を対象にしている場合には、その旨及び次に掲げる事項を治験実施計画書に記載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97381">
                <a:tc>
                  <a:txBody>
                    <a:bodyPr/>
                    <a:lstStyle/>
                    <a:p>
                      <a:pPr algn="l" fontAlgn="ctr"/>
                      <a:r>
                        <a:rPr lang="ja-JP" altLang="en-US" sz="1400" u="none" strike="noStrike">
                          <a:effectLst/>
                        </a:rPr>
                        <a:t>一 　当該被験薬が、生命が危険な状態にある傷病者に対して、その生命の危険を回避するため緊急に使用される医薬品として、製造販売の承認を申請することを予定しているものであることの説明</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52171">
                <a:tc>
                  <a:txBody>
                    <a:bodyPr/>
                    <a:lstStyle/>
                    <a:p>
                      <a:pPr algn="l" fontAlgn="ctr"/>
                      <a:r>
                        <a:rPr lang="ja-JP" altLang="en-US" sz="1400" u="none" strike="noStrike">
                          <a:effectLst/>
                        </a:rPr>
                        <a:t>二 　現在における治療方法では被験者となるべき者に対して十分な効果が期待できないことの説明</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97381">
                <a:tc>
                  <a:txBody>
                    <a:bodyPr/>
                    <a:lstStyle/>
                    <a:p>
                      <a:pPr algn="l" fontAlgn="ctr"/>
                      <a:r>
                        <a:rPr lang="ja-JP" altLang="en-US" sz="1400" u="none" strike="noStrike">
                          <a:effectLst/>
                        </a:rPr>
                        <a:t>三 　被験薬の使用により被験者となるべき者の生命の危険が回避できる可能性が十分にあることの説明</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52171">
                <a:tc>
                  <a:txBody>
                    <a:bodyPr/>
                    <a:lstStyle/>
                    <a:p>
                      <a:pPr algn="l" fontAlgn="ctr"/>
                      <a:r>
                        <a:rPr lang="ja-JP" altLang="en-US" sz="1400" u="none" strike="noStrike">
                          <a:effectLst/>
                        </a:rPr>
                        <a:t>四 　第十九条に規定する効果安全性評価委員会が設置されている旨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97381">
                <a:tc>
                  <a:txBody>
                    <a:bodyPr/>
                    <a:lstStyle/>
                    <a:p>
                      <a:pPr algn="l" fontAlgn="ctr"/>
                      <a:r>
                        <a:rPr lang="ja-JP" altLang="en-US" sz="1400" u="none" strike="noStrike">
                          <a:effectLst/>
                        </a:rPr>
                        <a:t>４ 　第一項の規定により治験実施計画書を作成するときは、当該治験実施計画書の内容及びこれに従って治験を行うことについて、治験責任医師となるべき者の同意を得なければならない。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746071">
                <a:tc>
                  <a:txBody>
                    <a:bodyPr/>
                    <a:lstStyle/>
                    <a:p>
                      <a:pPr algn="l" fontAlgn="ctr"/>
                      <a:r>
                        <a:rPr lang="ja-JP" altLang="en-US" sz="1400" u="none" strike="noStrike" dirty="0">
                          <a:effectLst/>
                        </a:rPr>
                        <a:t>５ 　治験の依頼をしようとする者は、被験薬の品質、有効性及び安全性に関する事項その他の治験を適正に行うために重要な情報を知ったときは、必要に応じ、当該治験実施計画書を改訂しなければならない。この場合においては、前項の規定を準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bl>
          </a:graphicData>
        </a:graphic>
      </p:graphicFrame>
    </p:spTree>
    <p:extLst>
      <p:ext uri="{BB962C8B-B14F-4D97-AF65-F5344CB8AC3E}">
        <p14:creationId xmlns:p14="http://schemas.microsoft.com/office/powerpoint/2010/main" val="1761678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8" name="動作設定ボタン: 戻る 7">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24443202"/>
              </p:ext>
            </p:extLst>
          </p:nvPr>
        </p:nvGraphicFramePr>
        <p:xfrm>
          <a:off x="515614" y="732683"/>
          <a:ext cx="10928129" cy="2047264"/>
        </p:xfrm>
        <a:graphic>
          <a:graphicData uri="http://schemas.openxmlformats.org/drawingml/2006/table">
            <a:tbl>
              <a:tblPr>
                <a:tableStyleId>{5C22544A-7EE6-4342-B048-85BDC9FD1C3A}</a:tableStyleId>
              </a:tblPr>
              <a:tblGrid>
                <a:gridCol w="10928129"/>
              </a:tblGrid>
              <a:tr h="230042">
                <a:tc>
                  <a:txBody>
                    <a:bodyPr/>
                    <a:lstStyle/>
                    <a:p>
                      <a:pPr algn="l" fontAlgn="ctr"/>
                      <a:r>
                        <a:rPr lang="zh-TW" altLang="en-US" sz="1600" u="none" strike="noStrike" dirty="0">
                          <a:effectLst/>
                        </a:rPr>
                        <a:t>（治験薬概要書）</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62622">
                <a:tc>
                  <a:txBody>
                    <a:bodyPr/>
                    <a:lstStyle/>
                    <a:p>
                      <a:pPr algn="l" fontAlgn="ctr"/>
                      <a:r>
                        <a:rPr lang="ja-JP" altLang="en-US" sz="1400" b="1" u="none" strike="noStrike" dirty="0">
                          <a:effectLst/>
                        </a:rPr>
                        <a:t>第八条</a:t>
                      </a:r>
                      <a:r>
                        <a:rPr lang="ja-JP" altLang="en-US" sz="1400" u="none" strike="noStrike" dirty="0">
                          <a:effectLst/>
                        </a:rPr>
                        <a:t> 　治験の依頼をしようとする者は、第五条の試験により得られた資料並びに被験薬の品質、有効性及び安全性に関する情報に基づいて、次に掲げる事項を記載した治験薬概要書を作成しなければならない。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02368">
                <a:tc>
                  <a:txBody>
                    <a:bodyPr/>
                    <a:lstStyle/>
                    <a:p>
                      <a:pPr algn="l" fontAlgn="ctr"/>
                      <a:r>
                        <a:rPr lang="ja-JP" altLang="en-US" sz="1400" u="none" strike="noStrike">
                          <a:effectLst/>
                        </a:rPr>
                        <a:t>一 　被験薬の化学名又は識別記号</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02368">
                <a:tc>
                  <a:txBody>
                    <a:bodyPr/>
                    <a:lstStyle/>
                    <a:p>
                      <a:pPr algn="l" fontAlgn="ctr"/>
                      <a:r>
                        <a:rPr lang="ja-JP" altLang="en-US" sz="1400" u="none" strike="noStrike" dirty="0">
                          <a:effectLst/>
                        </a:rPr>
                        <a:t>二 　品質、毒性、薬理作用その他の被験薬に関する事項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02368">
                <a:tc>
                  <a:txBody>
                    <a:bodyPr/>
                    <a:lstStyle/>
                    <a:p>
                      <a:pPr algn="l" fontAlgn="ctr"/>
                      <a:r>
                        <a:rPr lang="ja-JP" altLang="en-US" sz="1400" u="none" strike="noStrike">
                          <a:effectLst/>
                        </a:rPr>
                        <a:t>三 　臨床試験が実施されている場合にあっては、その試験成績に関する事項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62622">
                <a:tc>
                  <a:txBody>
                    <a:bodyPr/>
                    <a:lstStyle/>
                    <a:p>
                      <a:pPr algn="l" fontAlgn="ctr"/>
                      <a:r>
                        <a:rPr lang="ja-JP" altLang="en-US" sz="1400" u="none" strike="noStrike" dirty="0">
                          <a:effectLst/>
                        </a:rPr>
                        <a:t>２ 　治験の依頼をしようとする者は、被験薬の品質、有効性及び安全性に関する事項その他の治験を適正に行うために重要な情報を知ったときは、必要に応じ、前項の治験薬概要書を改訂しなければならない。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27774719"/>
              </p:ext>
            </p:extLst>
          </p:nvPr>
        </p:nvGraphicFramePr>
        <p:xfrm>
          <a:off x="515613" y="2864310"/>
          <a:ext cx="10928129" cy="866380"/>
        </p:xfrm>
        <a:graphic>
          <a:graphicData uri="http://schemas.openxmlformats.org/drawingml/2006/table">
            <a:tbl>
              <a:tblPr>
                <a:tableStyleId>{5C22544A-7EE6-4342-B048-85BDC9FD1C3A}</a:tableStyleId>
              </a:tblPr>
              <a:tblGrid>
                <a:gridCol w="10928129"/>
              </a:tblGrid>
              <a:tr h="204338">
                <a:tc>
                  <a:txBody>
                    <a:bodyPr/>
                    <a:lstStyle/>
                    <a:p>
                      <a:pPr algn="l" fontAlgn="ctr"/>
                      <a:r>
                        <a:rPr lang="ja-JP" altLang="en-US" sz="1600" u="none" strike="noStrike" dirty="0">
                          <a:effectLst/>
                        </a:rPr>
                        <a:t>（説明文書の作成の依頼）</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13015">
                <a:tc>
                  <a:txBody>
                    <a:bodyPr/>
                    <a:lstStyle/>
                    <a:p>
                      <a:pPr algn="l" fontAlgn="ctr"/>
                      <a:r>
                        <a:rPr lang="ja-JP" altLang="en-US" sz="1400" b="1" u="none" strike="noStrike" dirty="0">
                          <a:effectLst/>
                        </a:rPr>
                        <a:t>第九条</a:t>
                      </a:r>
                      <a:r>
                        <a:rPr lang="ja-JP" altLang="en-US" sz="1400" u="none" strike="noStrike" dirty="0">
                          <a:effectLst/>
                        </a:rPr>
                        <a:t> 　治験の依頼をしようとする者は、治験責任医師となるべき者に対して、第五十条第一項の規定により説明を行うために用いられる文書（以下「説明文書」という。）の作成を依頼しなければならない。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303978591"/>
              </p:ext>
            </p:extLst>
          </p:nvPr>
        </p:nvGraphicFramePr>
        <p:xfrm>
          <a:off x="515613" y="3815053"/>
          <a:ext cx="10928129" cy="2680611"/>
        </p:xfrm>
        <a:graphic>
          <a:graphicData uri="http://schemas.openxmlformats.org/drawingml/2006/table">
            <a:tbl>
              <a:tblPr>
                <a:tableStyleId>{5C22544A-7EE6-4342-B048-85BDC9FD1C3A}</a:tableStyleId>
              </a:tblPr>
              <a:tblGrid>
                <a:gridCol w="10928129"/>
              </a:tblGrid>
              <a:tr h="242725">
                <a:tc>
                  <a:txBody>
                    <a:bodyPr/>
                    <a:lstStyle/>
                    <a:p>
                      <a:pPr algn="l" fontAlgn="ctr"/>
                      <a:r>
                        <a:rPr lang="ja-JP" altLang="en-US" sz="1600" u="none" strike="noStrike" dirty="0">
                          <a:effectLst/>
                        </a:rPr>
                        <a:t>（実施医療機関の長への文書の事前提出）</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85448">
                <a:tc>
                  <a:txBody>
                    <a:bodyPr/>
                    <a:lstStyle/>
                    <a:p>
                      <a:pPr algn="l" fontAlgn="ctr"/>
                      <a:r>
                        <a:rPr lang="ja-JP" altLang="en-US" sz="1400" b="1" u="none" strike="noStrike" dirty="0">
                          <a:effectLst/>
                        </a:rPr>
                        <a:t>第十条</a:t>
                      </a:r>
                      <a:r>
                        <a:rPr lang="ja-JP" altLang="en-US" sz="1400" u="none" strike="noStrike" dirty="0">
                          <a:effectLst/>
                        </a:rPr>
                        <a:t> 　治験の依頼をしようとする者は、あらかじめ、次に掲げる文書を実施医療機関の長に提出しなければならない。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ja-JP" altLang="en-US" sz="1400" u="none" strike="noStrike">
                          <a:effectLst/>
                        </a:rPr>
                        <a:t>一 　治験実施計画書（第七条第五項の規定により改訂されたものを含む。）</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ja-JP" altLang="en-US" sz="1400" u="none" strike="noStrike">
                          <a:effectLst/>
                        </a:rPr>
                        <a:t>二 　治験薬概要書（第八条第二項の規定により改訂されたものを含む。）</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ja-JP" altLang="en-US" sz="1400" u="none" strike="noStrike">
                          <a:effectLst/>
                        </a:rPr>
                        <a:t>三 　症例報告書の見本</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zh-TW" altLang="en-US" sz="1400" u="none" strike="noStrike" dirty="0">
                          <a:effectLst/>
                        </a:rPr>
                        <a:t>四 　説明文書</a:t>
                      </a:r>
                      <a:endParaRPr lang="zh-TW"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85448">
                <a:tc>
                  <a:txBody>
                    <a:bodyPr/>
                    <a:lstStyle/>
                    <a:p>
                      <a:pPr algn="l" fontAlgn="ctr"/>
                      <a:r>
                        <a:rPr lang="ja-JP" altLang="en-US" sz="1400" u="none" strike="noStrike">
                          <a:effectLst/>
                        </a:rPr>
                        <a:t>五 　治験責任医師及び治験分担医師（以下「治験責任医師等」という。）となるべき者の氏名を記載した文書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ja-JP" altLang="en-US" sz="1400" u="none" strike="noStrike">
                          <a:effectLst/>
                        </a:rPr>
                        <a:t>六 　治験の費用の負担について説明した文書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42725">
                <a:tc>
                  <a:txBody>
                    <a:bodyPr/>
                    <a:lstStyle/>
                    <a:p>
                      <a:pPr algn="l" fontAlgn="ctr"/>
                      <a:r>
                        <a:rPr lang="ja-JP" altLang="en-US" sz="1400" u="none" strike="noStrike" dirty="0">
                          <a:effectLst/>
                        </a:rPr>
                        <a:t>七 　被験者の健康被害の補償について説明した文書</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165923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動作設定ボタン: 戻る 2">
            <a:hlinkClick r:id="rId2" action="ppaction://hlinksldjump"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16" name="正方形/長方形 15"/>
          <p:cNvSpPr/>
          <p:nvPr/>
        </p:nvSpPr>
        <p:spPr>
          <a:xfrm>
            <a:off x="515615" y="2632"/>
            <a:ext cx="9085585"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graphicFrame>
        <p:nvGraphicFramePr>
          <p:cNvPr id="2" name="表 1"/>
          <p:cNvGraphicFramePr>
            <a:graphicFrameLocks noGrp="1"/>
          </p:cNvGraphicFramePr>
          <p:nvPr>
            <p:extLst>
              <p:ext uri="{D42A27DB-BD31-4B8C-83A1-F6EECF244321}">
                <p14:modId xmlns:p14="http://schemas.microsoft.com/office/powerpoint/2010/main" val="1413281305"/>
              </p:ext>
            </p:extLst>
          </p:nvPr>
        </p:nvGraphicFramePr>
        <p:xfrm>
          <a:off x="515615" y="730750"/>
          <a:ext cx="10928130" cy="5718175"/>
        </p:xfrm>
        <a:graphic>
          <a:graphicData uri="http://schemas.openxmlformats.org/drawingml/2006/table">
            <a:tbl>
              <a:tblPr>
                <a:tableStyleId>{5C22544A-7EE6-4342-B048-85BDC9FD1C3A}</a:tableStyleId>
              </a:tblPr>
              <a:tblGrid>
                <a:gridCol w="10928130"/>
              </a:tblGrid>
              <a:tr h="979287">
                <a:tc>
                  <a:txBody>
                    <a:bodyPr/>
                    <a:lstStyle/>
                    <a:p>
                      <a:pPr algn="l" fontAlgn="ctr"/>
                      <a:r>
                        <a:rPr lang="ja-JP" altLang="en-US" sz="1400" u="none" strike="noStrike" dirty="0">
                          <a:effectLst/>
                        </a:rPr>
                        <a:t>２ 　治験の依頼をしようとする者は、前項の規定による文書の提出に代えて、第四項で定めるところにより、当該実施医療機関の長の承諾を得て、前項各号に掲げる文書に記載すべき事項を電子情報処理組織を使用する方法その他の情報通信の技術を利用する方法であって次に掲げるもの（以下「電磁的方法」という。）により提出することができる。この場合において、当該治験の依頼をしようとする者は、当該文書を提出したものとみなす。</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492496">
                <a:tc>
                  <a:txBody>
                    <a:bodyPr/>
                    <a:lstStyle/>
                    <a:p>
                      <a:pPr algn="l" fontAlgn="ctr"/>
                      <a:r>
                        <a:rPr lang="ja-JP" altLang="en-US" sz="1400" u="none" strike="noStrike">
                          <a:effectLst/>
                        </a:rPr>
                        <a:t>一 　治験の依頼をしようとする者の使用に係る電子計算機と、実施医療機関の長の使用に係る電子計算機とを電気通信回線で接続した電子情報処理組織を使用する方法のうちイ又はロに掲げるもの</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513505">
                <a:tc>
                  <a:txBody>
                    <a:bodyPr/>
                    <a:lstStyle/>
                    <a:p>
                      <a:pPr algn="l" fontAlgn="ctr"/>
                      <a:r>
                        <a:rPr lang="ja-JP" altLang="en-US" sz="1400" u="none" strike="noStrike">
                          <a:effectLst/>
                        </a:rPr>
                        <a:t>イ　治験の依頼をしようとする者の使用に係る電子計算機と実施医療機関の長の使用に係る電子計算機とを接続する電気通信回線を通じて送信し、受信者の使用に係る電子計算機に備えられたファイルに記録する方法</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979287">
                <a:tc>
                  <a:txBody>
                    <a:bodyPr/>
                    <a:lstStyle/>
                    <a:p>
                      <a:pPr algn="l" fontAlgn="ctr"/>
                      <a:r>
                        <a:rPr lang="ja-JP" altLang="en-US" sz="1400" u="none" strike="noStrike">
                          <a:effectLst/>
                        </a:rPr>
                        <a:t>ロ　治験の依頼をしようとする者の使用に係る電子計算機に備えられたファイルに記録された前項各号に掲げる事項を電気通信回線を通じて実施医療機関の長の閲覧に供し、当該実施医療機関の長の使用に係る電子計算機に備えられたファイルに同項各号に掲げる事項を記録する方法（電磁的方法による文書の提出を受ける旨の承諾又は受けない旨の申出をする場合にあっては、治験の依頼をしようとする者の使用に係る電子計算機に備えられたファイルにその旨を記録する方法）</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513505">
                <a:tc>
                  <a:txBody>
                    <a:bodyPr/>
                    <a:lstStyle/>
                    <a:p>
                      <a:pPr algn="l" fontAlgn="ctr"/>
                      <a:r>
                        <a:rPr lang="ja-JP" altLang="en-US" sz="1400" u="none" strike="noStrike">
                          <a:effectLst/>
                        </a:rPr>
                        <a:t>二 　磁気ディスク、シー・ディー・ロムその他これらに準ずる方法により一定の事項を確実に記録しておくことができる物をもって調製するファイルに前項各号に掲げる事項を記録したものを交付する方法</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492496">
                <a:tc>
                  <a:txBody>
                    <a:bodyPr/>
                    <a:lstStyle/>
                    <a:p>
                      <a:pPr algn="l" fontAlgn="ctr"/>
                      <a:r>
                        <a:rPr lang="ja-JP" altLang="en-US" sz="1400" u="none" strike="noStrike">
                          <a:effectLst/>
                        </a:rPr>
                        <a:t>３ 　前項各号に掲げる方法は、実施医療機関の長がファイルへの記録を出力することにより書面を作成することができるものでなければならない。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513505">
                <a:tc>
                  <a:txBody>
                    <a:bodyPr/>
                    <a:lstStyle/>
                    <a:p>
                      <a:pPr algn="l" fontAlgn="ctr"/>
                      <a:r>
                        <a:rPr lang="ja-JP" altLang="en-US" sz="1400" u="none" strike="noStrike">
                          <a:effectLst/>
                        </a:rPr>
                        <a:t>４ 　治験の依頼をしようとする者は、第二項の規定により第一項各号に掲げる文書を提出しようとするときは、あらかじめ、当該実施医療機関の長に対し、その用いる次に掲げる電磁的方法の種類及び内容を示し、書面又は電磁的方法による承諾を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249101">
                <a:tc>
                  <a:txBody>
                    <a:bodyPr/>
                    <a:lstStyle/>
                    <a:p>
                      <a:pPr algn="l" fontAlgn="ctr"/>
                      <a:r>
                        <a:rPr lang="ja-JP" altLang="en-US" sz="1400" u="none" strike="noStrike">
                          <a:effectLst/>
                        </a:rPr>
                        <a:t>一 　第二項各号に規定する方法のうち治験の依頼をしようとする者が使用するもの</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249101">
                <a:tc>
                  <a:txBody>
                    <a:bodyPr/>
                    <a:lstStyle/>
                    <a:p>
                      <a:pPr algn="l" fontAlgn="ctr"/>
                      <a:r>
                        <a:rPr lang="ja-JP" altLang="en-US" sz="1400" u="none" strike="noStrike">
                          <a:effectLst/>
                        </a:rPr>
                        <a:t>二 　ファイルへの記録の方式</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r h="735892">
                <a:tc>
                  <a:txBody>
                    <a:bodyPr/>
                    <a:lstStyle/>
                    <a:p>
                      <a:pPr algn="l" fontAlgn="ctr"/>
                      <a:r>
                        <a:rPr lang="ja-JP" altLang="en-US" sz="1400" u="none" strike="noStrike" dirty="0">
                          <a:effectLst/>
                        </a:rPr>
                        <a:t>５ 　前項の承諾を得た治験の依頼をしようとする者は、当該実施医療機関の長から書面又は電磁的方法により電磁的方法による通知を受けない旨の申出があったときは、当該実施医療機関の長に対し、第一項各号に掲げる文書の提出を電磁的方法によってしてはならない。ただし、当該実施医療機関の長が再び前項の承諾をした場合は、この限りで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002" marR="5002" marT="5002" marB="0" anchor="ctr"/>
                </a:tc>
              </a:tr>
            </a:tbl>
          </a:graphicData>
        </a:graphic>
      </p:graphicFrame>
    </p:spTree>
    <p:extLst>
      <p:ext uri="{BB962C8B-B14F-4D97-AF65-F5344CB8AC3E}">
        <p14:creationId xmlns:p14="http://schemas.microsoft.com/office/powerpoint/2010/main" val="2786284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54188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932168246"/>
              </p:ext>
            </p:extLst>
          </p:nvPr>
        </p:nvGraphicFramePr>
        <p:xfrm>
          <a:off x="515615" y="688969"/>
          <a:ext cx="10928130" cy="648065"/>
        </p:xfrm>
        <a:graphic>
          <a:graphicData uri="http://schemas.openxmlformats.org/drawingml/2006/table">
            <a:tbl>
              <a:tblPr>
                <a:tableStyleId>{5C22544A-7EE6-4342-B048-85BDC9FD1C3A}</a:tableStyleId>
              </a:tblPr>
              <a:tblGrid>
                <a:gridCol w="10928130"/>
              </a:tblGrid>
              <a:tr h="227774">
                <a:tc>
                  <a:txBody>
                    <a:bodyPr/>
                    <a:lstStyle/>
                    <a:p>
                      <a:pPr algn="l" fontAlgn="ctr"/>
                      <a:r>
                        <a:rPr lang="ja-JP" altLang="en-US" sz="1600" u="none" strike="noStrike" dirty="0">
                          <a:effectLst/>
                        </a:rPr>
                        <a:t>（治験薬の事前交付の禁止）</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94700">
                <a:tc>
                  <a:txBody>
                    <a:bodyPr/>
                    <a:lstStyle/>
                    <a:p>
                      <a:pPr algn="l" fontAlgn="ctr"/>
                      <a:r>
                        <a:rPr lang="ja-JP" altLang="en-US" sz="1400" b="1" u="none" strike="noStrike" dirty="0">
                          <a:effectLst/>
                        </a:rPr>
                        <a:t>第十一条</a:t>
                      </a:r>
                      <a:r>
                        <a:rPr lang="ja-JP" altLang="en-US" sz="1400" u="none" strike="noStrike" dirty="0">
                          <a:effectLst/>
                        </a:rPr>
                        <a:t> 　治験の依頼をしようとする者は、治験の契約が締結される前に、実施医療機関に対して治験薬を交付してはならない。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08321014"/>
              </p:ext>
            </p:extLst>
          </p:nvPr>
        </p:nvGraphicFramePr>
        <p:xfrm>
          <a:off x="515615" y="1515371"/>
          <a:ext cx="10928130" cy="4000500"/>
        </p:xfrm>
        <a:graphic>
          <a:graphicData uri="http://schemas.openxmlformats.org/drawingml/2006/table">
            <a:tbl>
              <a:tblPr>
                <a:tableStyleId>{5C22544A-7EE6-4342-B048-85BDC9FD1C3A}</a:tableStyleId>
              </a:tblPr>
              <a:tblGrid>
                <a:gridCol w="10928130"/>
              </a:tblGrid>
              <a:tr h="285750">
                <a:tc>
                  <a:txBody>
                    <a:bodyPr/>
                    <a:lstStyle/>
                    <a:p>
                      <a:pPr algn="l" fontAlgn="ctr"/>
                      <a:r>
                        <a:rPr lang="ja-JP" altLang="en-US" sz="1600" u="none" strike="noStrike" dirty="0">
                          <a:effectLst/>
                        </a:rPr>
                        <a:t>（業務の委託）</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57250">
                <a:tc>
                  <a:txBody>
                    <a:bodyPr/>
                    <a:lstStyle/>
                    <a:p>
                      <a:pPr algn="l" fontAlgn="ctr"/>
                      <a:r>
                        <a:rPr lang="ja-JP" altLang="en-US" sz="1400" b="1" u="none" strike="noStrike" dirty="0">
                          <a:effectLst/>
                        </a:rPr>
                        <a:t>第十二条</a:t>
                      </a:r>
                      <a:r>
                        <a:rPr lang="ja-JP" altLang="en-US" sz="1400" u="none" strike="noStrike" dirty="0">
                          <a:effectLst/>
                        </a:rPr>
                        <a:t> 　治験の依頼をしようとする者は、治験の依頼及び管理に係る業務の全部又は一部を委託する場合には、次に掲げる事項を記載した文書により当該委託を受けた者（以下この節において「受託者」という。）との契約を締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一 　当該委託に係る業務の範囲</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二 　当該委託に係る業務の手順に関する事項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a:effectLst/>
                        </a:rPr>
                        <a:t>三 　前号の手順に基づき当該委託に係る業務が適正かつ円滑に行われているかどうかを治験の依頼をしようとする者が確認することができる旨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四 　受託者に対する指示に関する事項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dirty="0">
                          <a:effectLst/>
                        </a:rPr>
                        <a:t>五 　前号の指示を行った場合において当該措置が講じられたかどうかを治験の依頼をしようとする者が確認することができる旨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六 　受託者が治験の依頼をしようとする者に対して行う報告に関する事項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七 　当該委託する業務に係る第十四条の措置に関する事項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dirty="0">
                          <a:effectLst/>
                        </a:rPr>
                        <a:t>八 　その他当該委託に係る業務について必要な事項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755187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13280508"/>
              </p:ext>
            </p:extLst>
          </p:nvPr>
        </p:nvGraphicFramePr>
        <p:xfrm>
          <a:off x="515615" y="745782"/>
          <a:ext cx="10928130" cy="5835491"/>
        </p:xfrm>
        <a:graphic>
          <a:graphicData uri="http://schemas.openxmlformats.org/drawingml/2006/table">
            <a:tbl>
              <a:tblPr>
                <a:tableStyleId>{5C22544A-7EE6-4342-B048-85BDC9FD1C3A}</a:tableStyleId>
              </a:tblPr>
              <a:tblGrid>
                <a:gridCol w="10928130"/>
              </a:tblGrid>
              <a:tr h="885228">
                <a:tc>
                  <a:txBody>
                    <a:bodyPr/>
                    <a:lstStyle/>
                    <a:p>
                      <a:pPr algn="l" fontAlgn="ctr"/>
                      <a:r>
                        <a:rPr lang="ja-JP" altLang="en-US" sz="1400" u="none" strike="noStrike" dirty="0">
                          <a:effectLst/>
                        </a:rPr>
                        <a:t>２ 　治験の依頼をしようとする者は、前項の規定による文書による契約の締結に代えて、第四項で定めるところにより、前項の受託者の承諾を得て、前項各号に掲げる事項を内容とする契約を電子情報処理組織を使用する方法その他の情報通信の技術を利用する方法であって次に掲げるもの（以下この条において「電磁的方法」という。）により締結することができる。この場合において、当該治験の依頼をしようとする者は、当該文書による契約を締結したものとみなす。</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444953">
                <a:tc>
                  <a:txBody>
                    <a:bodyPr/>
                    <a:lstStyle/>
                    <a:p>
                      <a:pPr algn="l" fontAlgn="ctr"/>
                      <a:r>
                        <a:rPr lang="ja-JP" altLang="en-US" sz="1400" u="none" strike="noStrike" dirty="0">
                          <a:effectLst/>
                        </a:rPr>
                        <a:t>一 　治験の依頼をしようとする者の使用に係る電子計算機と、受託者の使用に係る電子計算機とを電気通信回線で接続した電子情報処理組織を使用する方法のうちイ又はロに掲げるもの</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444953">
                <a:tc>
                  <a:txBody>
                    <a:bodyPr/>
                    <a:lstStyle/>
                    <a:p>
                      <a:pPr algn="l" fontAlgn="ctr"/>
                      <a:r>
                        <a:rPr lang="ja-JP" altLang="en-US" sz="1400" u="none" strike="noStrike" dirty="0">
                          <a:effectLst/>
                        </a:rPr>
                        <a:t>イ　治験の依頼をしようとする者の使用に係る電子計算機と受託者の使用に係る電子計算機とを接続する電気通信回線を通じて送信し、それぞれの使用に係る電子計算機に備えられたファイルに記録する方法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885228">
                <a:tc>
                  <a:txBody>
                    <a:bodyPr/>
                    <a:lstStyle/>
                    <a:p>
                      <a:pPr algn="l" fontAlgn="ctr"/>
                      <a:r>
                        <a:rPr lang="ja-JP" altLang="en-US" sz="1400" u="none" strike="noStrike" dirty="0">
                          <a:effectLst/>
                        </a:rPr>
                        <a:t>ロ　治験の依頼をしようとする者の使用に係る電子計算機に備えられたファイルに記録された前項各号に掲げる事項を電気通信回線を通じて受託者の閲覧に供し、当該受託者の使用に係る電子計算機に備えられたファイルに同項各号に掲げる事項を記録する方法（電磁的方法による契約の締結を行う旨の承諾又は行わない旨の申出をする場合にあっては、治験の依頼をしようとする者の使用に係る電子計算機に備えられたファイルにその旨を記録する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444953">
                <a:tc>
                  <a:txBody>
                    <a:bodyPr/>
                    <a:lstStyle/>
                    <a:p>
                      <a:pPr algn="l" fontAlgn="ctr"/>
                      <a:r>
                        <a:rPr lang="ja-JP" altLang="en-US" sz="1400" u="none" strike="noStrike" dirty="0">
                          <a:effectLst/>
                        </a:rPr>
                        <a:t>二 　磁気ディスク、シー・ディー・ロムその他これらに準ずる方法により一定の事項を確実に記録しておくことができる物をもって調製するファイルに前項各号に掲げる事項を記録したものを交付する方法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224815">
                <a:tc>
                  <a:txBody>
                    <a:bodyPr/>
                    <a:lstStyle/>
                    <a:p>
                      <a:pPr algn="l" fontAlgn="ctr"/>
                      <a:r>
                        <a:rPr lang="ja-JP" altLang="en-US" sz="1400" u="none" strike="noStrike" dirty="0">
                          <a:effectLst/>
                        </a:rPr>
                        <a:t>３ 　前項各号に掲げる方法は、次に掲げる技術的基準に適合するものでなければならない。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280598">
                <a:tc>
                  <a:txBody>
                    <a:bodyPr/>
                    <a:lstStyle/>
                    <a:p>
                      <a:pPr algn="l" fontAlgn="ctr"/>
                      <a:r>
                        <a:rPr lang="ja-JP" altLang="en-US" sz="1400" u="none" strike="noStrike" dirty="0">
                          <a:effectLst/>
                        </a:rPr>
                        <a:t>一 　治験の依頼をしようとする者及び受託者がファイルへの記録を出力することにより書面を作成することができるものであること。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444953">
                <a:tc>
                  <a:txBody>
                    <a:bodyPr/>
                    <a:lstStyle/>
                    <a:p>
                      <a:pPr algn="l" fontAlgn="ctr"/>
                      <a:r>
                        <a:rPr lang="ja-JP" altLang="en-US" sz="1400" u="none" strike="noStrike" dirty="0">
                          <a:effectLst/>
                        </a:rPr>
                        <a:t>二 　ファイルに記録された文書に記載すべき事項について、改変が行われていないかどうかを確認することができる措置を講じていること。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665090">
                <a:tc>
                  <a:txBody>
                    <a:bodyPr/>
                    <a:lstStyle/>
                    <a:p>
                      <a:pPr algn="l" fontAlgn="ctr"/>
                      <a:r>
                        <a:rPr lang="ja-JP" altLang="en-US" sz="1400" u="none" strike="noStrike" dirty="0">
                          <a:effectLst/>
                        </a:rPr>
                        <a:t>４ 　治験の依頼をしようとする者は、第二項の規定により第一項各号に掲げる事項を内容とする契約を締結しようとするときは、あらかじめ、当該受託者に対し、その用いる次に掲げる電磁的方法の種類及び内容を示し、書面又は電磁的方法により承諾を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224815">
                <a:tc>
                  <a:txBody>
                    <a:bodyPr/>
                    <a:lstStyle/>
                    <a:p>
                      <a:pPr algn="l" fontAlgn="ctr"/>
                      <a:r>
                        <a:rPr lang="ja-JP" altLang="en-US" sz="1400" u="none" strike="noStrike" dirty="0">
                          <a:effectLst/>
                        </a:rPr>
                        <a:t>一 　第二項各号に掲げる方法のうち治験の依頼をしようとする者が使用するもの</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224815">
                <a:tc>
                  <a:txBody>
                    <a:bodyPr/>
                    <a:lstStyle/>
                    <a:p>
                      <a:pPr algn="l" fontAlgn="ctr"/>
                      <a:r>
                        <a:rPr lang="ja-JP" altLang="en-US" sz="1400" u="none" strike="noStrike" dirty="0">
                          <a:effectLst/>
                        </a:rPr>
                        <a:t>二 　ファイルへの記録の方式</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r h="665090">
                <a:tc>
                  <a:txBody>
                    <a:bodyPr/>
                    <a:lstStyle/>
                    <a:p>
                      <a:pPr algn="l" fontAlgn="ctr"/>
                      <a:r>
                        <a:rPr lang="ja-JP" altLang="en-US" sz="1400" u="none" strike="noStrike" dirty="0">
                          <a:effectLst/>
                        </a:rPr>
                        <a:t>５ 　前項の規定による承諾を得た治験の依頼をしようとする者は、受託者から書面又は電磁的方法により電磁的方法による契約を締結しない旨の申出があったときは、受託者に対し、第一項各号に掲げる事項を内容とする契約の締結を電磁的方法によってしてはならない。ただし、受託者が再び前項の規定による承諾をした場合は、この限りで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533" marR="4533" marT="4533" marB="0" anchor="ctr"/>
                </a:tc>
              </a:tr>
            </a:tbl>
          </a:graphicData>
        </a:graphic>
      </p:graphicFrame>
    </p:spTree>
    <p:extLst>
      <p:ext uri="{BB962C8B-B14F-4D97-AF65-F5344CB8AC3E}">
        <p14:creationId xmlns:p14="http://schemas.microsoft.com/office/powerpoint/2010/main" val="3166273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21432180"/>
              </p:ext>
            </p:extLst>
          </p:nvPr>
        </p:nvGraphicFramePr>
        <p:xfrm>
          <a:off x="515613" y="682622"/>
          <a:ext cx="10928132" cy="5826458"/>
        </p:xfrm>
        <a:graphic>
          <a:graphicData uri="http://schemas.openxmlformats.org/drawingml/2006/table">
            <a:tbl>
              <a:tblPr>
                <a:tableStyleId>{5C22544A-7EE6-4342-B048-85BDC9FD1C3A}</a:tableStyleId>
              </a:tblPr>
              <a:tblGrid>
                <a:gridCol w="10928132"/>
              </a:tblGrid>
              <a:tr h="258172">
                <a:tc>
                  <a:txBody>
                    <a:bodyPr/>
                    <a:lstStyle/>
                    <a:p>
                      <a:pPr algn="l" fontAlgn="ctr"/>
                      <a:r>
                        <a:rPr lang="ja-JP" altLang="en-US" sz="1600" u="none" strike="noStrike" dirty="0">
                          <a:effectLst/>
                        </a:rPr>
                        <a:t>（治験の契約）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451752">
                <a:tc>
                  <a:txBody>
                    <a:bodyPr/>
                    <a:lstStyle/>
                    <a:p>
                      <a:pPr algn="l" fontAlgn="ctr"/>
                      <a:r>
                        <a:rPr lang="ja-JP" altLang="en-US" sz="1400" b="1" u="none" strike="noStrike" dirty="0">
                          <a:effectLst/>
                        </a:rPr>
                        <a:t>第十三条</a:t>
                      </a:r>
                      <a:r>
                        <a:rPr lang="ja-JP" altLang="en-US" sz="1400" u="none" strike="noStrike" dirty="0">
                          <a:effectLst/>
                        </a:rPr>
                        <a:t> 　治験の依頼をしようとする者及び実施医療機関（前条の規定により業務の全部又は一部を委託する場合にあっては、治験の依頼をしようとする者、受託者及び実施医療機関）は、次に掲げる事項について記載した文書により治験の契約を締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一 　契約を締結した年月日</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二 　治験の依頼をしようとする者の氏名及び住所</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301168">
                <a:tc>
                  <a:txBody>
                    <a:bodyPr/>
                    <a:lstStyle/>
                    <a:p>
                      <a:pPr algn="l" fontAlgn="ctr"/>
                      <a:r>
                        <a:rPr lang="ja-JP" altLang="en-US" sz="1400" u="none" strike="noStrike">
                          <a:effectLst/>
                        </a:rPr>
                        <a:t>三 　前条の規定により業務の一部を委託する場合にあっては、受託者の氏名、住所及び当該委託した業務の範囲</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四 　実施医療機関の名称及び所在地</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五 　契約担当者の氏名及び職名</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六 　治験責任医師の氏名</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七 　治験の期間</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八 　治験薬の管理に関する事項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九 　記録（データを含む。）の保存に関する事項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 　この省令の規定により治験依頼者及び実施医療機関に従事する者が行う通知に関する事項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十一 　被験者の秘密の保全に関する事項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十二 　治験の費用に関する事項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十三 　実施医療機関が治験実施計画書を遵守して治験を行う旨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301168">
                <a:tc>
                  <a:txBody>
                    <a:bodyPr/>
                    <a:lstStyle/>
                    <a:p>
                      <a:pPr algn="l" fontAlgn="ctr"/>
                      <a:r>
                        <a:rPr lang="ja-JP" altLang="en-US" sz="1400" u="none" strike="noStrike">
                          <a:effectLst/>
                        </a:rPr>
                        <a:t>十四 　実施医療機関が治験依頼者の求めに応じて第四十一条第二項各号に掲げる記録（文書を含む。）を閲覧に供する旨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451752">
                <a:tc>
                  <a:txBody>
                    <a:bodyPr/>
                    <a:lstStyle/>
                    <a:p>
                      <a:pPr algn="l" fontAlgn="ctr"/>
                      <a:r>
                        <a:rPr lang="ja-JP" altLang="en-US" sz="1400" u="none" strike="noStrike">
                          <a:effectLst/>
                        </a:rPr>
                        <a:t>十五 　実施医療機関がこの省令、治験実施計画書又は当該契約に違反することにより適正な治験に支障を及ぼしたと認める場合（第四十六条に規定する場合を除く。）には、治験依頼者が治験の契約を解除できる旨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十六 　被験者の健康被害の補償に関する事項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26528">
                <a:tc>
                  <a:txBody>
                    <a:bodyPr/>
                    <a:lstStyle/>
                    <a:p>
                      <a:pPr algn="l" fontAlgn="ctr"/>
                      <a:r>
                        <a:rPr lang="ja-JP" altLang="en-US" sz="1400" u="none" strike="noStrike">
                          <a:effectLst/>
                        </a:rPr>
                        <a:t>十七 　その他治験が適正かつ円滑に行われることを確保するために必要な事項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891054">
                <a:tc>
                  <a:txBody>
                    <a:bodyPr/>
                    <a:lstStyle/>
                    <a:p>
                      <a:pPr algn="l" fontAlgn="ctr"/>
                      <a:r>
                        <a:rPr lang="ja-JP" altLang="en-US" sz="1400" u="none" strike="noStrike" dirty="0">
                          <a:effectLst/>
                        </a:rPr>
                        <a:t>２ 　前項の文書による契約については、前条第二項から第五項までの規定を準用する。この場合において、同条第二項中「前項の受託者」とあるのは「実施医療機関（この条の規定により業務の全部又は一部を委託する場合にあっては、実施医療機関及び受託者）（以下「実施医療機関等」という。）」と、同項第一号並びに同条第三項第一号、第四項及び第五項中「受託者」とあるのは「実施医療機関等」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bl>
          </a:graphicData>
        </a:graphic>
      </p:graphicFrame>
    </p:spTree>
    <p:extLst>
      <p:ext uri="{BB962C8B-B14F-4D97-AF65-F5344CB8AC3E}">
        <p14:creationId xmlns:p14="http://schemas.microsoft.com/office/powerpoint/2010/main" val="1386104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46211080"/>
              </p:ext>
            </p:extLst>
          </p:nvPr>
        </p:nvGraphicFramePr>
        <p:xfrm>
          <a:off x="346364" y="698384"/>
          <a:ext cx="11513127" cy="5418293"/>
        </p:xfrm>
        <a:graphic>
          <a:graphicData uri="http://schemas.openxmlformats.org/drawingml/2006/table">
            <a:tbl>
              <a:tblPr firstRow="1" bandRow="1">
                <a:tableStyleId>{21E4AEA4-8DFA-4A89-87EB-49C32662AFE0}</a:tableStyleId>
              </a:tblPr>
              <a:tblGrid>
                <a:gridCol w="2355272">
                  <a:extLst>
                    <a:ext uri="{9D8B030D-6E8A-4147-A177-3AD203B41FA5}">
                      <a16:colId xmlns:a16="http://schemas.microsoft.com/office/drawing/2014/main" xmlns="" val="20000"/>
                    </a:ext>
                  </a:extLst>
                </a:gridCol>
                <a:gridCol w="3740728">
                  <a:extLst>
                    <a:ext uri="{9D8B030D-6E8A-4147-A177-3AD203B41FA5}">
                      <a16:colId xmlns:a16="http://schemas.microsoft.com/office/drawing/2014/main" xmlns="" val="20001"/>
                    </a:ext>
                  </a:extLst>
                </a:gridCol>
                <a:gridCol w="3976254">
                  <a:extLst>
                    <a:ext uri="{9D8B030D-6E8A-4147-A177-3AD203B41FA5}">
                      <a16:colId xmlns:a16="http://schemas.microsoft.com/office/drawing/2014/main" xmlns="" val="3089620067"/>
                    </a:ext>
                  </a:extLst>
                </a:gridCol>
                <a:gridCol w="1440873">
                  <a:extLst>
                    <a:ext uri="{9D8B030D-6E8A-4147-A177-3AD203B41FA5}">
                      <a16:colId xmlns:a16="http://schemas.microsoft.com/office/drawing/2014/main" xmlns="" val="20002"/>
                    </a:ext>
                  </a:extLst>
                </a:gridCol>
              </a:tblGrid>
              <a:tr h="738744">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414740">
                <a:tc rowSpan="7">
                  <a:txBody>
                    <a:bodyPr/>
                    <a:lstStyle/>
                    <a:p>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①同意説明</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（説明文書及び同意文書）</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同意補助説明（</a:t>
                      </a:r>
                      <a:r>
                        <a:rPr lang="en-US" altLang="zh-TW"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zh-TW"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旧版の説明文書を用いて説明する</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説明文書が最新版であることを確認する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最新の治験審査結果通知書を確認する</a:t>
                      </a: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51</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1"/>
                  </a:ext>
                </a:extLst>
              </a:tr>
              <a:tr h="516834">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説明文書を取り違えて説明する（治験薬は同じだが比較試験と長期投与試験の取り違え）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参加する治験の説明</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文書またはプロトコル</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番号を確認する </a:t>
                      </a: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rtl="0" fontAlgn="t"/>
                      <a:r>
                        <a:rPr lang="en-US" altLang="ja-JP" sz="1400" b="0" i="0" u="none" strike="noStrike" dirty="0" smtClean="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smtClean="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smtClean="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51</a:t>
                      </a:r>
                      <a:r>
                        <a:rPr lang="ja-JP" altLang="en-US" sz="1400" b="0" i="0" u="none" strike="noStrike" dirty="0" smtClean="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smtClean="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en-US" altLang="ja-JP" sz="1400" b="0" i="0" u="none" strike="noStrike" dirty="0">
                        <a:solidFill>
                          <a:srgbClr val="FF0000"/>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2"/>
                  </a:ext>
                </a:extLst>
              </a:tr>
              <a:tr h="381000">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代諾者として不適切な者に説明する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代諾者となりえる者の範囲を確認する </a:t>
                      </a: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3"/>
                  </a:ext>
                </a:extLst>
              </a:tr>
              <a:tr h="352425">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分担医師が説明しない</a:t>
                      </a:r>
                    </a:p>
                  </a:txBody>
                  <a:tcPr marL="9525" marR="9525" marT="9525" marB="0" anchor="ctr"/>
                </a:tc>
                <a:tc>
                  <a:txBody>
                    <a:bodyPr/>
                    <a:lstStyle/>
                    <a:p>
                      <a:pPr marL="0" indent="85725" algn="l" rtl="0" fontAlgn="t"/>
                      <a:r>
                        <a:rPr 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理解不足</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再教育する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4"/>
                  </a:ext>
                </a:extLst>
              </a:tr>
              <a:tr h="468000">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治験審査委員会承認前の説明文書で説明する</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治験審査委員会から実施医療機関の長に治験の実施を承認する決定を下し</a:t>
                      </a:r>
                      <a:r>
                        <a:rPr lang="zh-TW"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治験審査結果通知書</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入手後</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（責任医師に</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通知後）に開始する </a:t>
                      </a: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51</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5"/>
                  </a:ext>
                </a:extLst>
              </a:tr>
              <a:tr h="468000">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説明文書を被験者へ提供するのを失念する</a:t>
                      </a:r>
                    </a:p>
                  </a:txBody>
                  <a:tcPr marL="9525" marR="9525" marT="9525" marB="0" anchor="ctr"/>
                </a:tc>
                <a:tc>
                  <a:txBody>
                    <a:bodyPr/>
                    <a:lstStyle/>
                    <a:p>
                      <a:pPr marL="0" indent="85725"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手順、フロー</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を規定する </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6"/>
                  </a:ext>
                </a:extLst>
              </a:tr>
              <a:tr h="471440">
                <a:tc vMerge="1">
                  <a:txBody>
                    <a:bodyPr/>
                    <a:lstStyle/>
                    <a:p>
                      <a:pPr algn="l" rtl="0" fontAlgn="ctr"/>
                      <a:endParaRPr lang="zh-TW"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治験内容に関する説明が不十分（来院</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日、検査内容、投薬</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等） </a:t>
                      </a: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質問をする機会を与え、質問に十分に答える</a:t>
                      </a: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7"/>
                  </a:ext>
                </a:extLst>
              </a:tr>
              <a:tr h="468000">
                <a:tc rowSpan="3">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②治</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験参加の検討</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十分な検討期間を被験者に与えていない</a:t>
                      </a: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十分な時間を与える</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9"/>
                  </a:ext>
                </a:extLst>
              </a:tr>
              <a:tr h="468000">
                <a:tc vMerge="1">
                  <a:txBody>
                    <a:bodyPr/>
                    <a:lstStyle/>
                    <a:p>
                      <a:pPr algn="l" rtl="0"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治験への参加又は治験への継続参加に関し、不当な影響を及ぼしている。自由意思でない</a:t>
                      </a:r>
                    </a:p>
                  </a:txBody>
                  <a:tcPr marL="9525" marR="9525" marT="9525" marB="0"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責任医師と被験者（</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患者）の関係にあることに留意し、不当な影響とならないように注意する </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10"/>
                  </a:ext>
                </a:extLst>
              </a:tr>
              <a:tr h="468000">
                <a:tc vMerge="1">
                  <a:txBody>
                    <a:bodyPr/>
                    <a:lstStyle/>
                    <a:p>
                      <a:pPr algn="l" rtl="0"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質問をする機会を与え、かつ、当該質問に十分に答えていない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被験者が質問する機会があることを伝え、質問に答えることで自由意思で判断してもらう</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5"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11"/>
                  </a:ext>
                </a:extLst>
              </a:tr>
            </a:tbl>
          </a:graphicData>
        </a:graphic>
      </p:graphicFrame>
      <p:sp>
        <p:nvSpPr>
          <p:cNvPr id="6" name="動作設定ボタン: 戻る 5">
            <a:hlinkClick r:id="rId6"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46364"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治験説明・同意取得におけるリスク事例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97858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9002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554784958"/>
              </p:ext>
            </p:extLst>
          </p:nvPr>
        </p:nvGraphicFramePr>
        <p:xfrm>
          <a:off x="515614" y="603309"/>
          <a:ext cx="10928128" cy="928656"/>
        </p:xfrm>
        <a:graphic>
          <a:graphicData uri="http://schemas.openxmlformats.org/drawingml/2006/table">
            <a:tbl>
              <a:tblPr>
                <a:tableStyleId>{5C22544A-7EE6-4342-B048-85BDC9FD1C3A}</a:tableStyleId>
              </a:tblPr>
              <a:tblGrid>
                <a:gridCol w="10928128"/>
              </a:tblGrid>
              <a:tr h="225097">
                <a:tc>
                  <a:txBody>
                    <a:bodyPr/>
                    <a:lstStyle/>
                    <a:p>
                      <a:pPr algn="l" fontAlgn="ctr"/>
                      <a:r>
                        <a:rPr lang="ja-JP" altLang="en-US" sz="1600" u="none" strike="noStrike" dirty="0">
                          <a:effectLst/>
                        </a:rPr>
                        <a:t>（被験者に対する補償措置）</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75291">
                <a:tc>
                  <a:txBody>
                    <a:bodyPr/>
                    <a:lstStyle/>
                    <a:p>
                      <a:pPr algn="l" fontAlgn="ctr"/>
                      <a:r>
                        <a:rPr lang="ja-JP" altLang="en-US" sz="1400" b="1" u="none" strike="noStrike" dirty="0">
                          <a:effectLst/>
                        </a:rPr>
                        <a:t>第十四条</a:t>
                      </a:r>
                      <a:r>
                        <a:rPr lang="ja-JP" altLang="en-US" sz="1400" u="none" strike="noStrike" dirty="0">
                          <a:effectLst/>
                        </a:rPr>
                        <a:t> 　治験の依頼をしようとする者は、あらかじめ、治験に係る被験者に生じた健康被害（受託者の業務により生じたものを含む。）の補償のために、保険契約の締結その他の必要な措置を講じてお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373825206"/>
              </p:ext>
            </p:extLst>
          </p:nvPr>
        </p:nvGraphicFramePr>
        <p:xfrm>
          <a:off x="515614" y="1607576"/>
          <a:ext cx="10928128" cy="1267359"/>
        </p:xfrm>
        <a:graphic>
          <a:graphicData uri="http://schemas.openxmlformats.org/drawingml/2006/table">
            <a:tbl>
              <a:tblPr>
                <a:tableStyleId>{5C22544A-7EE6-4342-B048-85BDC9FD1C3A}</a:tableStyleId>
              </a:tblPr>
              <a:tblGrid>
                <a:gridCol w="10928128"/>
              </a:tblGrid>
              <a:tr h="202799">
                <a:tc>
                  <a:txBody>
                    <a:bodyPr/>
                    <a:lstStyle/>
                    <a:p>
                      <a:pPr algn="l" fontAlgn="ctr"/>
                      <a:r>
                        <a:rPr lang="zh-CN" altLang="en-US" sz="1600" u="none" strike="noStrike" baseline="0" dirty="0">
                          <a:effectLst/>
                        </a:rPr>
                        <a:t>（治験国内管理人）</a:t>
                      </a:r>
                      <a:endParaRPr lang="zh-CN" altLang="en-US" sz="1600" b="0" i="0" u="none" strike="noStrike" baseline="0"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013994">
                <a:tc>
                  <a:txBody>
                    <a:bodyPr/>
                    <a:lstStyle/>
                    <a:p>
                      <a:pPr algn="l" fontAlgn="ctr"/>
                      <a:r>
                        <a:rPr lang="ja-JP" altLang="en-US" sz="1400" b="1" u="none" strike="noStrike" dirty="0">
                          <a:effectLst/>
                        </a:rPr>
                        <a:t>第十五条</a:t>
                      </a:r>
                      <a:r>
                        <a:rPr lang="ja-JP" altLang="en-US" sz="1400" u="none" strike="noStrike" dirty="0">
                          <a:effectLst/>
                        </a:rPr>
                        <a:t> 　本邦内に住所を有しない治験の依頼をしようとする者は、治験薬による保健衛生上の危害の発生又は拡大の防止に必要な措置を採らせるため、治験の依頼をしようとする者に代わって治験の依頼を行うことができる者を、本邦内に住所を有する者（外国法人で本邦内に事務所を有するものの当該事務所の代表者を含む。）のうちから選任し、この者（以下「治験国内管理人」という。）に治験の依頼に係る手続を行わせ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3235312471"/>
              </p:ext>
            </p:extLst>
          </p:nvPr>
        </p:nvGraphicFramePr>
        <p:xfrm>
          <a:off x="515614" y="2920066"/>
          <a:ext cx="10928127" cy="3853189"/>
        </p:xfrm>
        <a:graphic>
          <a:graphicData uri="http://schemas.openxmlformats.org/drawingml/2006/table">
            <a:tbl>
              <a:tblPr>
                <a:tableStyleId>{5C22544A-7EE6-4342-B048-85BDC9FD1C3A}</a:tableStyleId>
              </a:tblPr>
              <a:tblGrid>
                <a:gridCol w="10928127"/>
              </a:tblGrid>
              <a:tr h="297775">
                <a:tc>
                  <a:txBody>
                    <a:bodyPr/>
                    <a:lstStyle/>
                    <a:p>
                      <a:pPr algn="l" fontAlgn="ctr"/>
                      <a:r>
                        <a:rPr lang="ja-JP" altLang="en-US" sz="1600" u="none" strike="noStrike" dirty="0">
                          <a:effectLst/>
                        </a:rPr>
                        <a:t>（治験薬の管理）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334156">
                <a:tc>
                  <a:txBody>
                    <a:bodyPr/>
                    <a:lstStyle/>
                    <a:p>
                      <a:pPr algn="l" fontAlgn="ctr"/>
                      <a:r>
                        <a:rPr lang="ja-JP" altLang="en-US" sz="1400" b="1" u="none" strike="noStrike" dirty="0">
                          <a:effectLst/>
                        </a:rPr>
                        <a:t>第十六条</a:t>
                      </a:r>
                      <a:r>
                        <a:rPr lang="ja-JP" altLang="en-US" sz="1400" u="none" strike="noStrike" dirty="0">
                          <a:effectLst/>
                        </a:rPr>
                        <a:t> 　治験依頼者は、治験薬の容器又は被包に次に掲げる事項（拡大治験を実施する場合にあっては、第一号及び第二号に掲げる事項に限る。）を邦文で記載しなければならない。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一 　治験用である旨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334156">
                <a:tc>
                  <a:txBody>
                    <a:bodyPr/>
                    <a:lstStyle/>
                    <a:p>
                      <a:pPr algn="l" fontAlgn="ctr"/>
                      <a:r>
                        <a:rPr lang="ja-JP" altLang="en-US" sz="1400" u="none" strike="noStrike" dirty="0">
                          <a:effectLst/>
                        </a:rPr>
                        <a:t>二 　治験依頼者の氏名及び住所（当該者が本邦内に住所を有しない場合にあっては、その氏名及び住所地の国名並びに治験国内管理人の氏名及び住所）</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三 　化学名又は識別記号</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四 　製造番号又は製造記号</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五 　貯蔵方法、有効期間等を定める必要があるものについては、その内容</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12863">
                <a:tc>
                  <a:txBody>
                    <a:bodyPr/>
                    <a:lstStyle/>
                    <a:p>
                      <a:pPr algn="l" fontAlgn="ctr"/>
                      <a:r>
                        <a:rPr lang="ja-JP" altLang="en-US" sz="1400" u="none" strike="noStrike" dirty="0">
                          <a:effectLst/>
                        </a:rPr>
                        <a:t>２ 　治験依頼者は、治験薬に添付する文書、その治験薬又はその容器若しくは被包（内袋を含む。）には、次に掲げる事項を記載してはならない。ただし、拡大治験を実施する場合にあっては、この限りでない。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一 　予定される販売名</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二 　予定される効能又は効果</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69870">
                <a:tc>
                  <a:txBody>
                    <a:bodyPr/>
                    <a:lstStyle/>
                    <a:p>
                      <a:pPr algn="l" fontAlgn="ctr"/>
                      <a:r>
                        <a:rPr lang="ja-JP" altLang="en-US" sz="1400" u="none" strike="noStrike" dirty="0">
                          <a:effectLst/>
                        </a:rPr>
                        <a:t>三 　予定される用法又は用量</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412863">
                <a:tc>
                  <a:txBody>
                    <a:bodyPr/>
                    <a:lstStyle/>
                    <a:p>
                      <a:pPr algn="l" fontAlgn="ctr"/>
                      <a:r>
                        <a:rPr lang="ja-JP" altLang="en-US" sz="1400" u="none" strike="noStrike" dirty="0">
                          <a:effectLst/>
                        </a:rPr>
                        <a:t>３ 　治験依頼者は、被験者、治験責任医師等及び治験協力者が被験薬及び対照薬の識別をできない状態で実施医療機関に交付した治験薬について、緊急時に、治験責任医師等が被験薬及び対照薬の識別を直ちにできるよう必要な措置を講じてお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5242">
                <a:tc>
                  <a:txBody>
                    <a:bodyPr/>
                    <a:lstStyle/>
                    <a:p>
                      <a:pPr algn="l" fontAlgn="ctr"/>
                      <a:r>
                        <a:rPr lang="ja-JP" altLang="en-US" sz="1400" u="none" strike="noStrike" dirty="0">
                          <a:effectLst/>
                        </a:rPr>
                        <a:t>４ 　治験依頼者は、輸送及び保存中の汚染や劣化を防止するため治験薬を包装して実施医療機関に交付しなければならない。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bl>
          </a:graphicData>
        </a:graphic>
      </p:graphicFrame>
    </p:spTree>
    <p:extLst>
      <p:ext uri="{BB962C8B-B14F-4D97-AF65-F5344CB8AC3E}">
        <p14:creationId xmlns:p14="http://schemas.microsoft.com/office/powerpoint/2010/main" val="22685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15615" y="2632"/>
            <a:ext cx="894966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458197523"/>
              </p:ext>
            </p:extLst>
          </p:nvPr>
        </p:nvGraphicFramePr>
        <p:xfrm>
          <a:off x="515615" y="610567"/>
          <a:ext cx="10891061" cy="3024966"/>
        </p:xfrm>
        <a:graphic>
          <a:graphicData uri="http://schemas.openxmlformats.org/drawingml/2006/table">
            <a:tbl>
              <a:tblPr>
                <a:tableStyleId>{5C22544A-7EE6-4342-B048-85BDC9FD1C3A}</a:tableStyleId>
              </a:tblPr>
              <a:tblGrid>
                <a:gridCol w="10891061"/>
              </a:tblGrid>
              <a:tr h="159428">
                <a:tc>
                  <a:txBody>
                    <a:bodyPr/>
                    <a:lstStyle/>
                    <a:p>
                      <a:pPr algn="l" fontAlgn="ctr"/>
                      <a:r>
                        <a:rPr lang="ja-JP" altLang="en-US" sz="1400" u="none" strike="noStrike" dirty="0">
                          <a:effectLst/>
                        </a:rPr>
                        <a:t>５ 　治験依頼者は、治験薬に関する次に掲げる記録を作成しなければならない。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318856">
                <a:tc>
                  <a:txBody>
                    <a:bodyPr/>
                    <a:lstStyle/>
                    <a:p>
                      <a:pPr algn="l" fontAlgn="ctr"/>
                      <a:r>
                        <a:rPr lang="ja-JP" altLang="en-US" sz="1400" u="none" strike="noStrike" dirty="0">
                          <a:effectLst/>
                        </a:rPr>
                        <a:t>一 　治験薬の製造年月日、製造方法、製造数量等の製造に関する記録及び治験薬の安定性等の品質に関する試験の記録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159428">
                <a:tc>
                  <a:txBody>
                    <a:bodyPr/>
                    <a:lstStyle/>
                    <a:p>
                      <a:pPr algn="l" fontAlgn="ctr"/>
                      <a:r>
                        <a:rPr lang="ja-JP" altLang="en-US" sz="1400" u="none" strike="noStrike" dirty="0">
                          <a:effectLst/>
                        </a:rPr>
                        <a:t>二 　実施医療機関ごとの治験薬の交付又は回収の数量及び年月日の記録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159428">
                <a:tc>
                  <a:txBody>
                    <a:bodyPr/>
                    <a:lstStyle/>
                    <a:p>
                      <a:pPr algn="l" fontAlgn="ctr"/>
                      <a:r>
                        <a:rPr lang="ja-JP" altLang="en-US" sz="1400" u="none" strike="noStrike" dirty="0">
                          <a:effectLst/>
                        </a:rPr>
                        <a:t>三 　治験薬の処分の記録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318856">
                <a:tc>
                  <a:txBody>
                    <a:bodyPr/>
                    <a:lstStyle/>
                    <a:p>
                      <a:pPr algn="l" fontAlgn="ctr"/>
                      <a:r>
                        <a:rPr lang="ja-JP" altLang="en-US" sz="1400" u="none" strike="noStrike" dirty="0">
                          <a:effectLst/>
                        </a:rPr>
                        <a:t>６ 　治験依頼者は、治験の契約の締結後遅滞なく、実施医療機関における治験薬の管理に関する手順書を作成し、これを実施医療機関に交付しなければならない。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478285">
                <a:tc>
                  <a:txBody>
                    <a:bodyPr/>
                    <a:lstStyle/>
                    <a:p>
                      <a:pPr algn="l" fontAlgn="ctr"/>
                      <a:r>
                        <a:rPr lang="ja-JP" altLang="en-US" sz="1400" u="none" strike="noStrike" dirty="0">
                          <a:effectLst/>
                        </a:rPr>
                        <a:t>７ 　治験依頼者は、必要に応じ、治験薬の溶解方法その他の取扱方法を説明した文書を作成し、これを治験責任医師等、治験協力者及び第三十九条に規定する治験薬管理者に交付しなければならない。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478285">
                <a:tc>
                  <a:txBody>
                    <a:bodyPr/>
                    <a:lstStyle/>
                    <a:p>
                      <a:pPr algn="l" fontAlgn="ctr"/>
                      <a:r>
                        <a:rPr lang="ja-JP" altLang="en-US" sz="1400" u="none" strike="noStrike" dirty="0">
                          <a:effectLst/>
                        </a:rPr>
                        <a:t>８ 　第五項の規定による手順書の交付については、第十条第二項から第五項までの規定を準用する。この場合において、これらの規定中「治験の依頼をしようとする者」とあるのは、「治験依頼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r h="637713">
                <a:tc>
                  <a:txBody>
                    <a:bodyPr/>
                    <a:lstStyle/>
                    <a:p>
                      <a:pPr algn="l" fontAlgn="ctr"/>
                      <a:r>
                        <a:rPr lang="ja-JP" altLang="en-US" sz="1400" u="none" strike="noStrike" dirty="0">
                          <a:effectLst/>
                        </a:rPr>
                        <a:t>９ 　第七項の文書の交付については、第十条第二項から第五項までの規定を準用する。この場合において、これらの規定中「治験の依頼をしようとする者」とあるのは「治験依頼者」と、「実施医療機関の長」とあるのは「治験責任医師等、治験協力者及び第三十九条に規定する治験薬管理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8532" marR="8532" marT="8532"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670793043"/>
              </p:ext>
            </p:extLst>
          </p:nvPr>
        </p:nvGraphicFramePr>
        <p:xfrm>
          <a:off x="515615" y="3644024"/>
          <a:ext cx="10872527" cy="2062066"/>
        </p:xfrm>
        <a:graphic>
          <a:graphicData uri="http://schemas.openxmlformats.org/drawingml/2006/table">
            <a:tbl>
              <a:tblPr>
                <a:tableStyleId>{5C22544A-7EE6-4342-B048-85BDC9FD1C3A}</a:tableStyleId>
              </a:tblPr>
              <a:tblGrid>
                <a:gridCol w="10872527"/>
              </a:tblGrid>
              <a:tr h="169830">
                <a:tc>
                  <a:txBody>
                    <a:bodyPr/>
                    <a:lstStyle/>
                    <a:p>
                      <a:pPr algn="l" fontAlgn="ctr"/>
                      <a:r>
                        <a:rPr lang="ja-JP" altLang="en-US" sz="1600" u="none" strike="noStrike" dirty="0">
                          <a:effectLst/>
                        </a:rPr>
                        <a:t>（治験薬の交付）</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49151">
                <a:tc>
                  <a:txBody>
                    <a:bodyPr/>
                    <a:lstStyle/>
                    <a:p>
                      <a:pPr algn="l" fontAlgn="ctr"/>
                      <a:r>
                        <a:rPr lang="ja-JP" altLang="en-US" sz="1400" b="1" u="none" strike="noStrike" dirty="0">
                          <a:effectLst/>
                        </a:rPr>
                        <a:t>第十七条</a:t>
                      </a:r>
                      <a:r>
                        <a:rPr lang="ja-JP" altLang="en-US" sz="1400" u="none" strike="noStrike" dirty="0">
                          <a:effectLst/>
                        </a:rPr>
                        <a:t> 　治験依頼者は、治験薬の品質の確保のために必要な構造設備を備え、かつ、適切な製造管理及び品質管理の方法が採られている製造所において製造された治験薬を、治験依頼者の責任のもと実施医療機関に交付しなければならない。ただし、拡大治験を実施する場合にあっては、実施医療機関が在庫として保管する医薬品の中から、治験薬として使用する医薬品を当該実施医療機関に選定させること又は治験依頼者自ら選定することができ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09491">
                <a:tc>
                  <a:txBody>
                    <a:bodyPr/>
                    <a:lstStyle/>
                    <a:p>
                      <a:pPr algn="l" fontAlgn="ctr"/>
                      <a:r>
                        <a:rPr lang="ja-JP" altLang="en-US" sz="1400" u="none" strike="noStrike" dirty="0">
                          <a:effectLst/>
                        </a:rPr>
                        <a:t>２ 　治験依頼者は、前項ただし書の場合には、適切な製造管理及び品質管理の方法が採られている場所において、治験薬の容器又は被包に前条第一項第一号及び第二号に掲げる事項を邦文で記載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39661">
                <a:tc>
                  <a:txBody>
                    <a:bodyPr/>
                    <a:lstStyle/>
                    <a:p>
                      <a:pPr algn="l" fontAlgn="ctr"/>
                      <a:r>
                        <a:rPr lang="ja-JP" altLang="en-US" sz="1400" u="none" strike="noStrike" dirty="0">
                          <a:effectLst/>
                        </a:rPr>
                        <a:t>３ 　第三十九条に規定する治験薬管理者は、第一項ただし書の場合には、当該治験薬とそれ以外の医薬品とを区別して適切に管理しなければならない。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594926666"/>
              </p:ext>
            </p:extLst>
          </p:nvPr>
        </p:nvGraphicFramePr>
        <p:xfrm>
          <a:off x="506347" y="5801680"/>
          <a:ext cx="10881795" cy="892202"/>
        </p:xfrm>
        <a:graphic>
          <a:graphicData uri="http://schemas.openxmlformats.org/drawingml/2006/table">
            <a:tbl>
              <a:tblPr>
                <a:tableStyleId>{5C22544A-7EE6-4342-B048-85BDC9FD1C3A}</a:tableStyleId>
              </a:tblPr>
              <a:tblGrid>
                <a:gridCol w="10881795"/>
              </a:tblGrid>
              <a:tr h="212946">
                <a:tc>
                  <a:txBody>
                    <a:bodyPr/>
                    <a:lstStyle/>
                    <a:p>
                      <a:pPr algn="l" fontAlgn="ctr"/>
                      <a:r>
                        <a:rPr lang="ja-JP" altLang="en-US" sz="1600" u="none" strike="noStrike" dirty="0">
                          <a:effectLst/>
                        </a:rPr>
                        <a:t>（委嘱の文書の作成）</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38837">
                <a:tc>
                  <a:txBody>
                    <a:bodyPr/>
                    <a:lstStyle/>
                    <a:p>
                      <a:pPr algn="l" fontAlgn="ctr"/>
                      <a:r>
                        <a:rPr lang="ja-JP" altLang="en-US" sz="1400" b="1" u="none" strike="noStrike" dirty="0">
                          <a:effectLst/>
                        </a:rPr>
                        <a:t>第十八条</a:t>
                      </a:r>
                      <a:r>
                        <a:rPr lang="ja-JP" altLang="en-US" sz="1400" u="none" strike="noStrike" dirty="0">
                          <a:effectLst/>
                        </a:rPr>
                        <a:t> 　治験依頼者は、第二条第十六項に規定する調整業務を治験調整医師又は治験調整委員会に委嘱する場合には、その業務の範囲、手順その他必要な事項を記載した文書を作成しなければならない。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782568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8" name="動作設定ボタン: 戻る 7">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738099593"/>
              </p:ext>
            </p:extLst>
          </p:nvPr>
        </p:nvGraphicFramePr>
        <p:xfrm>
          <a:off x="515615" y="671361"/>
          <a:ext cx="10928130" cy="1459444"/>
        </p:xfrm>
        <a:graphic>
          <a:graphicData uri="http://schemas.openxmlformats.org/drawingml/2006/table">
            <a:tbl>
              <a:tblPr>
                <a:tableStyleId>{5C22544A-7EE6-4342-B048-85BDC9FD1C3A}</a:tableStyleId>
              </a:tblPr>
              <a:tblGrid>
                <a:gridCol w="10928130"/>
              </a:tblGrid>
              <a:tr h="192459">
                <a:tc>
                  <a:txBody>
                    <a:bodyPr/>
                    <a:lstStyle/>
                    <a:p>
                      <a:pPr algn="l" fontAlgn="ctr"/>
                      <a:r>
                        <a:rPr lang="ja-JP" altLang="en-US" sz="1600" u="none" strike="noStrike" dirty="0">
                          <a:effectLst/>
                        </a:rPr>
                        <a:t>（効果安全性評価委員会の設置）</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84917">
                <a:tc>
                  <a:txBody>
                    <a:bodyPr/>
                    <a:lstStyle/>
                    <a:p>
                      <a:pPr algn="l" fontAlgn="ctr"/>
                      <a:r>
                        <a:rPr lang="ja-JP" altLang="en-US" sz="1400" b="1" u="none" strike="noStrike" dirty="0">
                          <a:effectLst/>
                        </a:rPr>
                        <a:t>第十九条</a:t>
                      </a:r>
                      <a:r>
                        <a:rPr lang="ja-JP" altLang="en-US" sz="1400" u="none" strike="noStrike" dirty="0">
                          <a:effectLst/>
                        </a:rPr>
                        <a:t> 　治験依頼者は、治験の継続の適否又は治験実施計画書の変更について審議させるために効果安全性評価委員会を設置することができる。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84917">
                <a:tc>
                  <a:txBody>
                    <a:bodyPr/>
                    <a:lstStyle/>
                    <a:p>
                      <a:pPr algn="l" fontAlgn="ctr"/>
                      <a:r>
                        <a:rPr lang="ja-JP" altLang="en-US" sz="1400" u="none" strike="noStrike">
                          <a:effectLst/>
                        </a:rPr>
                        <a:t>２ 　治験依頼者は、前項の効果安全性評価委員会の審議に関する手順書を作成し、これに従って審議を行わせなければならない。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84917">
                <a:tc>
                  <a:txBody>
                    <a:bodyPr/>
                    <a:lstStyle/>
                    <a:p>
                      <a:pPr algn="l" fontAlgn="ctr"/>
                      <a:r>
                        <a:rPr lang="ja-JP" altLang="en-US" sz="1400" u="none" strike="noStrike" dirty="0">
                          <a:effectLst/>
                        </a:rPr>
                        <a:t>３ 　治験依頼者は、前項の審議を行ったときは、その審議の記録を作成し、これを保存しなければならない。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333057530"/>
              </p:ext>
            </p:extLst>
          </p:nvPr>
        </p:nvGraphicFramePr>
        <p:xfrm>
          <a:off x="515615" y="2244623"/>
          <a:ext cx="10928130" cy="2903014"/>
        </p:xfrm>
        <a:graphic>
          <a:graphicData uri="http://schemas.openxmlformats.org/drawingml/2006/table">
            <a:tbl>
              <a:tblPr>
                <a:tableStyleId>{5C22544A-7EE6-4342-B048-85BDC9FD1C3A}</a:tableStyleId>
              </a:tblPr>
              <a:tblGrid>
                <a:gridCol w="10928130"/>
              </a:tblGrid>
              <a:tr h="201219">
                <a:tc>
                  <a:txBody>
                    <a:bodyPr/>
                    <a:lstStyle/>
                    <a:p>
                      <a:pPr algn="l" fontAlgn="ctr"/>
                      <a:r>
                        <a:rPr lang="zh-TW" altLang="en-US" sz="1600" u="none" strike="noStrike" dirty="0">
                          <a:effectLst/>
                        </a:rPr>
                        <a:t>（副作用情報等）</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03656">
                <a:tc>
                  <a:txBody>
                    <a:bodyPr/>
                    <a:lstStyle/>
                    <a:p>
                      <a:pPr algn="l" fontAlgn="ctr"/>
                      <a:r>
                        <a:rPr lang="ja-JP" altLang="en-US" sz="1400" b="1" u="none" strike="noStrike" dirty="0">
                          <a:effectLst/>
                        </a:rPr>
                        <a:t>第二十条</a:t>
                      </a:r>
                      <a:r>
                        <a:rPr lang="ja-JP" altLang="en-US" sz="1400" u="none" strike="noStrike" dirty="0">
                          <a:effectLst/>
                        </a:rPr>
                        <a:t> 　治験依頼者は、被験薬の品質、有効性及び安全性に関する事項その他の治験を適正に行うために必要な情報を収集し、及び検討するとともに、実施医療機関の長に対し、これを提供しなければならない。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04874">
                <a:tc>
                  <a:txBody>
                    <a:bodyPr/>
                    <a:lstStyle/>
                    <a:p>
                      <a:pPr algn="l" fontAlgn="ctr"/>
                      <a:r>
                        <a:rPr lang="ja-JP" altLang="en-US" sz="1400" u="none" strike="noStrike" dirty="0">
                          <a:effectLst/>
                        </a:rPr>
                        <a:t>２ 　治験依頼者は、被験薬について法第八十条の二第六項 に規定する事項を知ったときは、その発現症例一覧等を当該被験薬ごとに、当該被験薬について初めて治験の計画を届け出た日等から起算して一年ごとに、その期間の満了後三月以内に治験責任医師及び実施医療機関の長に通知しなければならない。</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r h="402437">
                <a:tc>
                  <a:txBody>
                    <a:bodyPr/>
                    <a:lstStyle/>
                    <a:p>
                      <a:pPr algn="l" fontAlgn="ctr"/>
                      <a:r>
                        <a:rPr lang="ja-JP" altLang="en-US" sz="1400" u="none" strike="noStrike">
                          <a:effectLst/>
                        </a:rPr>
                        <a:t>３ 　治験依頼者は、前項に規定する事項のうち当該被験薬の治験薬概要書から予測できないものを知ったときは、直ちにその旨を治験責任医師及び実施医療機関の長に通知しなければならない。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04874">
                <a:tc>
                  <a:txBody>
                    <a:bodyPr/>
                    <a:lstStyle/>
                    <a:p>
                      <a:pPr algn="l" fontAlgn="ctr"/>
                      <a:r>
                        <a:rPr lang="ja-JP" altLang="en-US" sz="1400" u="none" strike="noStrike" dirty="0">
                          <a:effectLst/>
                        </a:rPr>
                        <a:t>４ 　治験依頼者は、被験薬の品質、有効性及び安全性に関する事項その他の治験を適正に行うために重要な情報を知ったときは、必要に応じ、治験実施計画書及び治験薬概要書を改訂しなければならない。この場合において、治験実施計画書の改訂について治験責任医師の同意を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607602073"/>
              </p:ext>
            </p:extLst>
          </p:nvPr>
        </p:nvGraphicFramePr>
        <p:xfrm>
          <a:off x="515615" y="5261455"/>
          <a:ext cx="10928130" cy="1162715"/>
        </p:xfrm>
        <a:graphic>
          <a:graphicData uri="http://schemas.openxmlformats.org/drawingml/2006/table">
            <a:tbl>
              <a:tblPr>
                <a:tableStyleId>{5C22544A-7EE6-4342-B048-85BDC9FD1C3A}</a:tableStyleId>
              </a:tblPr>
              <a:tblGrid>
                <a:gridCol w="10928130"/>
              </a:tblGrid>
              <a:tr h="181870">
                <a:tc>
                  <a:txBody>
                    <a:bodyPr/>
                    <a:lstStyle/>
                    <a:p>
                      <a:pPr algn="l" fontAlgn="ctr"/>
                      <a:r>
                        <a:rPr lang="ja-JP" altLang="en-US" sz="1600" u="none" strike="noStrike" dirty="0">
                          <a:effectLst/>
                        </a:rPr>
                        <a:t>（モニタリングの実施）</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63740">
                <a:tc>
                  <a:txBody>
                    <a:bodyPr/>
                    <a:lstStyle/>
                    <a:p>
                      <a:pPr algn="l" fontAlgn="ctr"/>
                      <a:r>
                        <a:rPr lang="ja-JP" altLang="en-US" sz="1400" b="1" u="none" strike="noStrike" dirty="0">
                          <a:effectLst/>
                        </a:rPr>
                        <a:t>第二十一条</a:t>
                      </a:r>
                      <a:r>
                        <a:rPr lang="ja-JP" altLang="en-US" sz="1400" u="none" strike="noStrike" dirty="0">
                          <a:effectLst/>
                        </a:rPr>
                        <a:t> 　治験依頼者は、モニタリングに関する手順書を作成し、当該手順書に従ってモニタリングを実施しなければならない。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45610">
                <a:tc>
                  <a:txBody>
                    <a:bodyPr/>
                    <a:lstStyle/>
                    <a:p>
                      <a:pPr algn="l" fontAlgn="ctr"/>
                      <a:r>
                        <a:rPr lang="ja-JP" altLang="en-US" sz="1400" u="none" strike="noStrike" dirty="0">
                          <a:effectLst/>
                        </a:rPr>
                        <a:t>２ 　前項の規定によりモニタリングを実施する場合には、実施医療機関において実地に行わなければならない。ただし、他の方法により十分にモニタリングを実施することができる場合には、この限りではない。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831497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1320058334"/>
              </p:ext>
            </p:extLst>
          </p:nvPr>
        </p:nvGraphicFramePr>
        <p:xfrm>
          <a:off x="515614" y="700033"/>
          <a:ext cx="10928129" cy="3312499"/>
        </p:xfrm>
        <a:graphic>
          <a:graphicData uri="http://schemas.openxmlformats.org/drawingml/2006/table">
            <a:tbl>
              <a:tblPr>
                <a:tableStyleId>{5C22544A-7EE6-4342-B048-85BDC9FD1C3A}</a:tableStyleId>
              </a:tblPr>
              <a:tblGrid>
                <a:gridCol w="10928129"/>
              </a:tblGrid>
              <a:tr h="235318">
                <a:tc>
                  <a:txBody>
                    <a:bodyPr/>
                    <a:lstStyle/>
                    <a:p>
                      <a:pPr algn="l" fontAlgn="ctr"/>
                      <a:r>
                        <a:rPr lang="ja-JP" altLang="en-US" sz="1600" u="none" strike="noStrike" dirty="0">
                          <a:effectLst/>
                        </a:rPr>
                        <a:t>（モニターの責務）</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05954">
                <a:tc>
                  <a:txBody>
                    <a:bodyPr/>
                    <a:lstStyle/>
                    <a:p>
                      <a:pPr algn="l" fontAlgn="ctr"/>
                      <a:r>
                        <a:rPr lang="ja-JP" altLang="en-US" sz="1400" b="1" u="none" strike="noStrike" dirty="0">
                          <a:effectLst/>
                        </a:rPr>
                        <a:t>第二十二条</a:t>
                      </a:r>
                      <a:r>
                        <a:rPr lang="ja-JP" altLang="en-US" sz="1400" u="none" strike="noStrike" dirty="0">
                          <a:effectLst/>
                        </a:rPr>
                        <a:t> 　モニタリングに従事する者（以下「モニター」という。）は、モニタリングの結果、実施医療機関における治験がこの省令又は治験実施計画書に従って行われていないことを確認した場合には、その旨を直ちに当該実施医療機関の治験責任医師に告げ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05954">
                <a:tc>
                  <a:txBody>
                    <a:bodyPr/>
                    <a:lstStyle/>
                    <a:p>
                      <a:pPr algn="l" fontAlgn="ctr"/>
                      <a:r>
                        <a:rPr lang="ja-JP" altLang="en-US" sz="1400" u="none" strike="noStrike">
                          <a:effectLst/>
                        </a:rPr>
                        <a:t>２ 　モニターは、モニタリングの実施の際、実施医療機関において実地に行い、又はこれと連絡を取ったときは、その都度次に掲げる事項を記載したモニタリング報告書を治験依頼者に提出しなければならない。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一 　モニタリングを行った日時</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二 　モニタリングの対象となった実施医療機関</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三 　モニターの氏名</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四 　モニタリングの際に説明等を聴取した治験責任医師等の氏名</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五 　モニタリングの結果の概要</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a:effectLst/>
                        </a:rPr>
                        <a:t>六 　前項の規定により治験責任医師に告げた事項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35318">
                <a:tc>
                  <a:txBody>
                    <a:bodyPr/>
                    <a:lstStyle/>
                    <a:p>
                      <a:pPr algn="l" fontAlgn="ctr"/>
                      <a:r>
                        <a:rPr lang="ja-JP" altLang="en-US" sz="1400" u="none" strike="noStrike" dirty="0">
                          <a:effectLst/>
                        </a:rPr>
                        <a:t>七 　前号の事項について講じられるべき措置及び当該措置に関するモニターの所見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480517588"/>
              </p:ext>
            </p:extLst>
          </p:nvPr>
        </p:nvGraphicFramePr>
        <p:xfrm>
          <a:off x="515614" y="4108074"/>
          <a:ext cx="10928128" cy="2000250"/>
        </p:xfrm>
        <a:graphic>
          <a:graphicData uri="http://schemas.openxmlformats.org/drawingml/2006/table">
            <a:tbl>
              <a:tblPr>
                <a:tableStyleId>{5C22544A-7EE6-4342-B048-85BDC9FD1C3A}</a:tableStyleId>
              </a:tblPr>
              <a:tblGrid>
                <a:gridCol w="10928128"/>
              </a:tblGrid>
              <a:tr h="285750">
                <a:tc>
                  <a:txBody>
                    <a:bodyPr/>
                    <a:lstStyle/>
                    <a:p>
                      <a:pPr algn="l" fontAlgn="ctr"/>
                      <a:r>
                        <a:rPr lang="ja-JP" altLang="en-US" sz="1600" u="none" strike="noStrike" dirty="0">
                          <a:effectLst/>
                        </a:rPr>
                        <a:t>（監査）</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b="1" u="none" strike="noStrike" dirty="0">
                          <a:effectLst/>
                        </a:rPr>
                        <a:t>第二十三条</a:t>
                      </a:r>
                      <a:r>
                        <a:rPr lang="ja-JP" altLang="en-US" sz="1400" u="none" strike="noStrike" dirty="0">
                          <a:effectLst/>
                        </a:rPr>
                        <a:t> 　治験依頼者は、監査に関する計画書及び業務に関する手順書を作成し、当該計画書及び手順書に従って監査を実施しなければならない。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dirty="0">
                          <a:effectLst/>
                        </a:rPr>
                        <a:t>２ 　監査に従事する者（以下「監査担当者」という。）は、監査に係る医薬品の開発に係る部門及びモニタリングを担当する部門に属してはならない。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dirty="0">
                          <a:effectLst/>
                        </a:rPr>
                        <a:t>３ 　監査担当者は、監査を実施した場合には、監査で確認した事項を記録した監査報告書及び監査が実施されたことを証明する監査証明書を作成し、これを治験依頼者に提出しなければならない。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208709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10" name="動作設定ボタン: 戻る 9">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544148866"/>
              </p:ext>
            </p:extLst>
          </p:nvPr>
        </p:nvGraphicFramePr>
        <p:xfrm>
          <a:off x="515615" y="572097"/>
          <a:ext cx="10928130" cy="2462834"/>
        </p:xfrm>
        <a:graphic>
          <a:graphicData uri="http://schemas.openxmlformats.org/drawingml/2006/table">
            <a:tbl>
              <a:tblPr>
                <a:tableStyleId>{5C22544A-7EE6-4342-B048-85BDC9FD1C3A}</a:tableStyleId>
              </a:tblPr>
              <a:tblGrid>
                <a:gridCol w="10928130"/>
              </a:tblGrid>
              <a:tr h="166414">
                <a:tc>
                  <a:txBody>
                    <a:bodyPr/>
                    <a:lstStyle/>
                    <a:p>
                      <a:pPr algn="l" fontAlgn="ctr"/>
                      <a:r>
                        <a:rPr lang="ja-JP" altLang="en-US" sz="1600" u="none" strike="noStrike" dirty="0">
                          <a:effectLst/>
                        </a:rPr>
                        <a:t>（治験の中止等）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74738">
                <a:tc>
                  <a:txBody>
                    <a:bodyPr/>
                    <a:lstStyle/>
                    <a:p>
                      <a:pPr algn="l" fontAlgn="ctr"/>
                      <a:r>
                        <a:rPr lang="ja-JP" altLang="en-US" sz="1400" b="1" u="none" strike="noStrike" dirty="0">
                          <a:effectLst/>
                        </a:rPr>
                        <a:t>第二十四条</a:t>
                      </a:r>
                      <a:r>
                        <a:rPr lang="ja-JP" altLang="en-US" sz="1400" u="none" strike="noStrike" dirty="0">
                          <a:effectLst/>
                        </a:rPr>
                        <a:t> 　治験依頼者は、実施医療機関がこの省令、治験実施計画書又は治験の契約に違反することにより適正な治験に支障を及ぼしたと認める場合（第四十六条に規定する場合を除く。）には、当該実施医療機関との治験の契約を解除し、当該実施医療機関における治験を中止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32829">
                <a:tc>
                  <a:txBody>
                    <a:bodyPr/>
                    <a:lstStyle/>
                    <a:p>
                      <a:pPr algn="l" fontAlgn="ctr"/>
                      <a:r>
                        <a:rPr lang="ja-JP" altLang="en-US" sz="1400" u="none" strike="noStrike">
                          <a:effectLst/>
                        </a:rPr>
                        <a:t>２ 　治験依頼者は、治験を中断し、又は中止する場合には、速やかにその旨及びその理由を実施医療機関の長に文書により通知しなければならない。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99243">
                <a:tc>
                  <a:txBody>
                    <a:bodyPr/>
                    <a:lstStyle/>
                    <a:p>
                      <a:pPr algn="l" fontAlgn="ctr"/>
                      <a:r>
                        <a:rPr lang="ja-JP" altLang="en-US" sz="1400" u="none" strike="noStrike" dirty="0">
                          <a:effectLst/>
                        </a:rPr>
                        <a:t>３ 　治験依頼者は、当該治験により収集された臨床試験の試験成績に関する資料を法第十四条第三項 に規定する申請書に添付しないことを決定した場合には、その旨及びその理由を実施医療機関の長に文書により通知しなければならない。</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r h="499243">
                <a:tc>
                  <a:txBody>
                    <a:bodyPr/>
                    <a:lstStyle/>
                    <a:p>
                      <a:pPr algn="l" fontAlgn="ctr"/>
                      <a:r>
                        <a:rPr lang="ja-JP" altLang="en-US" sz="1400" u="none" strike="noStrike" dirty="0">
                          <a:effectLst/>
                        </a:rPr>
                        <a:t>４ 　第二項及び前項の規定による文書による通知については、第十条第二項から第五項までの規定を準用する。この場合において、これらの規定中「治験の依頼をしようとする者」とあるのは、「治験依頼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557604628"/>
              </p:ext>
            </p:extLst>
          </p:nvPr>
        </p:nvGraphicFramePr>
        <p:xfrm>
          <a:off x="515615" y="3096396"/>
          <a:ext cx="10928130" cy="740327"/>
        </p:xfrm>
        <a:graphic>
          <a:graphicData uri="http://schemas.openxmlformats.org/drawingml/2006/table">
            <a:tbl>
              <a:tblPr>
                <a:tableStyleId>{5C22544A-7EE6-4342-B048-85BDC9FD1C3A}</a:tableStyleId>
              </a:tblPr>
              <a:tblGrid>
                <a:gridCol w="10928130"/>
              </a:tblGrid>
              <a:tr h="243481">
                <a:tc>
                  <a:txBody>
                    <a:bodyPr/>
                    <a:lstStyle/>
                    <a:p>
                      <a:pPr algn="l" fontAlgn="ctr"/>
                      <a:r>
                        <a:rPr lang="zh-TW" altLang="en-US" sz="1600" u="none" strike="noStrike" dirty="0">
                          <a:effectLst/>
                        </a:rPr>
                        <a:t>（総括報告書）</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86962">
                <a:tc>
                  <a:txBody>
                    <a:bodyPr/>
                    <a:lstStyle/>
                    <a:p>
                      <a:pPr algn="l" fontAlgn="ctr"/>
                      <a:r>
                        <a:rPr lang="ja-JP" altLang="en-US" sz="1400" b="1" u="none" strike="noStrike" dirty="0">
                          <a:effectLst/>
                        </a:rPr>
                        <a:t>第二十五条</a:t>
                      </a:r>
                      <a:r>
                        <a:rPr lang="ja-JP" altLang="en-US" sz="1400" u="none" strike="noStrike" dirty="0">
                          <a:effectLst/>
                        </a:rPr>
                        <a:t> 　治験依頼者は、治験を終了し、又は中止したときは、総括報告書（治験の結果等を取りまとめた文書をいう。以下同じ。）を作成しなければならない。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97921932"/>
              </p:ext>
            </p:extLst>
          </p:nvPr>
        </p:nvGraphicFramePr>
        <p:xfrm>
          <a:off x="515615" y="3898188"/>
          <a:ext cx="10928130" cy="2790053"/>
        </p:xfrm>
        <a:graphic>
          <a:graphicData uri="http://schemas.openxmlformats.org/drawingml/2006/table">
            <a:tbl>
              <a:tblPr>
                <a:tableStyleId>{5C22544A-7EE6-4342-B048-85BDC9FD1C3A}</a:tableStyleId>
              </a:tblPr>
              <a:tblGrid>
                <a:gridCol w="10928130"/>
              </a:tblGrid>
              <a:tr h="252465">
                <a:tc>
                  <a:txBody>
                    <a:bodyPr/>
                    <a:lstStyle/>
                    <a:p>
                      <a:pPr algn="l" fontAlgn="ctr"/>
                      <a:r>
                        <a:rPr lang="ja-JP" altLang="en-US" sz="1600" u="none" strike="noStrike" dirty="0">
                          <a:effectLst/>
                        </a:rPr>
                        <a:t>（記録の保存等）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61868">
                <a:tc>
                  <a:txBody>
                    <a:bodyPr/>
                    <a:lstStyle/>
                    <a:p>
                      <a:pPr algn="l" fontAlgn="ctr"/>
                      <a:r>
                        <a:rPr lang="ja-JP" altLang="en-US" sz="1400" b="1" u="none" strike="noStrike" dirty="0">
                          <a:effectLst/>
                        </a:rPr>
                        <a:t>第二十六条</a:t>
                      </a:r>
                      <a:r>
                        <a:rPr lang="ja-JP" altLang="en-US" sz="1400" u="none" strike="noStrike" dirty="0">
                          <a:effectLst/>
                        </a:rPr>
                        <a:t> 　治験依頼者は、次に掲げる治験に関する記録（文書及びデータを含む。）を被験薬に係る医薬品についての製造販売の承認を受ける日（第二十四条第三項の規定により通知したときは、通知した日後三年を経過した日）又は治験の中止若しくは終了の後三年を経過した日のうちいずれか遅い日までの期間適切に保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30935">
                <a:tc>
                  <a:txBody>
                    <a:bodyPr/>
                    <a:lstStyle/>
                    <a:p>
                      <a:pPr algn="l" fontAlgn="ctr"/>
                      <a:r>
                        <a:rPr lang="ja-JP" altLang="en-US" sz="1400" u="none" strike="noStrike">
                          <a:effectLst/>
                        </a:rPr>
                        <a:t>一 　治験実施計画書、契約書、総括報告書その他この省令の規定により治験依頼者が作成した文書又はその写し</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34696">
                <a:tc>
                  <a:txBody>
                    <a:bodyPr/>
                    <a:lstStyle/>
                    <a:p>
                      <a:pPr algn="l" fontAlgn="ctr"/>
                      <a:r>
                        <a:rPr lang="ja-JP" altLang="en-US" sz="1400" u="none" strike="noStrike">
                          <a:effectLst/>
                        </a:rPr>
                        <a:t>二 　症例報告書、第三十二条第六項の規定により通知された文書その他この省令の規定により実施医療機関の長又は治験責任医師等から入手した記録</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30935">
                <a:tc>
                  <a:txBody>
                    <a:bodyPr/>
                    <a:lstStyle/>
                    <a:p>
                      <a:pPr algn="l" fontAlgn="ctr"/>
                      <a:r>
                        <a:rPr lang="ja-JP" altLang="en-US" sz="1400" u="none" strike="noStrike" dirty="0">
                          <a:effectLst/>
                        </a:rPr>
                        <a:t>三 　モニタリング、監査その他の治験の依頼及び管理に係る業務の記録（前二号及び第五号に掲げるものを除く。）</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2093">
                <a:tc>
                  <a:txBody>
                    <a:bodyPr/>
                    <a:lstStyle/>
                    <a:p>
                      <a:pPr algn="l" fontAlgn="ctr"/>
                      <a:r>
                        <a:rPr lang="ja-JP" altLang="en-US" sz="1400" u="none" strike="noStrike">
                          <a:effectLst/>
                        </a:rPr>
                        <a:t>四 　治験を行うことにより得られたデータ</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2093">
                <a:tc>
                  <a:txBody>
                    <a:bodyPr/>
                    <a:lstStyle/>
                    <a:p>
                      <a:pPr algn="l" fontAlgn="ctr"/>
                      <a:r>
                        <a:rPr lang="ja-JP" altLang="en-US" sz="1400" u="none" strike="noStrike">
                          <a:effectLst/>
                        </a:rPr>
                        <a:t>五 　第十六条第五項の記録</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30935">
                <a:tc>
                  <a:txBody>
                    <a:bodyPr/>
                    <a:lstStyle/>
                    <a:p>
                      <a:pPr algn="l" fontAlgn="ctr"/>
                      <a:r>
                        <a:rPr lang="ja-JP" altLang="en-US" sz="1400" u="none" strike="noStrike" dirty="0">
                          <a:effectLst/>
                        </a:rPr>
                        <a:t>２ 　本邦内に住所を有しない治験依頼者は、治験国内管理人に第十六条第五項の記録を前項に定める期間保存させなければならない。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906191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693551830"/>
              </p:ext>
            </p:extLst>
          </p:nvPr>
        </p:nvGraphicFramePr>
        <p:xfrm>
          <a:off x="515615" y="620788"/>
          <a:ext cx="10928130" cy="6030432"/>
        </p:xfrm>
        <a:graphic>
          <a:graphicData uri="http://schemas.openxmlformats.org/drawingml/2006/table">
            <a:tbl>
              <a:tblPr>
                <a:tableStyleId>{5C22544A-7EE6-4342-B048-85BDC9FD1C3A}</a:tableStyleId>
              </a:tblPr>
              <a:tblGrid>
                <a:gridCol w="10928130"/>
              </a:tblGrid>
              <a:tr h="0">
                <a:tc>
                  <a:txBody>
                    <a:bodyPr/>
                    <a:lstStyle/>
                    <a:p>
                      <a:pPr algn="l" fontAlgn="ctr"/>
                      <a:r>
                        <a:rPr lang="ja-JP" altLang="en-US" sz="1600" u="none" strike="noStrike" dirty="0">
                          <a:effectLst/>
                        </a:rPr>
                        <a:t>（治験審査委員会の設置）</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b="1" u="none" strike="noStrike" dirty="0">
                          <a:effectLst/>
                        </a:rPr>
                        <a:t>第二十七条</a:t>
                      </a:r>
                      <a:r>
                        <a:rPr lang="ja-JP" altLang="en-US" sz="1400" u="none" strike="noStrike" dirty="0">
                          <a:effectLst/>
                        </a:rPr>
                        <a:t> 　実施医療機関の長は、治験を行うことの適否その他の治験に関する調査審議を次に掲げるいずれかの治験審査委員会に行わせなければならない。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一 　実施医療機関の長が設置した治験審査委員会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a:effectLst/>
                        </a:rPr>
                        <a:t>二 　一般社団法人又は一般財団法人が設置した治験審査委員会</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三 　特定非営利活動促進法 （平成十年法律第七号）第二条第二項 に規定する特定非営利活動法人が設置した治験審査委員会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a:effectLst/>
                        </a:rPr>
                        <a:t>四 　医療関係者により構成された学術団体が設置した治験審査委員会</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五 　私立学校法 （昭和二十四年法律第二百七十号）第三条 に規定する学校法人（医療機関を有するものに限る。）が設置した治験審査委員会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六 　独立行政法人通則法 （平成十一年法律第百三号）第二条第一項 に規定する独立行政法人（医療の提供等を主な業務とするものに限る。）が設置した治験審査委員会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七 　国立大学法人法 （平成十五年法律第百十二号）第二条第一項 に規定する国立大学法人（医療機関を有するものに限る。）が設置した治験審査委員会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八 　地方独立行政法人法 （平成十五年法律第百十八号）第二条第一項 に規定する地方独立行政法人（医療機関を有するものに限る。）が設置した治験審査委員会</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a:effectLst/>
                        </a:rPr>
                        <a:t>２ 　前項第二号から第四号までに掲げる治験審査委員会は、その設置をする者（以下「治験審査委員会の設置者」という。）が次に掲げる要件を満たすものでなければならない。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一 　定款その他これに準ずるものにおいて、治験審査委員会を設置する旨の定めがあること。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435134">
                <a:tc>
                  <a:txBody>
                    <a:bodyPr/>
                    <a:lstStyle/>
                    <a:p>
                      <a:pPr algn="l" fontAlgn="ctr"/>
                      <a:r>
                        <a:rPr lang="ja-JP" altLang="en-US" sz="1400" u="none" strike="noStrike" dirty="0">
                          <a:effectLst/>
                        </a:rPr>
                        <a:t>二 　その役員（いかなる名称によるかを問わず、これと同等以上の職権又は支配力を有する者を含む。次号において同じ。）のうちに医師、歯科医師、薬剤師、看護師その他の医療関係者が含まれていること。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三 　その役員に占める次に掲げる者の割合が、それぞれ三分の一以下であること。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イ　特定の医療機関の職員その他の当該医療機関と密接な関係を有する者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ロ　特定の法人の役員又は職員その他の当該法人と密接な関係を有する者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四 　治験審査委員会の設置及び運営に関する業務を適確に遂行するに足りる財産的基礎を有していること。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290089">
                <a:tc>
                  <a:txBody>
                    <a:bodyPr/>
                    <a:lstStyle/>
                    <a:p>
                      <a:pPr algn="l" fontAlgn="ctr"/>
                      <a:r>
                        <a:rPr lang="ja-JP" altLang="en-US" sz="1400" u="none" strike="noStrike" dirty="0">
                          <a:effectLst/>
                        </a:rPr>
                        <a:t>五 　財産目録、貸借対照表、損益計算書、事業報告書その他の財務に関する書類をその事務所に備えて置き、一般の閲覧に供していること。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r h="145045">
                <a:tc>
                  <a:txBody>
                    <a:bodyPr/>
                    <a:lstStyle/>
                    <a:p>
                      <a:pPr algn="l" fontAlgn="ctr"/>
                      <a:r>
                        <a:rPr lang="ja-JP" altLang="en-US" sz="1400" u="none" strike="noStrike" dirty="0">
                          <a:effectLst/>
                        </a:rPr>
                        <a:t>六 　その他治験審査委員会の業務の公正かつ適正な遂行を損なうおそれがないこと。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835" marR="4835" marT="4835" marB="0" anchor="ctr"/>
                </a:tc>
              </a:tr>
            </a:tbl>
          </a:graphicData>
        </a:graphic>
      </p:graphicFrame>
    </p:spTree>
    <p:extLst>
      <p:ext uri="{BB962C8B-B14F-4D97-AF65-F5344CB8AC3E}">
        <p14:creationId xmlns:p14="http://schemas.microsoft.com/office/powerpoint/2010/main" val="2498390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61663812"/>
              </p:ext>
            </p:extLst>
          </p:nvPr>
        </p:nvGraphicFramePr>
        <p:xfrm>
          <a:off x="515615" y="720855"/>
          <a:ext cx="10928130" cy="5595723"/>
        </p:xfrm>
        <a:graphic>
          <a:graphicData uri="http://schemas.openxmlformats.org/drawingml/2006/table">
            <a:tbl>
              <a:tblPr>
                <a:tableStyleId>{5C22544A-7EE6-4342-B048-85BDC9FD1C3A}</a:tableStyleId>
              </a:tblPr>
              <a:tblGrid>
                <a:gridCol w="10928130"/>
              </a:tblGrid>
              <a:tr h="317563">
                <a:tc>
                  <a:txBody>
                    <a:bodyPr/>
                    <a:lstStyle/>
                    <a:p>
                      <a:pPr algn="l" fontAlgn="ctr"/>
                      <a:r>
                        <a:rPr lang="ja-JP" altLang="en-US" sz="1600" u="none" strike="noStrike" dirty="0">
                          <a:effectLst/>
                        </a:rPr>
                        <a:t>（治験審査委員会の構成等）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b="1" u="none" strike="noStrike" dirty="0">
                          <a:effectLst/>
                        </a:rPr>
                        <a:t>第二十八条</a:t>
                      </a:r>
                      <a:r>
                        <a:rPr lang="ja-JP" altLang="en-US" sz="1400" u="none" strike="noStrike" dirty="0">
                          <a:effectLst/>
                        </a:rPr>
                        <a:t> 　治験審査委員会は、次に掲げる要件を満たしていなければならない。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一 　治験について倫理的及び科学的観点から十分に審議を行うことができること。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二 　五名以上の委員からなること。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550326">
                <a:tc>
                  <a:txBody>
                    <a:bodyPr/>
                    <a:lstStyle/>
                    <a:p>
                      <a:pPr algn="l" fontAlgn="ctr"/>
                      <a:r>
                        <a:rPr lang="ja-JP" altLang="en-US" sz="1400" u="none" strike="noStrike" dirty="0">
                          <a:effectLst/>
                        </a:rPr>
                        <a:t>三 　委員のうち、医学、歯学、薬学その他の医療又は臨床試験に関する専門的知識を有する者以外の者（次号及び第五号の規定により委員に加えられている者を除く。）が加えられていること。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四 　委員のうち、実施医療機関と利害関係を有しない者が加えられていること。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五 　委員のうち、治験審査委員会の設置者と利害関係を有しない者が加えられていること。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550326">
                <a:tc>
                  <a:txBody>
                    <a:bodyPr/>
                    <a:lstStyle/>
                    <a:p>
                      <a:pPr algn="l" fontAlgn="ctr"/>
                      <a:r>
                        <a:rPr lang="ja-JP" altLang="en-US" sz="1400" u="none" strike="noStrike" dirty="0">
                          <a:effectLst/>
                        </a:rPr>
                        <a:t>２ 　治験審査委員会の設置者は、次に掲げる事項について記載した手順書、委員名簿並びに会議の記録及びその概要を作成し、当該手順書に従って業務を行わせなければならない。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一 　委員長の選任方法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二 　会議の成立要件</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三 　会議の運営に関する事項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四 　第三十一条第一項の適否の審査の実施時期に関する事項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五 　会議の記録に関する事項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六 　記録の保存に関する事項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七 　その他必要な事項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550326">
                <a:tc>
                  <a:txBody>
                    <a:bodyPr/>
                    <a:lstStyle/>
                    <a:p>
                      <a:pPr algn="l" fontAlgn="ctr"/>
                      <a:r>
                        <a:rPr lang="ja-JP" altLang="en-US" sz="1400" u="none" strike="noStrike" dirty="0">
                          <a:effectLst/>
                        </a:rPr>
                        <a:t>３ 　治験審査委員会の設置者は、前項に規定する当該治験審査委員会の手順書、委員名簿及び会議の記録の概要を公表しなければならない。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279014">
                <a:tc>
                  <a:txBody>
                    <a:bodyPr/>
                    <a:lstStyle/>
                    <a:p>
                      <a:pPr algn="l" fontAlgn="ctr"/>
                      <a:r>
                        <a:rPr lang="ja-JP" altLang="en-US" sz="1400" u="none" strike="noStrike" dirty="0">
                          <a:effectLst/>
                        </a:rPr>
                        <a:t>４ 　治験審査委員会の設置者は、治験審査委員会の事務を行う者を選任しなければならない。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bl>
          </a:graphicData>
        </a:graphic>
      </p:graphicFrame>
    </p:spTree>
    <p:extLst>
      <p:ext uri="{BB962C8B-B14F-4D97-AF65-F5344CB8AC3E}">
        <p14:creationId xmlns:p14="http://schemas.microsoft.com/office/powerpoint/2010/main" val="23063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597859548"/>
              </p:ext>
            </p:extLst>
          </p:nvPr>
        </p:nvGraphicFramePr>
        <p:xfrm>
          <a:off x="515615" y="567795"/>
          <a:ext cx="10928130" cy="2000250"/>
        </p:xfrm>
        <a:graphic>
          <a:graphicData uri="http://schemas.openxmlformats.org/drawingml/2006/table">
            <a:tbl>
              <a:tblPr>
                <a:tableStyleId>{5C22544A-7EE6-4342-B048-85BDC9FD1C3A}</a:tableStyleId>
              </a:tblPr>
              <a:tblGrid>
                <a:gridCol w="10928130"/>
              </a:tblGrid>
              <a:tr h="285750">
                <a:tc>
                  <a:txBody>
                    <a:bodyPr/>
                    <a:lstStyle/>
                    <a:p>
                      <a:pPr algn="l" fontAlgn="ctr"/>
                      <a:r>
                        <a:rPr lang="ja-JP" altLang="en-US" sz="1600" u="none" strike="noStrike" dirty="0">
                          <a:effectLst/>
                        </a:rPr>
                        <a:t>（治験審査委員会の会議）</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b="1" u="none" strike="noStrike" dirty="0">
                          <a:effectLst/>
                        </a:rPr>
                        <a:t>第二十九条</a:t>
                      </a:r>
                      <a:r>
                        <a:rPr lang="ja-JP" altLang="en-US" sz="1400" u="none" strike="noStrike" dirty="0">
                          <a:effectLst/>
                        </a:rPr>
                        <a:t> 　次に掲げる委員は、審査の対象となる治験に係る審議及び採決に参加することができない。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一 　治験依頼者の役員又は職員その他の治験依頼者と密接な関係を有する者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dirty="0">
                          <a:effectLst/>
                        </a:rPr>
                        <a:t>二 　自ら治験を実施する者又は自ら治験を実施する者と密接な関係を有する者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a:effectLst/>
                        </a:rPr>
                        <a:t>三 　実施医療機関の長、治験責任医師等又は治験協力者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85750">
                <a:tc>
                  <a:txBody>
                    <a:bodyPr/>
                    <a:lstStyle/>
                    <a:p>
                      <a:pPr algn="l" fontAlgn="ctr"/>
                      <a:r>
                        <a:rPr lang="ja-JP" altLang="en-US" sz="1400" u="none" strike="noStrike" dirty="0">
                          <a:effectLst/>
                        </a:rPr>
                        <a:t>２ 　審議に参加していない委員は、採決に参加することができない。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46717358"/>
              </p:ext>
            </p:extLst>
          </p:nvPr>
        </p:nvGraphicFramePr>
        <p:xfrm>
          <a:off x="515615" y="2625208"/>
          <a:ext cx="10928129" cy="4051742"/>
        </p:xfrm>
        <a:graphic>
          <a:graphicData uri="http://schemas.openxmlformats.org/drawingml/2006/table">
            <a:tbl>
              <a:tblPr>
                <a:tableStyleId>{5C22544A-7EE6-4342-B048-85BDC9FD1C3A}</a:tableStyleId>
              </a:tblPr>
              <a:tblGrid>
                <a:gridCol w="10928129"/>
              </a:tblGrid>
              <a:tr h="223998">
                <a:tc>
                  <a:txBody>
                    <a:bodyPr/>
                    <a:lstStyle/>
                    <a:p>
                      <a:pPr algn="l" fontAlgn="ctr"/>
                      <a:r>
                        <a:rPr lang="ja-JP" altLang="en-US" sz="1600" u="none" strike="noStrike" dirty="0">
                          <a:effectLst/>
                        </a:rPr>
                        <a:t>（治験審査委員会の審査）</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407990">
                <a:tc>
                  <a:txBody>
                    <a:bodyPr/>
                    <a:lstStyle/>
                    <a:p>
                      <a:pPr algn="l" fontAlgn="ctr"/>
                      <a:r>
                        <a:rPr lang="ja-JP" altLang="en-US" sz="1400" b="1" u="none" strike="noStrike" dirty="0">
                          <a:effectLst/>
                        </a:rPr>
                        <a:t>第三十条</a:t>
                      </a:r>
                      <a:r>
                        <a:rPr lang="ja-JP" altLang="en-US" sz="1400" u="none" strike="noStrike" dirty="0">
                          <a:effectLst/>
                        </a:rPr>
                        <a:t> 　実施医療機関の長は、当該実施医療機関において治験を行うことの適否について、あらかじめ、第二十七条第一項の治験審査委員会の意見を聴かなければならない。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1019975">
                <a:tc>
                  <a:txBody>
                    <a:bodyPr/>
                    <a:lstStyle/>
                    <a:p>
                      <a:pPr algn="l" fontAlgn="ctr"/>
                      <a:r>
                        <a:rPr lang="ja-JP" altLang="en-US" sz="1400" u="none" strike="noStrike" dirty="0">
                          <a:effectLst/>
                        </a:rPr>
                        <a:t>２ 　実施医療機関の長は、前項の治験審査委員会（当該実施医療機関の長が設置した第二十七条第一項第一号に掲げる治験審査委員会及び同項第五号から第八号までに掲げる治験審査委員会のうち当該実施医療機関を有する法人が設置したものを除く。）に調査審議を行わせることとする場合には、あらかじめ、次に掲げる事項を記載した文書により当該治験審査委員会の設置者との契約を締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一 　当該契約を締結した年月日</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二 　当該実施医療機関及び当該治験審査委員会の設置者の名称及び所在地</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三 　当該契約に係る業務の手順に関する事項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四 　当該治験審査委員会が意見を述べるべき期限</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五 　被験者の秘密の保全に関する事項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203995">
                <a:tc>
                  <a:txBody>
                    <a:bodyPr/>
                    <a:lstStyle/>
                    <a:p>
                      <a:pPr algn="l" fontAlgn="ctr"/>
                      <a:r>
                        <a:rPr lang="ja-JP" altLang="en-US" sz="1400" u="none" strike="noStrike" dirty="0">
                          <a:effectLst/>
                        </a:rPr>
                        <a:t>六 　その他必要な事項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1019975">
                <a:tc>
                  <a:txBody>
                    <a:bodyPr/>
                    <a:lstStyle/>
                    <a:p>
                      <a:pPr algn="l" fontAlgn="ctr"/>
                      <a:r>
                        <a:rPr lang="ja-JP" altLang="en-US" sz="1400" u="none" strike="noStrike" dirty="0">
                          <a:effectLst/>
                        </a:rPr>
                        <a:t>３ 　前項の契約の締結については、第十二条第二項から第五項までの規定を準用する。この場合において、これらの規定中「治験の依頼をしようとする者」とあるのは「実施医療機関の長」と、「受託者」とあるのは「第二十七条第一項の治験審査委員会（当該実施医療機関の長が設置した同項第一号に掲げる治験審査委員会及び同項第五号から第八号までに掲げる治験審査委員会のうち当該実施医療機関を有する法人が設置したものを除く。）の設置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bl>
          </a:graphicData>
        </a:graphic>
      </p:graphicFrame>
    </p:spTree>
    <p:extLst>
      <p:ext uri="{BB962C8B-B14F-4D97-AF65-F5344CB8AC3E}">
        <p14:creationId xmlns:p14="http://schemas.microsoft.com/office/powerpoint/2010/main" val="1936560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303346269"/>
              </p:ext>
            </p:extLst>
          </p:nvPr>
        </p:nvGraphicFramePr>
        <p:xfrm>
          <a:off x="515615" y="658562"/>
          <a:ext cx="10928130" cy="5706143"/>
        </p:xfrm>
        <a:graphic>
          <a:graphicData uri="http://schemas.openxmlformats.org/drawingml/2006/table">
            <a:tbl>
              <a:tblPr>
                <a:tableStyleId>{5C22544A-7EE6-4342-B048-85BDC9FD1C3A}</a:tableStyleId>
              </a:tblPr>
              <a:tblGrid>
                <a:gridCol w="10928130"/>
              </a:tblGrid>
              <a:tr h="975128">
                <a:tc>
                  <a:txBody>
                    <a:bodyPr/>
                    <a:lstStyle/>
                    <a:p>
                      <a:pPr algn="l" fontAlgn="ctr"/>
                      <a:r>
                        <a:rPr lang="ja-JP" altLang="en-US" sz="1400" u="none" strike="noStrike">
                          <a:effectLst/>
                        </a:rPr>
                        <a:t>４ 　実施医療機関の長は、第一項の規定により第二十七条第一項の治験審査委員会の意見を聴くに当たり、治験を行うことの適否の判断の前提となる特定の専門的事項を調査審議させるため必要があると認めるときは、当該治験審査委員会の承諾を得て、当該専門的事項について当該治験審査委員会以外の治験審査委員会（第二十七条第一項各号に掲げるもの（同項第二号から第四号までに掲げるものにあっては、同条第二項各号に掲げる要件を満たすものに限る。）に限る。）の意見を聴くことができる。</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490223">
                <a:tc>
                  <a:txBody>
                    <a:bodyPr/>
                    <a:lstStyle/>
                    <a:p>
                      <a:pPr algn="l" fontAlgn="ctr"/>
                      <a:r>
                        <a:rPr lang="ja-JP" altLang="en-US" sz="1400" u="none" strike="noStrike">
                          <a:effectLst/>
                        </a:rPr>
                        <a:t>５ 　実施医療機関の長は、前項の規定により意見を聴いた治験審査委員会（以下「専門治験審査委員会」という。）が意見を述べたときは、速やかに当該意見を第一項の規定により意見を聴いた治験審査委員会に報告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975128">
                <a:tc>
                  <a:txBody>
                    <a:bodyPr/>
                    <a:lstStyle/>
                    <a:p>
                      <a:pPr algn="l" fontAlgn="ctr"/>
                      <a:r>
                        <a:rPr lang="ja-JP" altLang="en-US" sz="1400" u="none" strike="noStrike">
                          <a:effectLst/>
                        </a:rPr>
                        <a:t>６ 　実施医療機関の長は、第四項の規定により専門治験審査委員会（当該実施医療機関の長が設置した第二十七条第一項第一号に掲げる治験審査委員会及び同項第五号から第八号までに掲げる治験審査委員会のうち当該実施医療機関を有する法人が設置したものを除く。）の意見を聴く場合には、あらかじめ、次に掲げる事項を記載した文書により当該専門治験審査委員会の設置者との契約を締結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247770">
                <a:tc>
                  <a:txBody>
                    <a:bodyPr/>
                    <a:lstStyle/>
                    <a:p>
                      <a:pPr algn="l" fontAlgn="ctr"/>
                      <a:r>
                        <a:rPr lang="ja-JP" altLang="en-US" sz="1400" u="none" strike="noStrike">
                          <a:effectLst/>
                        </a:rPr>
                        <a:t>一 　当該契約を締結した年月日</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247770">
                <a:tc>
                  <a:txBody>
                    <a:bodyPr/>
                    <a:lstStyle/>
                    <a:p>
                      <a:pPr algn="l" fontAlgn="ctr"/>
                      <a:r>
                        <a:rPr lang="ja-JP" altLang="en-US" sz="1400" u="none" strike="noStrike">
                          <a:effectLst/>
                        </a:rPr>
                        <a:t>二 　当該実施医療機関及び当該専門治験審査委員会の設置者の名称及び所在地</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247770">
                <a:tc>
                  <a:txBody>
                    <a:bodyPr/>
                    <a:lstStyle/>
                    <a:p>
                      <a:pPr algn="l" fontAlgn="ctr"/>
                      <a:r>
                        <a:rPr lang="ja-JP" altLang="en-US" sz="1400" u="none" strike="noStrike">
                          <a:effectLst/>
                        </a:rPr>
                        <a:t>三 　当該契約に係る業務の手順に関する事項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319010">
                <a:tc>
                  <a:txBody>
                    <a:bodyPr/>
                    <a:lstStyle/>
                    <a:p>
                      <a:pPr algn="l" fontAlgn="ctr"/>
                      <a:r>
                        <a:rPr lang="ja-JP" altLang="en-US" sz="1400" u="none" strike="noStrike">
                          <a:effectLst/>
                        </a:rPr>
                        <a:t>四 　当該専門治験審査委員会が調査審議を行う特定の専門的事項の範囲及び当該専門治験審査委員会が意見を述べるべき期限</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247770">
                <a:tc>
                  <a:txBody>
                    <a:bodyPr/>
                    <a:lstStyle/>
                    <a:p>
                      <a:pPr algn="l" fontAlgn="ctr"/>
                      <a:r>
                        <a:rPr lang="ja-JP" altLang="en-US" sz="1400" u="none" strike="noStrike">
                          <a:effectLst/>
                        </a:rPr>
                        <a:t>五 　被験者の秘密の保全に関する事項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247770">
                <a:tc>
                  <a:txBody>
                    <a:bodyPr/>
                    <a:lstStyle/>
                    <a:p>
                      <a:pPr algn="l" fontAlgn="ctr"/>
                      <a:r>
                        <a:rPr lang="ja-JP" altLang="en-US" sz="1400" u="none" strike="noStrike">
                          <a:effectLst/>
                        </a:rPr>
                        <a:t>六 　その他必要な事項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975128">
                <a:tc>
                  <a:txBody>
                    <a:bodyPr/>
                    <a:lstStyle/>
                    <a:p>
                      <a:pPr algn="l" fontAlgn="ctr"/>
                      <a:r>
                        <a:rPr lang="ja-JP" altLang="en-US" sz="1400" u="none" strike="noStrike">
                          <a:effectLst/>
                        </a:rPr>
                        <a:t>７ 　前項の契約の締結については、第十二条第二項から第五項までの規定を準用する。この場合において、これらの規定中「治験の依頼をしようとする者」とあるのは「実施医療機関の長」と、「受託者」とあるのは「第三十条第五項に規定する専門治験審査委員会（当該実施医療機関の長が設置した第二十七条第一項第一号に掲げる治験審査委員会及び同項第五号から第八号までに掲げる治験審査委員会のうち当該実施医療機関を有する法人が設置したものを除く。）の設置者」と読み替えるものとする。</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r h="732676">
                <a:tc>
                  <a:txBody>
                    <a:bodyPr/>
                    <a:lstStyle/>
                    <a:p>
                      <a:pPr algn="l" fontAlgn="ctr"/>
                      <a:r>
                        <a:rPr lang="ja-JP" altLang="en-US" sz="1400" u="none" strike="noStrike" dirty="0">
                          <a:effectLst/>
                        </a:rPr>
                        <a:t>８ 　実施医療機関の長は、第一項又は第四項の規定により、第二十七条第一項の治験審査委員会（当該実施医療機関の長が設置した同項第一号に掲げる治験審査委員会を除く。）に意見を聴くときは、第二十八条第二項に規定する当該治験審査委員会の手順書及び委員名簿を入手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4679" marR="4679" marT="4679" marB="0" anchor="ctr"/>
                </a:tc>
              </a:tr>
            </a:tbl>
          </a:graphicData>
        </a:graphic>
      </p:graphicFrame>
    </p:spTree>
    <p:extLst>
      <p:ext uri="{BB962C8B-B14F-4D97-AF65-F5344CB8AC3E}">
        <p14:creationId xmlns:p14="http://schemas.microsoft.com/office/powerpoint/2010/main" val="3517368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61602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332484648"/>
              </p:ext>
            </p:extLst>
          </p:nvPr>
        </p:nvGraphicFramePr>
        <p:xfrm>
          <a:off x="515615" y="666794"/>
          <a:ext cx="10928130" cy="3420806"/>
        </p:xfrm>
        <a:graphic>
          <a:graphicData uri="http://schemas.openxmlformats.org/drawingml/2006/table">
            <a:tbl>
              <a:tblPr>
                <a:tableStyleId>{5C22544A-7EE6-4342-B048-85BDC9FD1C3A}</a:tableStyleId>
              </a:tblPr>
              <a:tblGrid>
                <a:gridCol w="10928130"/>
              </a:tblGrid>
              <a:tr h="192534">
                <a:tc>
                  <a:txBody>
                    <a:bodyPr/>
                    <a:lstStyle/>
                    <a:p>
                      <a:pPr algn="l" fontAlgn="ctr"/>
                      <a:r>
                        <a:rPr lang="zh-TW" altLang="en-US" sz="1600" u="none" strike="noStrike" dirty="0">
                          <a:effectLst/>
                        </a:rPr>
                        <a:t>（継続審査等）</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000962">
                <a:tc>
                  <a:txBody>
                    <a:bodyPr/>
                    <a:lstStyle/>
                    <a:p>
                      <a:pPr algn="l" fontAlgn="ctr"/>
                      <a:r>
                        <a:rPr lang="ja-JP" altLang="en-US" sz="1400" b="1" u="none" strike="noStrike" dirty="0">
                          <a:effectLst/>
                        </a:rPr>
                        <a:t>第三十一条</a:t>
                      </a:r>
                      <a:r>
                        <a:rPr lang="ja-JP" altLang="en-US" sz="1400" u="none" strike="noStrike" dirty="0">
                          <a:effectLst/>
                        </a:rPr>
                        <a:t> 　実施医療機関の長は、治験の期間が一年を越える場合には、一年に一回以上、当該実施医療機関において治験を継続して行うことの適否について、前条第一項の規定により意見を聴いた治験審査委員会（当該治験を継続して行うことの適否の判断の前提となる特定の専門的事項について前条第四項の規定により意見を聴いた専門治験審査委員会がある場合にあっては、同条第一項の規定により意見を聴いた治験審査委員会及び当該専門治験審査委員会）の意見を聴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1167789">
                <a:tc>
                  <a:txBody>
                    <a:bodyPr/>
                    <a:lstStyle/>
                    <a:p>
                      <a:pPr algn="l" fontAlgn="ctr"/>
                      <a:r>
                        <a:rPr lang="ja-JP" altLang="en-US" sz="1400" u="none" strike="noStrike">
                          <a:effectLst/>
                        </a:rPr>
                        <a:t>２ 　実施医療機関の長は、第二十条第二項及び第三項、第二十六条の六第二項並びに第四十八条第二項及び第三項の規定により通知を受けたとき、第五十四条第三項の規定により報告を受けたときその他実施医療機関の長が必要があると認めたときは、当該実施医療機関において治験を継続して行うことの適否について、前条第一項の規定により意見を聴いた治験審査委員会（当該治験を継続して行うことの適否の判断の前提となる特定の専門的事項について前条第四項の規定により意見を聴いた専門治験審査委員会がある場合にあっては、同条第一項の規定により意見を聴いた治験審査委員会及び当該専門治験審査委員会）の意見を聴か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333654">
                <a:tc>
                  <a:txBody>
                    <a:bodyPr/>
                    <a:lstStyle/>
                    <a:p>
                      <a:pPr algn="l" fontAlgn="ctr"/>
                      <a:r>
                        <a:rPr lang="ja-JP" altLang="en-US" sz="1400" u="none" strike="noStrike">
                          <a:effectLst/>
                        </a:rPr>
                        <a:t>３ 　前二項の規定により専門治験審査委員会の意見を聴く場合については、前条第五項の規定を準用する。</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r h="667309">
                <a:tc>
                  <a:txBody>
                    <a:bodyPr/>
                    <a:lstStyle/>
                    <a:p>
                      <a:pPr algn="l" fontAlgn="ctr"/>
                      <a:r>
                        <a:rPr lang="ja-JP" altLang="en-US" sz="1400" u="none" strike="noStrike" dirty="0">
                          <a:effectLst/>
                        </a:rPr>
                        <a:t>４ 　実施医療機関の長は、第二十六条の八第二項に規定するモニタリング報告書を受け取ったとき又は第二十六条の九第三項に規定する監査報告書を受け取ったときは、当該実施医療機関において治験が適切に行われているかどうか又は適切に行われたかどうかについて、前条第一項の規定により意見を聴いた治験審査委員会の意見を聴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52" marR="7252" marT="7252"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529751355"/>
              </p:ext>
            </p:extLst>
          </p:nvPr>
        </p:nvGraphicFramePr>
        <p:xfrm>
          <a:off x="515615" y="4243762"/>
          <a:ext cx="10928130" cy="2383947"/>
        </p:xfrm>
        <a:graphic>
          <a:graphicData uri="http://schemas.openxmlformats.org/drawingml/2006/table">
            <a:tbl>
              <a:tblPr>
                <a:tableStyleId>{5C22544A-7EE6-4342-B048-85BDC9FD1C3A}</a:tableStyleId>
              </a:tblPr>
              <a:tblGrid>
                <a:gridCol w="10928130"/>
              </a:tblGrid>
              <a:tr h="260609">
                <a:tc>
                  <a:txBody>
                    <a:bodyPr/>
                    <a:lstStyle/>
                    <a:p>
                      <a:pPr algn="l" fontAlgn="ctr"/>
                      <a:r>
                        <a:rPr lang="ja-JP" altLang="en-US" sz="1600" u="none" strike="noStrike" dirty="0">
                          <a:effectLst/>
                        </a:rPr>
                        <a:t>（治験審査委員会の責務）</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61647">
                <a:tc>
                  <a:txBody>
                    <a:bodyPr/>
                    <a:lstStyle/>
                    <a:p>
                      <a:pPr algn="l" fontAlgn="ctr"/>
                      <a:r>
                        <a:rPr lang="ja-JP" altLang="en-US" sz="1400" b="1" u="none" strike="noStrike" dirty="0">
                          <a:effectLst/>
                        </a:rPr>
                        <a:t>第三十二条</a:t>
                      </a:r>
                      <a:r>
                        <a:rPr lang="ja-JP" altLang="en-US" sz="1400" u="none" strike="noStrike" dirty="0">
                          <a:effectLst/>
                        </a:rPr>
                        <a:t> 　第二十七条第一項の治験審査委員会（以下この条において「治験審査委員会」という。）は、第三十条第一項の規定により実施医療機関の長から意見を聴かれたときは、審査の対象とされる治験が倫理的及び科学的に妥当であるかどうかその他当該治験が当該実施医療機関において行うのに適当であるかどうかを、次に掲げる資料に基づき審査し、文書により意見を述べ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9258">
                <a:tc>
                  <a:txBody>
                    <a:bodyPr/>
                    <a:lstStyle/>
                    <a:p>
                      <a:pPr algn="l" fontAlgn="ctr"/>
                      <a:r>
                        <a:rPr lang="ja-JP" altLang="en-US" sz="1400" u="none" strike="noStrike">
                          <a:effectLst/>
                        </a:rPr>
                        <a:t>一 　第十条第一項各号又は第十五条の七各号に掲げる文書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9258">
                <a:tc>
                  <a:txBody>
                    <a:bodyPr/>
                    <a:lstStyle/>
                    <a:p>
                      <a:pPr algn="l" fontAlgn="ctr"/>
                      <a:r>
                        <a:rPr lang="ja-JP" altLang="en-US" sz="1400" u="none" strike="noStrike">
                          <a:effectLst/>
                        </a:rPr>
                        <a:t>二 　被験者の募集の手順に関する資料</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44659">
                <a:tc>
                  <a:txBody>
                    <a:bodyPr/>
                    <a:lstStyle/>
                    <a:p>
                      <a:pPr algn="l" fontAlgn="ctr"/>
                      <a:r>
                        <a:rPr lang="ja-JP" altLang="en-US" sz="1400" u="none" strike="noStrike">
                          <a:effectLst/>
                        </a:rPr>
                        <a:t>三 　第七条第五項又は第十五条の四第四項に規定する情報その他治験を適正に行うために重要な情報を記載した文書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9258">
                <a:tc>
                  <a:txBody>
                    <a:bodyPr/>
                    <a:lstStyle/>
                    <a:p>
                      <a:pPr algn="l" fontAlgn="ctr"/>
                      <a:r>
                        <a:rPr lang="ja-JP" altLang="en-US" sz="1400" u="none" strike="noStrike">
                          <a:effectLst/>
                        </a:rPr>
                        <a:t>四 　治験責任医師等となるべき者の履歴書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9258">
                <a:tc>
                  <a:txBody>
                    <a:bodyPr/>
                    <a:lstStyle/>
                    <a:p>
                      <a:pPr algn="l" fontAlgn="ctr"/>
                      <a:r>
                        <a:rPr lang="ja-JP" altLang="en-US" sz="1400" u="none" strike="noStrike" dirty="0">
                          <a:effectLst/>
                        </a:rPr>
                        <a:t>五 　その他当該治験審査委員会が必要と認める資料</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636910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089486959"/>
              </p:ext>
            </p:extLst>
          </p:nvPr>
        </p:nvGraphicFramePr>
        <p:xfrm>
          <a:off x="360219" y="709673"/>
          <a:ext cx="11610108" cy="5169491"/>
        </p:xfrm>
        <a:graphic>
          <a:graphicData uri="http://schemas.openxmlformats.org/drawingml/2006/table">
            <a:tbl>
              <a:tblPr firstRow="1" bandRow="1">
                <a:tableStyleId>{21E4AEA4-8DFA-4A89-87EB-49C32662AFE0}</a:tableStyleId>
              </a:tblPr>
              <a:tblGrid>
                <a:gridCol w="2516331">
                  <a:extLst>
                    <a:ext uri="{9D8B030D-6E8A-4147-A177-3AD203B41FA5}">
                      <a16:colId xmlns:a16="http://schemas.microsoft.com/office/drawing/2014/main" xmlns="" val="20000"/>
                    </a:ext>
                  </a:extLst>
                </a:gridCol>
                <a:gridCol w="3759200">
                  <a:extLst>
                    <a:ext uri="{9D8B030D-6E8A-4147-A177-3AD203B41FA5}">
                      <a16:colId xmlns:a16="http://schemas.microsoft.com/office/drawing/2014/main" xmlns="" val="20001"/>
                    </a:ext>
                  </a:extLst>
                </a:gridCol>
                <a:gridCol w="3810577">
                  <a:extLst>
                    <a:ext uri="{9D8B030D-6E8A-4147-A177-3AD203B41FA5}">
                      <a16:colId xmlns:a16="http://schemas.microsoft.com/office/drawing/2014/main" xmlns="" val="3089620067"/>
                    </a:ext>
                  </a:extLst>
                </a:gridCol>
                <a:gridCol w="1524000">
                  <a:extLst>
                    <a:ext uri="{9D8B030D-6E8A-4147-A177-3AD203B41FA5}">
                      <a16:colId xmlns:a16="http://schemas.microsoft.com/office/drawing/2014/main" xmlns="" val="20002"/>
                    </a:ext>
                  </a:extLst>
                </a:gridCol>
              </a:tblGrid>
              <a:tr h="781065">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494811">
                <a:tc rowSpan="2">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③同意</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文書への署名</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（被験者）</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必要事項の記録が不十分、誤記</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（日付、記名押印又は署名、代諾者の続柄等）</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署名、日付の有無、誤記が無いことについて確認する </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598047501"/>
                  </a:ext>
                </a:extLst>
              </a:tr>
              <a:tr h="494811">
                <a:tc vMerge="1">
                  <a:txBody>
                    <a:bodyPr/>
                    <a:lstStyle/>
                    <a:p>
                      <a:pPr algn="l" rtl="0"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被験者</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本人ではなく、第三者が代筆する</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必ず被験者本人が署名するよう被験者に指導する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393391720"/>
                  </a:ext>
                </a:extLst>
              </a:tr>
              <a:tr h="494811">
                <a:tc rowSpan="3">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③同意</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文書への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cs typeface="メイリオ" panose="020B0604030504040204" pitchFamily="50" charset="-128"/>
                        </a:rPr>
                        <a:t>　</a:t>
                      </a:r>
                      <a:r>
                        <a:rPr lang="ja-JP" altLang="en-US" sz="1400" dirty="0" smtClean="0">
                          <a:solidFill>
                            <a:schemeClr val="tx1"/>
                          </a:solidFill>
                          <a:latin typeface="+mn-ea"/>
                          <a:ea typeface="+mn-ea"/>
                        </a:rPr>
                        <a:t>（責任医師等）</a:t>
                      </a:r>
                      <a:endParaRPr lang="en-US" altLang="ja-JP" sz="1400" dirty="0" smtClean="0">
                        <a:solidFill>
                          <a:schemeClr val="tx1"/>
                        </a:solidFill>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400" dirty="0" smtClean="0">
                        <a:solidFill>
                          <a:schemeClr val="tx1"/>
                        </a:solidFill>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n-ea"/>
                          <a:ea typeface="+mn-ea"/>
                        </a:rPr>
                        <a:t>　同意文書への署名</a:t>
                      </a:r>
                      <a:endParaRPr lang="en-US" altLang="ja-JP" sz="1400" dirty="0" smtClean="0">
                        <a:solidFill>
                          <a:schemeClr val="tx1"/>
                        </a:solidFill>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mn-ea"/>
                          <a:ea typeface="+mn-ea"/>
                        </a:rPr>
                        <a:t>　（</a:t>
                      </a:r>
                      <a:r>
                        <a:rPr lang="en-US" altLang="ja-JP" sz="1400" dirty="0" smtClean="0">
                          <a:solidFill>
                            <a:schemeClr val="tx1"/>
                          </a:solidFill>
                          <a:latin typeface="+mn-ea"/>
                          <a:ea typeface="+mn-ea"/>
                        </a:rPr>
                        <a:t>CRC</a:t>
                      </a:r>
                      <a:r>
                        <a:rPr lang="ja-JP" altLang="en-US" sz="1400" dirty="0" smtClean="0">
                          <a:solidFill>
                            <a:schemeClr val="tx1"/>
                          </a:solidFill>
                          <a:latin typeface="+mn-ea"/>
                          <a:ea typeface="+mn-ea"/>
                        </a:rPr>
                        <a:t>が補助説明した場合）</a:t>
                      </a:r>
                    </a:p>
                  </a:txBody>
                  <a:tcPr marL="9525" marR="9525" marT="9525" marB="0" anchor="ctr"/>
                </a:tc>
                <a:tc>
                  <a:txBody>
                    <a:bodyPr/>
                    <a:lstStyle/>
                    <a:p>
                      <a:pPr marL="0" marR="0" lvl="0" indent="85725"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必要事項の記録が不十分、誤記</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日付、記名押印又は署名）</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署名、日付の有無、誤記が無いことについて確認する</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965495123"/>
                  </a:ext>
                </a:extLst>
              </a:tr>
              <a:tr h="494811">
                <a:tc vMerge="1">
                  <a:txBody>
                    <a:bodyPr/>
                    <a:lstStyle/>
                    <a:p>
                      <a:pPr algn="l" rtl="0"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責任医師</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分担医師が</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署名を</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失念</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indent="0" algn="l" rtl="0" fontAlgn="t"/>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が同意文書に必要な事項が漏れなく記載されているか確認する</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645250170"/>
                  </a:ext>
                </a:extLst>
              </a:tr>
              <a:tr h="732741">
                <a:tc vMerge="1">
                  <a:txBody>
                    <a:bodyPr/>
                    <a:lstStyle/>
                    <a:p>
                      <a:pPr algn="l" rtl="0" fontAlgn="ctr"/>
                      <a:endParaRPr lang="ja-JP" altLang="en-US" sz="1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治験協力者が補足的な説明を行っているが、治験協力者の署名等がない</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協力者の有無を確認し（同意書のフォーマット）、署名、日付の有無、誤記が無いことについて確認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52</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639579989"/>
                  </a:ext>
                </a:extLst>
              </a:tr>
              <a:tr h="494811">
                <a:tc>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④同意</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文書（写）の交付</a:t>
                      </a:r>
                    </a:p>
                  </a:txBody>
                  <a:tcPr marL="9525" marR="9525" marT="9525" marB="0" anchor="ctr"/>
                </a:tc>
                <a:tc>
                  <a:txBody>
                    <a:bodyPr/>
                    <a:lstStyle/>
                    <a:p>
                      <a:pPr marL="0" indent="85725"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同意文書（写）を被験者へ交付するのを失念 </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同意文書（写）の交付記録を作成する </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5</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3</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00947292"/>
                  </a:ext>
                </a:extLst>
              </a:tr>
              <a:tr h="494811">
                <a:tc>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⑤同意</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文書（写）の</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受領</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indent="85725"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医療機関内での紛失、廃棄</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CRC</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から注意喚起する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t"/>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767902735"/>
                  </a:ext>
                </a:extLst>
              </a:tr>
              <a:tr h="686819">
                <a:tc>
                  <a:txBody>
                    <a:bodyPr/>
                    <a:lstStyle/>
                    <a:p>
                      <a:pPr algn="l" rtl="0"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⑥同意</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文書及びその他の</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説明文書の保存</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rtl="0"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（実施医療機関） </a:t>
                      </a:r>
                    </a:p>
                  </a:txBody>
                  <a:tcPr marL="9525" marR="9525" marT="9525" marB="0" anchor="ctr"/>
                </a:tc>
                <a:tc>
                  <a:txBody>
                    <a:bodyPr/>
                    <a:lstStyle/>
                    <a:p>
                      <a:pPr marL="85725" indent="0" algn="l" rtl="0" fontAlgn="t"/>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同意文書及びその他の説明文書の紛失または　廃棄 </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marL="85725" indent="0" algn="l" rtl="0" fontAlgn="t"/>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手順、フロー</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を規定する </a:t>
                      </a:r>
                      <a:b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責任者を任命する </a:t>
                      </a:r>
                      <a:b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資料の保管体制を事前（選定時）確認する</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41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sp>
        <p:nvSpPr>
          <p:cNvPr id="6" name="動作設定ボタン: 戻る 5">
            <a:hlinkClick r:id="rId5"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60219" y="0"/>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治験説明・同意取得におけるリスク事例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91293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項</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707722479"/>
              </p:ext>
            </p:extLst>
          </p:nvPr>
        </p:nvGraphicFramePr>
        <p:xfrm>
          <a:off x="515615" y="654452"/>
          <a:ext cx="10928130" cy="5926822"/>
        </p:xfrm>
        <a:graphic>
          <a:graphicData uri="http://schemas.openxmlformats.org/drawingml/2006/table">
            <a:tbl>
              <a:tblPr>
                <a:tableStyleId>{5C22544A-7EE6-4342-B048-85BDC9FD1C3A}</a:tableStyleId>
              </a:tblPr>
              <a:tblGrid>
                <a:gridCol w="10928130"/>
              </a:tblGrid>
              <a:tr h="834401">
                <a:tc>
                  <a:txBody>
                    <a:bodyPr/>
                    <a:lstStyle/>
                    <a:p>
                      <a:pPr algn="l" fontAlgn="ctr"/>
                      <a:r>
                        <a:rPr lang="ja-JP" altLang="en-US" sz="1400" u="none" strike="noStrike">
                          <a:effectLst/>
                        </a:rPr>
                        <a:t>２ 　専門治験審査委員会は、第三十条第四項の規定により実施医療機関の長から意見を聴かれたときは、審査の対象とされる特定の専門的事項について前項各号に掲げる資料（当該専門治験審査委員会が必要と認めるものに限る。）に基づき審査し、文書により意見を述べ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1385671">
                <a:tc>
                  <a:txBody>
                    <a:bodyPr/>
                    <a:lstStyle/>
                    <a:p>
                      <a:pPr algn="l" fontAlgn="ctr"/>
                      <a:r>
                        <a:rPr lang="ja-JP" altLang="en-US" sz="1400" u="none" strike="noStrike">
                          <a:effectLst/>
                        </a:rPr>
                        <a:t>３ 　治験審査委員会及び専門治験審査委員会は、前条第一項又は第二項の規定により実施医療機関の長から意見を聴かれたときは、治験審査委員会にあっては当該実施医療機関において当該治験が適切に行われているかどうかを調査した上で当該実施医療機関において治験を継続して行うことの適否を、専門治験審査委員会にあっては意見を聴かれた特定の専門的事項について調査した上で当該治験を継続して行うことの適否の判断の前提となる専門的事項をそれぞれ審査し、意見を聴かれた事項に係る事態の緊急性に応じて速やかに、文書により意見を述べ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674568">
                <a:tc>
                  <a:txBody>
                    <a:bodyPr/>
                    <a:lstStyle/>
                    <a:p>
                      <a:pPr algn="l" fontAlgn="ctr"/>
                      <a:r>
                        <a:rPr lang="ja-JP" altLang="en-US" sz="1400" u="none" strike="noStrike">
                          <a:effectLst/>
                        </a:rPr>
                        <a:t>４ 　治験審査委員会は、前条第四項の規定により、実施医療機関の長から意見を聴かれたときは、当該実施医療機関において当該治験が適切に行われているかどうか又は適切に行われていたかどうかについて審査し、文書により意見を述べ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899424">
                <a:tc>
                  <a:txBody>
                    <a:bodyPr/>
                    <a:lstStyle/>
                    <a:p>
                      <a:pPr algn="l" fontAlgn="ctr"/>
                      <a:r>
                        <a:rPr lang="ja-JP" altLang="en-US" sz="1400" u="none" strike="noStrike">
                          <a:effectLst/>
                        </a:rPr>
                        <a:t>５ 　第三十条第四項の規定により実施医療機関の長が専門治験審査委員会の意見を聴いた場合においては、治験審査委員会は、第一項又は第三項の規定により意見を述べるに当たり、同条第五項（前条第三項において準用する場合を含む。）の規定により報告された当該専門治験審査委員会の意見を踏まえて、これを行わ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674568">
                <a:tc>
                  <a:txBody>
                    <a:bodyPr/>
                    <a:lstStyle/>
                    <a:p>
                      <a:pPr algn="l" fontAlgn="ctr"/>
                      <a:r>
                        <a:rPr lang="ja-JP" altLang="en-US" sz="1400" u="none" strike="noStrike">
                          <a:effectLst/>
                        </a:rPr>
                        <a:t>６ 　実施医療機関の長は、第一項又は第三項の規定による治験審査委員会の意見を治験の依頼をしようとする者又は治験依頼者及び治験責任医師となるべき者又は治験責任医師に文書により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558766">
                <a:tc>
                  <a:txBody>
                    <a:bodyPr/>
                    <a:lstStyle/>
                    <a:p>
                      <a:pPr algn="l" fontAlgn="ctr"/>
                      <a:r>
                        <a:rPr lang="ja-JP" altLang="en-US" sz="1400" u="none" strike="noStrike">
                          <a:effectLst/>
                        </a:rPr>
                        <a:t>７ 　実施医療機関の長は、第一項、第三項又は第四項の規定による治験審査委員会の意見を自ら治験を実施しようとする者又は自ら治験を実施する者に文書により通知しなければならない。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r h="899424">
                <a:tc>
                  <a:txBody>
                    <a:bodyPr/>
                    <a:lstStyle/>
                    <a:p>
                      <a:pPr algn="l" fontAlgn="ctr"/>
                      <a:r>
                        <a:rPr lang="ja-JP" altLang="en-US" sz="1400" u="none" strike="noStrike" dirty="0">
                          <a:effectLst/>
                        </a:rPr>
                        <a:t>８ 　第六項の規定による文書による通知については、第十条第二項から第五項までの規定を準用する。この場合において、これらの規定中「治験の依頼をしようとする者」とあるのは「実施医療機関の長」と、「実施医療機関の長」とあるのは「治験の依頼をしようとする者又は治験依頼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802" marR="5802" marT="5802" marB="0" anchor="ctr"/>
                </a:tc>
              </a:tr>
            </a:tbl>
          </a:graphicData>
        </a:graphic>
      </p:graphicFrame>
    </p:spTree>
    <p:extLst>
      <p:ext uri="{BB962C8B-B14F-4D97-AF65-F5344CB8AC3E}">
        <p14:creationId xmlns:p14="http://schemas.microsoft.com/office/powerpoint/2010/main" val="2655006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624265336"/>
              </p:ext>
            </p:extLst>
          </p:nvPr>
        </p:nvGraphicFramePr>
        <p:xfrm>
          <a:off x="515615" y="743744"/>
          <a:ext cx="10928130" cy="2150331"/>
        </p:xfrm>
        <a:graphic>
          <a:graphicData uri="http://schemas.openxmlformats.org/drawingml/2006/table">
            <a:tbl>
              <a:tblPr>
                <a:tableStyleId>{5C22544A-7EE6-4342-B048-85BDC9FD1C3A}</a:tableStyleId>
              </a:tblPr>
              <a:tblGrid>
                <a:gridCol w="10928130"/>
              </a:tblGrid>
              <a:tr h="210774">
                <a:tc>
                  <a:txBody>
                    <a:bodyPr/>
                    <a:lstStyle/>
                    <a:p>
                      <a:pPr algn="l" fontAlgn="ctr"/>
                      <a:r>
                        <a:rPr lang="ja-JP" altLang="en-US" sz="1600" u="none" strike="noStrike" dirty="0">
                          <a:effectLst/>
                        </a:rPr>
                        <a:t>（治験審査委員会の意見）</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32322">
                <a:tc>
                  <a:txBody>
                    <a:bodyPr/>
                    <a:lstStyle/>
                    <a:p>
                      <a:pPr algn="l" fontAlgn="ctr"/>
                      <a:r>
                        <a:rPr lang="ja-JP" altLang="en-US" sz="1400" b="1" u="none" strike="noStrike" dirty="0">
                          <a:effectLst/>
                        </a:rPr>
                        <a:t>第三十三条</a:t>
                      </a:r>
                      <a:r>
                        <a:rPr lang="ja-JP" altLang="en-US" sz="1400" u="none" strike="noStrike" dirty="0">
                          <a:effectLst/>
                        </a:rPr>
                        <a:t> 　実施医療機関は、第三十条第一項の規定により意見を聴いた治験審査委員会が、治験を行うことが適当でない旨の意見を述べた</a:t>
                      </a:r>
                      <a:r>
                        <a:rPr lang="ja-JP" altLang="en-US" sz="1400" u="none" strike="noStrike" dirty="0" smtClean="0">
                          <a:effectLst/>
                        </a:rPr>
                        <a:t>とき</a:t>
                      </a:r>
                      <a:r>
                        <a:rPr lang="ja-JP" altLang="en-US" sz="1400" u="none" strike="noStrike" dirty="0">
                          <a:effectLst/>
                        </a:rPr>
                        <a:t>は、治験の依頼を受け、又は治験の実施を承認してはならない。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32322">
                <a:tc>
                  <a:txBody>
                    <a:bodyPr/>
                    <a:lstStyle/>
                    <a:p>
                      <a:pPr algn="l" fontAlgn="ctr"/>
                      <a:r>
                        <a:rPr lang="ja-JP" altLang="en-US" sz="1400" u="none" strike="noStrike">
                          <a:effectLst/>
                        </a:rPr>
                        <a:t>２ 　実施医療機関は、第三十一条第一項又は第二項の規定により意見を聴いた治験審査委員会が、治験を継続して行うことが適当でない旨の意見を述べたときは、治験の契約を解除し、又は治験を中止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32322">
                <a:tc>
                  <a:txBody>
                    <a:bodyPr/>
                    <a:lstStyle/>
                    <a:p>
                      <a:pPr algn="l" fontAlgn="ctr"/>
                      <a:r>
                        <a:rPr lang="ja-JP" altLang="en-US" sz="1400" u="none" strike="noStrike" dirty="0">
                          <a:effectLst/>
                        </a:rPr>
                        <a:t>３ 　実施医療機関の長は、第三十一条第四項の規定により意見を聴いた治験審査委員会が、当該実施医療機関において当該治験が適切に行われていない旨又は適切に行われていなかった旨の意見を述べたときは、必要な措置を講じ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46066775"/>
              </p:ext>
            </p:extLst>
          </p:nvPr>
        </p:nvGraphicFramePr>
        <p:xfrm>
          <a:off x="515615" y="3038767"/>
          <a:ext cx="10928130" cy="1629486"/>
        </p:xfrm>
        <a:graphic>
          <a:graphicData uri="http://schemas.openxmlformats.org/drawingml/2006/table">
            <a:tbl>
              <a:tblPr>
                <a:tableStyleId>{5C22544A-7EE6-4342-B048-85BDC9FD1C3A}</a:tableStyleId>
              </a:tblPr>
              <a:tblGrid>
                <a:gridCol w="10928130"/>
              </a:tblGrid>
              <a:tr h="289418">
                <a:tc>
                  <a:txBody>
                    <a:bodyPr/>
                    <a:lstStyle/>
                    <a:p>
                      <a:pPr algn="l" fontAlgn="ctr"/>
                      <a:r>
                        <a:rPr lang="ja-JP" altLang="en-US" sz="1600" u="none" strike="noStrike" dirty="0">
                          <a:effectLst/>
                        </a:rPr>
                        <a:t>（記録の保存）</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340068">
                <a:tc>
                  <a:txBody>
                    <a:bodyPr/>
                    <a:lstStyle/>
                    <a:p>
                      <a:pPr algn="l" fontAlgn="ctr"/>
                      <a:r>
                        <a:rPr lang="ja-JP" altLang="en-US" sz="1400" b="1" u="none" strike="noStrike" dirty="0">
                          <a:effectLst/>
                        </a:rPr>
                        <a:t>第三十四条</a:t>
                      </a:r>
                      <a:r>
                        <a:rPr lang="ja-JP" altLang="en-US" sz="1400" u="none" strike="noStrike" dirty="0">
                          <a:effectLst/>
                        </a:rPr>
                        <a:t> 　治験審査委員会を設置した者は、第二十八条第二項に規定する手順書、委員名簿並びに会議の記録及びその概要、第三十条第二項及び第六項の規定による契約に関する資料、第三十二条第一項各号に掲げる資料、同条第二項に規定する資料並びに第四十条第一項から第四項までの規定による治験審査委員会及び専門治験審査委員会に対する通知を、被験薬に係る医薬品についての製造販売の承認を受ける日（第二十四条第三項又は第二十六条の十第三項に規定する通知を受けたときは、通知を受けた日）又は治験の中止若しくは終了の後三年を経過した日のうちいずれか遅い日までの期間保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4104117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6" name="正方形/長方形 5"/>
          <p:cNvSpPr/>
          <p:nvPr/>
        </p:nvSpPr>
        <p:spPr>
          <a:xfrm>
            <a:off x="515615" y="724329"/>
            <a:ext cx="3190297" cy="369332"/>
          </a:xfrm>
          <a:prstGeom prst="rect">
            <a:avLst/>
          </a:prstGeom>
        </p:spPr>
        <p:txBody>
          <a:bodyPr wrap="none">
            <a:spAutoFit/>
          </a:bodyPr>
          <a:lstStyle/>
          <a:p>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４－２ 第二節 実施医療機関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動作設定ボタン: 戻る 8">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3759106176"/>
              </p:ext>
            </p:extLst>
          </p:nvPr>
        </p:nvGraphicFramePr>
        <p:xfrm>
          <a:off x="515615" y="1093661"/>
          <a:ext cx="10928130" cy="1397375"/>
        </p:xfrm>
        <a:graphic>
          <a:graphicData uri="http://schemas.openxmlformats.org/drawingml/2006/table">
            <a:tbl>
              <a:tblPr>
                <a:tableStyleId>{5C22544A-7EE6-4342-B048-85BDC9FD1C3A}</a:tableStyleId>
              </a:tblPr>
              <a:tblGrid>
                <a:gridCol w="10928130"/>
              </a:tblGrid>
              <a:tr h="228802">
                <a:tc>
                  <a:txBody>
                    <a:bodyPr/>
                    <a:lstStyle/>
                    <a:p>
                      <a:pPr algn="l" fontAlgn="ctr"/>
                      <a:r>
                        <a:rPr lang="ja-JP" altLang="en-US" sz="1600" u="none" strike="noStrike" dirty="0">
                          <a:effectLst/>
                        </a:rPr>
                        <a:t>（実施医療機関の要件）</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8802">
                <a:tc>
                  <a:txBody>
                    <a:bodyPr/>
                    <a:lstStyle/>
                    <a:p>
                      <a:pPr algn="l" fontAlgn="ctr"/>
                      <a:r>
                        <a:rPr lang="ja-JP" altLang="en-US" sz="1400" b="1" u="none" strike="noStrike" dirty="0">
                          <a:effectLst/>
                        </a:rPr>
                        <a:t>第三十五条</a:t>
                      </a:r>
                      <a:r>
                        <a:rPr lang="ja-JP" altLang="en-US" sz="1400" u="none" strike="noStrike" dirty="0">
                          <a:effectLst/>
                        </a:rPr>
                        <a:t> 　実施医療機関は、次に掲げる要件を満たしていなければならない。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8802">
                <a:tc>
                  <a:txBody>
                    <a:bodyPr/>
                    <a:lstStyle/>
                    <a:p>
                      <a:pPr algn="l" fontAlgn="ctr"/>
                      <a:r>
                        <a:rPr lang="ja-JP" altLang="en-US" sz="1400" u="none" strike="noStrike">
                          <a:effectLst/>
                        </a:rPr>
                        <a:t>一 　十分な臨床観察及び試験検査を行う設備及び人員を有していること。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8802">
                <a:tc>
                  <a:txBody>
                    <a:bodyPr/>
                    <a:lstStyle/>
                    <a:p>
                      <a:pPr algn="l" fontAlgn="ctr"/>
                      <a:r>
                        <a:rPr lang="ja-JP" altLang="en-US" sz="1400" u="none" strike="noStrike" dirty="0">
                          <a:effectLst/>
                        </a:rPr>
                        <a:t>二 　緊急時に被験者に対して必要な措置を講ずることができること。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57604">
                <a:tc>
                  <a:txBody>
                    <a:bodyPr/>
                    <a:lstStyle/>
                    <a:p>
                      <a:pPr algn="l" fontAlgn="ctr"/>
                      <a:r>
                        <a:rPr lang="ja-JP" altLang="en-US" sz="1400" u="none" strike="noStrike" dirty="0">
                          <a:effectLst/>
                        </a:rPr>
                        <a:t>三 　治験責任医師等、薬剤師、看護師その他治験を適正かつ円滑に行うために必要な職員が十分に確保されていること。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1358512455"/>
              </p:ext>
            </p:extLst>
          </p:nvPr>
        </p:nvGraphicFramePr>
        <p:xfrm>
          <a:off x="515615" y="2610437"/>
          <a:ext cx="10928130" cy="1635198"/>
        </p:xfrm>
        <a:graphic>
          <a:graphicData uri="http://schemas.openxmlformats.org/drawingml/2006/table">
            <a:tbl>
              <a:tblPr>
                <a:tableStyleId>{5C22544A-7EE6-4342-B048-85BDC9FD1C3A}</a:tableStyleId>
              </a:tblPr>
              <a:tblGrid>
                <a:gridCol w="10928130"/>
              </a:tblGrid>
              <a:tr h="193158">
                <a:tc>
                  <a:txBody>
                    <a:bodyPr/>
                    <a:lstStyle/>
                    <a:p>
                      <a:pPr algn="l" fontAlgn="ctr"/>
                      <a:r>
                        <a:rPr lang="ja-JP" altLang="en-US" sz="1600" u="none" strike="noStrike" dirty="0">
                          <a:effectLst/>
                        </a:rPr>
                        <a:t>（実施医療機関の長）</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93158">
                <a:tc>
                  <a:txBody>
                    <a:bodyPr/>
                    <a:lstStyle/>
                    <a:p>
                      <a:pPr algn="l" fontAlgn="ctr"/>
                      <a:r>
                        <a:rPr lang="ja-JP" altLang="en-US" sz="1400" b="1" u="none" strike="noStrike" dirty="0">
                          <a:effectLst/>
                        </a:rPr>
                        <a:t>第三十六条 </a:t>
                      </a:r>
                      <a:r>
                        <a:rPr lang="ja-JP" altLang="en-US" sz="1400" u="none" strike="noStrike" dirty="0">
                          <a:effectLst/>
                        </a:rPr>
                        <a:t>　実施医療機関の長は、治験に係る業務に関する手順書を作成しなければならない。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72632">
                <a:tc>
                  <a:txBody>
                    <a:bodyPr/>
                    <a:lstStyle/>
                    <a:p>
                      <a:pPr algn="l" fontAlgn="ctr"/>
                      <a:r>
                        <a:rPr lang="ja-JP" altLang="en-US" sz="1400" u="none" strike="noStrike">
                          <a:effectLst/>
                        </a:rPr>
                        <a:t>２ 　実施医療機関の長は、当該実施医療機関における治験がこの省令、治験実施計画書、治験依頼者が治験を依頼する場合にあっては治験の契約書、自ら治験を実施する者が治験を実施する場合にあっては第十五条の七第五号から第十一号までに規定する文書及び前項の手順書に従って適正かつ円滑に行われるよう必要な措置を講じ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86316">
                <a:tc>
                  <a:txBody>
                    <a:bodyPr/>
                    <a:lstStyle/>
                    <a:p>
                      <a:pPr algn="l" fontAlgn="ctr"/>
                      <a:r>
                        <a:rPr lang="ja-JP" altLang="en-US" sz="1400" u="none" strike="noStrike" dirty="0">
                          <a:effectLst/>
                        </a:rPr>
                        <a:t>３ 　実施医療機関の長は、被験者の秘密の保全が担保されるよう必要な措置を講じなければならない。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420497026"/>
              </p:ext>
            </p:extLst>
          </p:nvPr>
        </p:nvGraphicFramePr>
        <p:xfrm>
          <a:off x="515615" y="4365036"/>
          <a:ext cx="10928130" cy="1721276"/>
        </p:xfrm>
        <a:graphic>
          <a:graphicData uri="http://schemas.openxmlformats.org/drawingml/2006/table">
            <a:tbl>
              <a:tblPr>
                <a:tableStyleId>{5C22544A-7EE6-4342-B048-85BDC9FD1C3A}</a:tableStyleId>
              </a:tblPr>
              <a:tblGrid>
                <a:gridCol w="10928130"/>
              </a:tblGrid>
              <a:tr h="209702">
                <a:tc>
                  <a:txBody>
                    <a:bodyPr/>
                    <a:lstStyle/>
                    <a:p>
                      <a:pPr algn="l" fontAlgn="ctr"/>
                      <a:r>
                        <a:rPr lang="ja-JP" altLang="en-US" sz="1600" u="none" strike="noStrike" dirty="0">
                          <a:effectLst/>
                        </a:rPr>
                        <a:t>（モニタリング等への協力）</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38806">
                <a:tc>
                  <a:txBody>
                    <a:bodyPr/>
                    <a:lstStyle/>
                    <a:p>
                      <a:pPr algn="l" fontAlgn="ctr"/>
                      <a:r>
                        <a:rPr lang="ja-JP" altLang="en-US" sz="1400" b="1" u="none" strike="noStrike" dirty="0">
                          <a:effectLst/>
                        </a:rPr>
                        <a:t>第三十七条 </a:t>
                      </a:r>
                      <a:r>
                        <a:rPr lang="ja-JP" altLang="en-US" sz="1400" u="none" strike="noStrike" dirty="0">
                          <a:effectLst/>
                        </a:rPr>
                        <a:t>　実施医療機関の長は、治験依頼者が実施し、又は自ら治験を実施する者が実施させるモニタリング及び監査並びに第二十七条第一項の治験審査委員会及び第三十条第五項の専門治験審査委員会（専門治験審査委員会にあっては、第三十条第四項の規定により意見を聴く場合に限る。以下「治験審査委員会等」という。）による調査に協力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29105">
                <a:tc>
                  <a:txBody>
                    <a:bodyPr/>
                    <a:lstStyle/>
                    <a:p>
                      <a:pPr algn="l" fontAlgn="ctr"/>
                      <a:r>
                        <a:rPr lang="ja-JP" altLang="en-US" sz="1400" u="none" strike="noStrike" dirty="0">
                          <a:effectLst/>
                        </a:rPr>
                        <a:t>２ 　実施医療機関の長は、前項のモニタリング、監査又は調査が実施される際には、モニター、監査担当者又は治験審査委員会等の求めに応じ、第四十一条第二項各号に掲げる治験に関する記録を閲覧に供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397365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426801501"/>
              </p:ext>
            </p:extLst>
          </p:nvPr>
        </p:nvGraphicFramePr>
        <p:xfrm>
          <a:off x="515615" y="738734"/>
          <a:ext cx="10928130" cy="619128"/>
        </p:xfrm>
        <a:graphic>
          <a:graphicData uri="http://schemas.openxmlformats.org/drawingml/2006/table">
            <a:tbl>
              <a:tblPr>
                <a:tableStyleId>{5C22544A-7EE6-4342-B048-85BDC9FD1C3A}</a:tableStyleId>
              </a:tblPr>
              <a:tblGrid>
                <a:gridCol w="10928130"/>
              </a:tblGrid>
              <a:tr h="182882">
                <a:tc>
                  <a:txBody>
                    <a:bodyPr/>
                    <a:lstStyle/>
                    <a:p>
                      <a:pPr algn="l" fontAlgn="ctr"/>
                      <a:r>
                        <a:rPr lang="zh-TW" altLang="en-US" sz="1600" u="none" strike="noStrike" dirty="0">
                          <a:effectLst/>
                        </a:rPr>
                        <a:t>（治験事務局）</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65763">
                <a:tc>
                  <a:txBody>
                    <a:bodyPr/>
                    <a:lstStyle/>
                    <a:p>
                      <a:pPr algn="l" fontAlgn="ctr"/>
                      <a:r>
                        <a:rPr lang="ja-JP" altLang="en-US" sz="1400" b="1" u="none" strike="noStrike" dirty="0">
                          <a:effectLst/>
                        </a:rPr>
                        <a:t>第三十八条</a:t>
                      </a:r>
                      <a:r>
                        <a:rPr lang="ja-JP" altLang="en-US" sz="1400" u="none" strike="noStrike" dirty="0">
                          <a:effectLst/>
                        </a:rPr>
                        <a:t> 　実施医療機関の長は、治験に係る業務に関する事務を行う者を選任しなければならない。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578998355"/>
              </p:ext>
            </p:extLst>
          </p:nvPr>
        </p:nvGraphicFramePr>
        <p:xfrm>
          <a:off x="515615" y="1536941"/>
          <a:ext cx="10928130" cy="857250"/>
        </p:xfrm>
        <a:graphic>
          <a:graphicData uri="http://schemas.openxmlformats.org/drawingml/2006/table">
            <a:tbl>
              <a:tblPr>
                <a:tableStyleId>{5C22544A-7EE6-4342-B048-85BDC9FD1C3A}</a:tableStyleId>
              </a:tblPr>
              <a:tblGrid>
                <a:gridCol w="10928130"/>
              </a:tblGrid>
              <a:tr h="285750">
                <a:tc>
                  <a:txBody>
                    <a:bodyPr/>
                    <a:lstStyle/>
                    <a:p>
                      <a:pPr algn="l" fontAlgn="ctr"/>
                      <a:r>
                        <a:rPr lang="ja-JP" altLang="en-US" sz="1600" u="none" strike="noStrike" dirty="0">
                          <a:effectLst/>
                        </a:rPr>
                        <a:t>（治験薬の管理）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b="1" u="none" strike="noStrike" dirty="0">
                          <a:effectLst/>
                        </a:rPr>
                        <a:t>第三十九条</a:t>
                      </a:r>
                      <a:r>
                        <a:rPr lang="ja-JP" altLang="en-US" sz="1400" u="none" strike="noStrike" dirty="0">
                          <a:effectLst/>
                        </a:rPr>
                        <a:t> 　治験薬管理者（治験薬を管理する者をいう。）は、第十六条第六項又は第二十六条の二第六項の手順書に従って治験薬を適切に管理しなければならない。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4139314385"/>
              </p:ext>
            </p:extLst>
          </p:nvPr>
        </p:nvGraphicFramePr>
        <p:xfrm>
          <a:off x="515615" y="2573270"/>
          <a:ext cx="10928130" cy="3159514"/>
        </p:xfrm>
        <a:graphic>
          <a:graphicData uri="http://schemas.openxmlformats.org/drawingml/2006/table">
            <a:tbl>
              <a:tblPr>
                <a:tableStyleId>{5C22544A-7EE6-4342-B048-85BDC9FD1C3A}</a:tableStyleId>
              </a:tblPr>
              <a:tblGrid>
                <a:gridCol w="10928130"/>
              </a:tblGrid>
              <a:tr h="125809">
                <a:tc>
                  <a:txBody>
                    <a:bodyPr/>
                    <a:lstStyle/>
                    <a:p>
                      <a:pPr algn="l" fontAlgn="ctr"/>
                      <a:r>
                        <a:rPr lang="ja-JP" altLang="en-US" sz="1600" u="none" strike="noStrike" dirty="0">
                          <a:effectLst/>
                        </a:rPr>
                        <a:t>（業務の委託等）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94199">
                <a:tc>
                  <a:txBody>
                    <a:bodyPr/>
                    <a:lstStyle/>
                    <a:p>
                      <a:pPr algn="l" fontAlgn="ctr"/>
                      <a:r>
                        <a:rPr lang="ja-JP" altLang="en-US" sz="1400" b="1" u="none" strike="noStrike" dirty="0">
                          <a:effectLst/>
                        </a:rPr>
                        <a:t>第三十九条の二 </a:t>
                      </a:r>
                      <a:r>
                        <a:rPr lang="ja-JP" altLang="en-US" sz="1400" u="none" strike="noStrike" dirty="0">
                          <a:effectLst/>
                        </a:rPr>
                        <a:t>　実施医療機関（自ら治験を実施する者が治験を実施する場合にあっては、治験責任医師又は実施医療機関。以下この条において同じ。）は、治験の実施に係る業務の一部を委託する場合には、次に掲げる事項を記載した文書により当該業務を受託する者との契約を締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3550">
                <a:tc>
                  <a:txBody>
                    <a:bodyPr/>
                    <a:lstStyle/>
                    <a:p>
                      <a:pPr algn="l" fontAlgn="ctr"/>
                      <a:r>
                        <a:rPr lang="ja-JP" altLang="en-US" sz="1400" u="none" strike="noStrike" dirty="0">
                          <a:effectLst/>
                        </a:rPr>
                        <a:t>一 　当該委託に係る業務の範囲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3550">
                <a:tc>
                  <a:txBody>
                    <a:bodyPr/>
                    <a:lstStyle/>
                    <a:p>
                      <a:pPr algn="l" fontAlgn="ctr"/>
                      <a:r>
                        <a:rPr lang="ja-JP" altLang="en-US" sz="1400" u="none" strike="noStrike">
                          <a:effectLst/>
                        </a:rPr>
                        <a:t>二 　当該委託に係る業務の手順に関する事項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47100">
                <a:tc>
                  <a:txBody>
                    <a:bodyPr/>
                    <a:lstStyle/>
                    <a:p>
                      <a:pPr algn="l" fontAlgn="ctr"/>
                      <a:r>
                        <a:rPr lang="ja-JP" altLang="en-US" sz="1400" u="none" strike="noStrike">
                          <a:effectLst/>
                        </a:rPr>
                        <a:t>三 　前号の手順に基づき当該委託に係る業務が適正かつ円滑に行われているかどうかを実施医療機関が確認することができる旨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3550">
                <a:tc>
                  <a:txBody>
                    <a:bodyPr/>
                    <a:lstStyle/>
                    <a:p>
                      <a:pPr algn="l" fontAlgn="ctr"/>
                      <a:r>
                        <a:rPr lang="ja-JP" altLang="en-US" sz="1400" u="none" strike="noStrike">
                          <a:effectLst/>
                        </a:rPr>
                        <a:t>四 　当該受託者に対する指示に関する事項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47100">
                <a:tc>
                  <a:txBody>
                    <a:bodyPr/>
                    <a:lstStyle/>
                    <a:p>
                      <a:pPr algn="l" fontAlgn="ctr"/>
                      <a:r>
                        <a:rPr lang="ja-JP" altLang="en-US" sz="1400" u="none" strike="noStrike">
                          <a:effectLst/>
                        </a:rPr>
                        <a:t>五 　前号の指示を行った場合において当該措置が講じられたかどうかを実施医療機関が確認することができる旨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3550">
                <a:tc>
                  <a:txBody>
                    <a:bodyPr/>
                    <a:lstStyle/>
                    <a:p>
                      <a:pPr algn="l" fontAlgn="ctr"/>
                      <a:r>
                        <a:rPr lang="ja-JP" altLang="en-US" sz="1400" u="none" strike="noStrike">
                          <a:effectLst/>
                        </a:rPr>
                        <a:t>六 　当該受託者が実施医療機関に対して行う報告に関する事項</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23550">
                <a:tc>
                  <a:txBody>
                    <a:bodyPr/>
                    <a:lstStyle/>
                    <a:p>
                      <a:pPr algn="l" fontAlgn="ctr"/>
                      <a:r>
                        <a:rPr lang="ja-JP" altLang="en-US" sz="1400" u="none" strike="noStrike" dirty="0">
                          <a:effectLst/>
                        </a:rPr>
                        <a:t>七 　その他当該委託に係る業務について必要な事項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1354121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15352425"/>
              </p:ext>
            </p:extLst>
          </p:nvPr>
        </p:nvGraphicFramePr>
        <p:xfrm>
          <a:off x="515615" y="706689"/>
          <a:ext cx="10928130" cy="3386993"/>
        </p:xfrm>
        <a:graphic>
          <a:graphicData uri="http://schemas.openxmlformats.org/drawingml/2006/table">
            <a:tbl>
              <a:tblPr>
                <a:tableStyleId>{5C22544A-7EE6-4342-B048-85BDC9FD1C3A}</a:tableStyleId>
              </a:tblPr>
              <a:tblGrid>
                <a:gridCol w="10928130"/>
              </a:tblGrid>
              <a:tr h="182116">
                <a:tc>
                  <a:txBody>
                    <a:bodyPr/>
                    <a:lstStyle/>
                    <a:p>
                      <a:pPr algn="l" fontAlgn="ctr"/>
                      <a:r>
                        <a:rPr lang="ja-JP" altLang="en-US" sz="1600" u="none" strike="noStrike" dirty="0">
                          <a:effectLst/>
                        </a:rPr>
                        <a:t>（治験の中止等）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497561">
                <a:tc>
                  <a:txBody>
                    <a:bodyPr/>
                    <a:lstStyle/>
                    <a:p>
                      <a:pPr algn="l" fontAlgn="ctr"/>
                      <a:r>
                        <a:rPr lang="ja-JP" altLang="en-US" sz="1400" b="1" u="none" strike="noStrike" dirty="0">
                          <a:effectLst/>
                        </a:rPr>
                        <a:t>第四十条</a:t>
                      </a:r>
                      <a:r>
                        <a:rPr lang="ja-JP" altLang="en-US" sz="1400" u="none" strike="noStrike" dirty="0">
                          <a:effectLst/>
                        </a:rPr>
                        <a:t> 　実施医療機関の長は、第二十条第二項及び第三項の規定により治験依頼者から又は第二十六条の六第二項の規定により自ら治験を実施する者から通知を受けたときは、直ちにその旨を治験審査委員会等に文書により通知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995122">
                <a:tc>
                  <a:txBody>
                    <a:bodyPr/>
                    <a:lstStyle/>
                    <a:p>
                      <a:pPr algn="l" fontAlgn="ctr"/>
                      <a:r>
                        <a:rPr lang="ja-JP" altLang="en-US" sz="1400" u="none" strike="noStrike" dirty="0">
                          <a:effectLst/>
                        </a:rPr>
                        <a:t>２ 　実施医療機関の長は、第二十四条第二項の規定により治験依頼者から若しくは第二十六条の十第二項の規定により自ら治験を実施する者から治験を中断し、若しくは中止する旨の通知を受けたとき又は第二十四条第三項の規定により治験依頼者から申請書に添付しないことを決定した旨の通知若しくは第二十六条の十第三項の規定により自ら治験を実施する者から申請書に添付されないことを知った旨の通知を受けたときは、速やかにその旨及びその理由を治験責任医師及び治験審査委員会等に文書により通知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497561">
                <a:tc>
                  <a:txBody>
                    <a:bodyPr/>
                    <a:lstStyle/>
                    <a:p>
                      <a:pPr algn="l" fontAlgn="ctr"/>
                      <a:r>
                        <a:rPr lang="ja-JP" altLang="en-US" sz="1400" u="none" strike="noStrike">
                          <a:effectLst/>
                        </a:rPr>
                        <a:t>３ 　実施医療機関の長は、第四十九条第二項の規定により治験責任医師から治験を中断し、又は中止する旨の報告を受けた場合は、速やかにその旨及びその理由を治験審査委員会等及び治験依頼者に文書により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497561">
                <a:tc>
                  <a:txBody>
                    <a:bodyPr/>
                    <a:lstStyle/>
                    <a:p>
                      <a:pPr algn="l" fontAlgn="ctr"/>
                      <a:r>
                        <a:rPr lang="ja-JP" altLang="en-US" sz="1400" u="none" strike="noStrike">
                          <a:effectLst/>
                        </a:rPr>
                        <a:t>４ 　実施医療機関の長は、第四十九条第三項の規定により治験責任医師から治験を終了する旨の報告を受けたときは、その旨及びその結果の概要を治験審査委員会等及び治験依頼者に通知しなければならない。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r h="497561">
                <a:tc>
                  <a:txBody>
                    <a:bodyPr/>
                    <a:lstStyle/>
                    <a:p>
                      <a:pPr algn="l" fontAlgn="ctr"/>
                      <a:r>
                        <a:rPr lang="ja-JP" altLang="en-US" sz="1400" u="none" strike="noStrike" dirty="0">
                          <a:effectLst/>
                        </a:rPr>
                        <a:t>５ 　第三項の規定による文書による通知については、第十条第二項から第五項までの規定を準用する。この場合において、これらの規定中「治験の依頼をしようとする者」とあるのは「実施医療機関の長」と、「実施医療機関の長」とあるのは「治験依頼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34" marR="7634" marT="7634"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182840453"/>
              </p:ext>
            </p:extLst>
          </p:nvPr>
        </p:nvGraphicFramePr>
        <p:xfrm>
          <a:off x="515615" y="4187783"/>
          <a:ext cx="10928130" cy="2482821"/>
        </p:xfrm>
        <a:graphic>
          <a:graphicData uri="http://schemas.openxmlformats.org/drawingml/2006/table">
            <a:tbl>
              <a:tblPr>
                <a:tableStyleId>{5C22544A-7EE6-4342-B048-85BDC9FD1C3A}</a:tableStyleId>
              </a:tblPr>
              <a:tblGrid>
                <a:gridCol w="10928130"/>
              </a:tblGrid>
              <a:tr h="187426">
                <a:tc>
                  <a:txBody>
                    <a:bodyPr/>
                    <a:lstStyle/>
                    <a:p>
                      <a:pPr algn="l" fontAlgn="ctr"/>
                      <a:r>
                        <a:rPr lang="ja-JP" altLang="en-US" sz="1600" u="none" strike="noStrike" dirty="0">
                          <a:effectLst/>
                        </a:rPr>
                        <a:t>（記録の保存）</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87426">
                <a:tc>
                  <a:txBody>
                    <a:bodyPr/>
                    <a:lstStyle/>
                    <a:p>
                      <a:pPr algn="l" fontAlgn="ctr"/>
                      <a:r>
                        <a:rPr lang="ja-JP" altLang="en-US" sz="1400" b="1" u="none" strike="noStrike" dirty="0">
                          <a:effectLst/>
                        </a:rPr>
                        <a:t>第四十一条</a:t>
                      </a:r>
                      <a:r>
                        <a:rPr lang="ja-JP" altLang="en-US" sz="1400" u="none" strike="noStrike" dirty="0">
                          <a:effectLst/>
                        </a:rPr>
                        <a:t> 　実施医療機関の長は、記録保存責任者を置かなければならない。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49704">
                <a:tc>
                  <a:txBody>
                    <a:bodyPr/>
                    <a:lstStyle/>
                    <a:p>
                      <a:pPr algn="l" fontAlgn="ctr"/>
                      <a:r>
                        <a:rPr lang="ja-JP" altLang="en-US" sz="1400" u="none" strike="noStrike">
                          <a:effectLst/>
                        </a:rPr>
                        <a:t>２ 　前項の記録保存責任者は、次に掲げる治験に関する記録（文書を含む。）を被験薬に係る医薬品についての製造販売の承認を受ける日（第二十四条第三項又は第二十六条の十第三項の規定により通知を受けたときは、通知を受けた日後三年を経過した日）又は治験の中止若しくは終了の後三年を経過した日のうちいずれか遅い日までの期間保存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87426">
                <a:tc>
                  <a:txBody>
                    <a:bodyPr/>
                    <a:lstStyle/>
                    <a:p>
                      <a:pPr algn="l" fontAlgn="ctr"/>
                      <a:r>
                        <a:rPr lang="ja-JP" altLang="en-US" sz="1400" u="none" strike="noStrike">
                          <a:effectLst/>
                        </a:rPr>
                        <a:t>一 　原資料</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74852">
                <a:tc>
                  <a:txBody>
                    <a:bodyPr/>
                    <a:lstStyle/>
                    <a:p>
                      <a:pPr algn="l" fontAlgn="ctr"/>
                      <a:r>
                        <a:rPr lang="ja-JP" altLang="en-US" sz="1400" u="none" strike="noStrike">
                          <a:effectLst/>
                        </a:rPr>
                        <a:t>二 　契約書又は承認書、同意文書及び説明文書その他この省令の規定により実施医療機関に従事する者が作成した文書又はその写し</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74852">
                <a:tc>
                  <a:txBody>
                    <a:bodyPr/>
                    <a:lstStyle/>
                    <a:p>
                      <a:pPr algn="l" fontAlgn="ctr"/>
                      <a:r>
                        <a:rPr lang="ja-JP" altLang="en-US" sz="1400" u="none" strike="noStrike">
                          <a:effectLst/>
                        </a:rPr>
                        <a:t>三 　治験実施計画書、第三十二条第一項から第三項までの規定により治験審査委員会等から入手した文書その他この省令の規定により入手した文書</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87426">
                <a:tc>
                  <a:txBody>
                    <a:bodyPr/>
                    <a:lstStyle/>
                    <a:p>
                      <a:pPr algn="l" fontAlgn="ctr"/>
                      <a:r>
                        <a:rPr lang="ja-JP" altLang="en-US" sz="1400" u="none" strike="noStrike" dirty="0">
                          <a:effectLst/>
                        </a:rPr>
                        <a:t>四 　治験薬の管理その他の治験に係る業務の記録</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859812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ＭＳ Ｐゴシック" panose="020B0600070205080204" pitchFamily="50" charset="-128"/>
              </a:rPr>
              <a:t>医薬品の臨床試験の実施の基準に関する省令（</a:t>
            </a:r>
            <a:r>
              <a:rPr lang="en-US" altLang="ja-JP" dirty="0">
                <a:latin typeface="ＭＳ Ｐゴシック" panose="020B0600070205080204" pitchFamily="50" charset="-128"/>
              </a:rPr>
              <a:t>GCP</a:t>
            </a:r>
            <a:r>
              <a:rPr lang="ja-JP" altLang="en-US" dirty="0">
                <a:latin typeface="ＭＳ Ｐゴシック" panose="020B0600070205080204" pitchFamily="50" charset="-128"/>
              </a:rPr>
              <a:t>省令）　</a:t>
            </a:r>
            <a:r>
              <a:rPr lang="ja-JP" altLang="en-US" dirty="0" smtClean="0">
                <a:latin typeface="ＭＳ Ｐゴシック" panose="020B0600070205080204" pitchFamily="50" charset="-128"/>
              </a:rPr>
              <a:t>第</a:t>
            </a:r>
            <a:r>
              <a:rPr lang="en-US" altLang="ja-JP" dirty="0" smtClean="0">
                <a:latin typeface="+mj-lt"/>
              </a:rPr>
              <a:t>42</a:t>
            </a:r>
            <a:r>
              <a:rPr lang="ja-JP" altLang="en-US" dirty="0">
                <a:latin typeface="ＭＳ Ｐゴシック" panose="020B0600070205080204" pitchFamily="50" charset="-128"/>
              </a:rPr>
              <a:t>条～第</a:t>
            </a:r>
            <a:r>
              <a:rPr lang="en-US" altLang="ja-JP" dirty="0">
                <a:latin typeface="+mj-lt"/>
              </a:rPr>
              <a:t>44</a:t>
            </a:r>
            <a:r>
              <a:rPr lang="ja-JP" altLang="en-US" dirty="0">
                <a:latin typeface="ＭＳ Ｐゴシック" panose="020B0600070205080204" pitchFamily="50" charset="-128"/>
              </a:rPr>
              <a:t>条</a:t>
            </a:r>
            <a:endParaRPr lang="ja-JP" altLang="en-US" dirty="0">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515615" y="658789"/>
            <a:ext cx="3185487" cy="369332"/>
          </a:xfrm>
          <a:prstGeom prst="rect">
            <a:avLst/>
          </a:prstGeom>
        </p:spPr>
        <p:txBody>
          <a:bodyPr wrap="none">
            <a:spAutoFit/>
          </a:bodyPr>
          <a:lstStyle/>
          <a:p>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４－３</a:t>
            </a:r>
            <a:r>
              <a:rPr lang="zh-TW"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第三節</a:t>
            </a:r>
            <a:r>
              <a:rPr lang="zh-TW"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治験責任医師</a:t>
            </a:r>
            <a:r>
              <a:rPr lang="zh-TW"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動作設定ボタン: 戻る 7">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22326534"/>
              </p:ext>
            </p:extLst>
          </p:nvPr>
        </p:nvGraphicFramePr>
        <p:xfrm>
          <a:off x="515615" y="1054051"/>
          <a:ext cx="10928130" cy="1558926"/>
        </p:xfrm>
        <a:graphic>
          <a:graphicData uri="http://schemas.openxmlformats.org/drawingml/2006/table">
            <a:tbl>
              <a:tblPr>
                <a:tableStyleId>{5C22544A-7EE6-4342-B048-85BDC9FD1C3A}</a:tableStyleId>
              </a:tblPr>
              <a:tblGrid>
                <a:gridCol w="10928130"/>
              </a:tblGrid>
              <a:tr h="211773">
                <a:tc>
                  <a:txBody>
                    <a:bodyPr/>
                    <a:lstStyle/>
                    <a:p>
                      <a:pPr algn="l" fontAlgn="ctr"/>
                      <a:r>
                        <a:rPr lang="ja-JP" altLang="en-US" sz="1600" u="none" strike="noStrike" dirty="0">
                          <a:effectLst/>
                        </a:rPr>
                        <a:t>（治験責任医師の要件）</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11773">
                <a:tc>
                  <a:txBody>
                    <a:bodyPr/>
                    <a:lstStyle/>
                    <a:p>
                      <a:pPr algn="l" fontAlgn="ctr"/>
                      <a:r>
                        <a:rPr lang="ja-JP" altLang="en-US" sz="1400" b="1" u="none" strike="noStrike" dirty="0">
                          <a:effectLst/>
                        </a:rPr>
                        <a:t>第四十二条</a:t>
                      </a:r>
                      <a:r>
                        <a:rPr lang="ja-JP" altLang="en-US" sz="1400" u="none" strike="noStrike" dirty="0">
                          <a:effectLst/>
                        </a:rPr>
                        <a:t> 　治験責任医師は、次に掲げる要件を満たしていなければならない。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23546">
                <a:tc>
                  <a:txBody>
                    <a:bodyPr/>
                    <a:lstStyle/>
                    <a:p>
                      <a:pPr algn="l" fontAlgn="ctr"/>
                      <a:r>
                        <a:rPr lang="ja-JP" altLang="en-US" sz="1400" u="none" strike="noStrike">
                          <a:effectLst/>
                        </a:rPr>
                        <a:t>一 　治験を適正に行うことができる十分な教育及び訓練を受け、かつ、十分な臨床経験を有すること。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23546">
                <a:tc>
                  <a:txBody>
                    <a:bodyPr/>
                    <a:lstStyle/>
                    <a:p>
                      <a:pPr algn="l" fontAlgn="ctr"/>
                      <a:r>
                        <a:rPr lang="ja-JP" altLang="en-US" sz="1400" u="none" strike="noStrike">
                          <a:effectLst/>
                        </a:rPr>
                        <a:t>二 　治験実施計画書、治験薬概要書及び第十六条第七項又は第二十六条の二第七項に規定する文書に記載されている治験薬の適切な使用方法に精通していること。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11773">
                <a:tc>
                  <a:txBody>
                    <a:bodyPr/>
                    <a:lstStyle/>
                    <a:p>
                      <a:pPr algn="l" fontAlgn="ctr"/>
                      <a:r>
                        <a:rPr lang="ja-JP" altLang="en-US" sz="1400" u="none" strike="noStrike" dirty="0">
                          <a:effectLst/>
                        </a:rPr>
                        <a:t>三 　治験を行うのに必要な時間的余裕を有すること。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42644221"/>
              </p:ext>
            </p:extLst>
          </p:nvPr>
        </p:nvGraphicFramePr>
        <p:xfrm>
          <a:off x="515615" y="2742068"/>
          <a:ext cx="10928130" cy="1543387"/>
        </p:xfrm>
        <a:graphic>
          <a:graphicData uri="http://schemas.openxmlformats.org/drawingml/2006/table">
            <a:tbl>
              <a:tblPr>
                <a:tableStyleId>{5C22544A-7EE6-4342-B048-85BDC9FD1C3A}</a:tableStyleId>
              </a:tblPr>
              <a:tblGrid>
                <a:gridCol w="10928130"/>
              </a:tblGrid>
              <a:tr h="213444">
                <a:tc>
                  <a:txBody>
                    <a:bodyPr/>
                    <a:lstStyle/>
                    <a:p>
                      <a:pPr algn="l" fontAlgn="ctr"/>
                      <a:r>
                        <a:rPr lang="zh-CN" altLang="en-US" sz="1600" u="none" strike="noStrike" dirty="0">
                          <a:effectLst/>
                        </a:rPr>
                        <a:t>（治験分担医師等）</a:t>
                      </a:r>
                      <a:endParaRPr lang="zh-CN"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26889">
                <a:tc>
                  <a:txBody>
                    <a:bodyPr/>
                    <a:lstStyle/>
                    <a:p>
                      <a:pPr algn="l" fontAlgn="ctr"/>
                      <a:r>
                        <a:rPr lang="ja-JP" altLang="en-US" sz="1400" b="1" u="none" strike="noStrike" dirty="0">
                          <a:effectLst/>
                        </a:rPr>
                        <a:t>第四十三条</a:t>
                      </a:r>
                      <a:r>
                        <a:rPr lang="ja-JP" altLang="en-US" sz="1400" u="none" strike="noStrike" dirty="0">
                          <a:effectLst/>
                        </a:rPr>
                        <a:t> 　治験責任医師は、当該治験に係る治験分担医師又は治験協力者が存する場合には、分担する業務の一覧表を作成しなければならない。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53777">
                <a:tc>
                  <a:txBody>
                    <a:bodyPr/>
                    <a:lstStyle/>
                    <a:p>
                      <a:pPr algn="l" fontAlgn="ctr"/>
                      <a:r>
                        <a:rPr lang="ja-JP" altLang="en-US" sz="1400" u="none" strike="noStrike" dirty="0">
                          <a:effectLst/>
                        </a:rPr>
                        <a:t>２ 　治験責任医師は、治験分担医師及び治験協力者に治験の内容について十分に説明するとともに、第二十条第二項及び第三項の規定により通知された事項、第二十六条の六第二項の規定により通知した事項その他分担させる業務を適正かつ円滑に行うために必要な情報を提供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29543616"/>
              </p:ext>
            </p:extLst>
          </p:nvPr>
        </p:nvGraphicFramePr>
        <p:xfrm>
          <a:off x="515615" y="4414547"/>
          <a:ext cx="10928130" cy="1925547"/>
        </p:xfrm>
        <a:graphic>
          <a:graphicData uri="http://schemas.openxmlformats.org/drawingml/2006/table">
            <a:tbl>
              <a:tblPr>
                <a:tableStyleId>{5C22544A-7EE6-4342-B048-85BDC9FD1C3A}</a:tableStyleId>
              </a:tblPr>
              <a:tblGrid>
                <a:gridCol w="10928130"/>
              </a:tblGrid>
              <a:tr h="205990">
                <a:tc>
                  <a:txBody>
                    <a:bodyPr/>
                    <a:lstStyle/>
                    <a:p>
                      <a:pPr algn="l" fontAlgn="ctr"/>
                      <a:r>
                        <a:rPr lang="ja-JP" altLang="en-US" sz="1600" u="none" strike="noStrike" dirty="0">
                          <a:effectLst/>
                        </a:rPr>
                        <a:t>（被験者となるべき者の選定）</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1979">
                <a:tc>
                  <a:txBody>
                    <a:bodyPr/>
                    <a:lstStyle/>
                    <a:p>
                      <a:pPr algn="l" fontAlgn="ctr"/>
                      <a:r>
                        <a:rPr lang="ja-JP" altLang="en-US" sz="1400" b="1" u="none" strike="noStrike" dirty="0">
                          <a:effectLst/>
                        </a:rPr>
                        <a:t>第四十四条 </a:t>
                      </a:r>
                      <a:r>
                        <a:rPr lang="ja-JP" altLang="en-US" sz="1400" u="none" strike="noStrike" dirty="0">
                          <a:effectLst/>
                        </a:rPr>
                        <a:t>　治験責任医師等は、次に掲げるところにより、被験者となるべき者を選定しなければならない。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1979">
                <a:tc>
                  <a:txBody>
                    <a:bodyPr/>
                    <a:lstStyle/>
                    <a:p>
                      <a:pPr algn="l" fontAlgn="ctr"/>
                      <a:r>
                        <a:rPr lang="ja-JP" altLang="en-US" sz="1400" u="none" strike="noStrike">
                          <a:effectLst/>
                        </a:rPr>
                        <a:t>一 　倫理的及び科学的観点から、治験の目的に応じ、健康状態、症状、年齢、同意の能力等を十分に考慮すること。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1979">
                <a:tc>
                  <a:txBody>
                    <a:bodyPr/>
                    <a:lstStyle/>
                    <a:p>
                      <a:pPr algn="l" fontAlgn="ctr"/>
                      <a:r>
                        <a:rPr lang="ja-JP" altLang="en-US" sz="1400" u="none" strike="noStrike">
                          <a:effectLst/>
                        </a:rPr>
                        <a:t>二 　同意の能力を欠く者にあっては、被験者とすることがやむを得ない場合を除き、選定しないこと。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1979">
                <a:tc>
                  <a:txBody>
                    <a:bodyPr/>
                    <a:lstStyle/>
                    <a:p>
                      <a:pPr algn="l" fontAlgn="ctr"/>
                      <a:r>
                        <a:rPr lang="ja-JP" altLang="en-US" sz="1400" u="none" strike="noStrike" dirty="0">
                          <a:effectLst/>
                        </a:rPr>
                        <a:t>三 　治験に参加しないことにより不当な不利益を受けるおそれがある者を選定する場合にあっては、当該者の同意が自発的に行われるよう十分な配慮を行うこと。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4254305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3511833682"/>
              </p:ext>
            </p:extLst>
          </p:nvPr>
        </p:nvGraphicFramePr>
        <p:xfrm>
          <a:off x="515615" y="660372"/>
          <a:ext cx="10928130" cy="2096829"/>
        </p:xfrm>
        <a:graphic>
          <a:graphicData uri="http://schemas.openxmlformats.org/drawingml/2006/table">
            <a:tbl>
              <a:tblPr>
                <a:tableStyleId>{5C22544A-7EE6-4342-B048-85BDC9FD1C3A}</a:tableStyleId>
              </a:tblPr>
              <a:tblGrid>
                <a:gridCol w="10928130"/>
              </a:tblGrid>
              <a:tr h="230433">
                <a:tc>
                  <a:txBody>
                    <a:bodyPr/>
                    <a:lstStyle/>
                    <a:p>
                      <a:pPr algn="l" fontAlgn="ctr"/>
                      <a:r>
                        <a:rPr lang="ja-JP" altLang="en-US" sz="1600" u="none" strike="noStrike" dirty="0">
                          <a:effectLst/>
                        </a:rPr>
                        <a:t>（被験者に対する責務）</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60866">
                <a:tc>
                  <a:txBody>
                    <a:bodyPr/>
                    <a:lstStyle/>
                    <a:p>
                      <a:pPr algn="l" fontAlgn="ctr"/>
                      <a:r>
                        <a:rPr lang="ja-JP" altLang="en-US" sz="1400" b="1" u="none" strike="noStrike" dirty="0">
                          <a:effectLst/>
                        </a:rPr>
                        <a:t>第四十五条</a:t>
                      </a:r>
                      <a:r>
                        <a:rPr lang="ja-JP" altLang="en-US" sz="1400" u="none" strike="noStrike" dirty="0">
                          <a:effectLst/>
                        </a:rPr>
                        <a:t> 　治験責任医師等は、治験薬の適正な使用方法を被験者に説明し、かつ、必要に応じ、被験者が治験薬を適正に使用しているかどうかを確認しなければならない。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60866">
                <a:tc>
                  <a:txBody>
                    <a:bodyPr/>
                    <a:lstStyle/>
                    <a:p>
                      <a:pPr algn="l" fontAlgn="ctr"/>
                      <a:r>
                        <a:rPr lang="ja-JP" altLang="en-US" sz="1400" u="none" strike="noStrike">
                          <a:effectLst/>
                        </a:rPr>
                        <a:t>２ 　治験責任医師等は、被験者が他の医師により治療を受けている場合には、被験者の同意の下に、被験者が治験に参加する旨を当該他の医師に通知しなければならない。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60866">
                <a:tc>
                  <a:txBody>
                    <a:bodyPr/>
                    <a:lstStyle/>
                    <a:p>
                      <a:pPr algn="l" fontAlgn="ctr"/>
                      <a:r>
                        <a:rPr lang="ja-JP" altLang="en-US" sz="1400" u="none" strike="noStrike" dirty="0">
                          <a:effectLst/>
                        </a:rPr>
                        <a:t>３ 　実施医療機関の長及び治験責任医師等は、被験者に生じた有害事象に対して適切な医療が提供されるよう、事前に、必要な措置を講じておかなければならない。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60866">
                <a:tc>
                  <a:txBody>
                    <a:bodyPr/>
                    <a:lstStyle/>
                    <a:p>
                      <a:pPr algn="l" fontAlgn="ctr"/>
                      <a:r>
                        <a:rPr lang="ja-JP" altLang="en-US" sz="1400" u="none" strike="noStrike" dirty="0">
                          <a:effectLst/>
                        </a:rPr>
                        <a:t>４ 　治験責任医師等は、被験者に有害事象が生じ、治療が必要であると認めるときは、その旨を被験者に通知しなければならない。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106374099"/>
              </p:ext>
            </p:extLst>
          </p:nvPr>
        </p:nvGraphicFramePr>
        <p:xfrm>
          <a:off x="515615" y="2831976"/>
          <a:ext cx="10928130" cy="1901278"/>
        </p:xfrm>
        <a:graphic>
          <a:graphicData uri="http://schemas.openxmlformats.org/drawingml/2006/table">
            <a:tbl>
              <a:tblPr>
                <a:tableStyleId>{5C22544A-7EE6-4342-B048-85BDC9FD1C3A}</a:tableStyleId>
              </a:tblPr>
              <a:tblGrid>
                <a:gridCol w="10928130"/>
              </a:tblGrid>
              <a:tr h="183101">
                <a:tc>
                  <a:txBody>
                    <a:bodyPr/>
                    <a:lstStyle/>
                    <a:p>
                      <a:pPr algn="l" fontAlgn="ctr"/>
                      <a:r>
                        <a:rPr lang="ja-JP" altLang="en-US" sz="1600" u="none" strike="noStrike" dirty="0">
                          <a:effectLst/>
                        </a:rPr>
                        <a:t>（治験実施計画書からの逸脱）</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915507">
                <a:tc>
                  <a:txBody>
                    <a:bodyPr/>
                    <a:lstStyle/>
                    <a:p>
                      <a:pPr algn="l" fontAlgn="ctr"/>
                      <a:r>
                        <a:rPr lang="ja-JP" altLang="en-US" sz="1400" b="1" u="none" strike="noStrike" dirty="0">
                          <a:effectLst/>
                        </a:rPr>
                        <a:t>第四十六条</a:t>
                      </a:r>
                      <a:r>
                        <a:rPr lang="ja-JP" altLang="en-US" sz="1400" u="none" strike="noStrike" dirty="0">
                          <a:effectLst/>
                        </a:rPr>
                        <a:t> 　治験責任医師は、被験者の緊急の危険を回避するためその他医療上やむを得ない理由により治験実施計画書に従わなかった場合には、全てこれを記録し、その旨及びその理由を記載した文書を直ちに治験依頼者が治験を依頼する場合にあっては治験依頼者及び実施医療機関の長に、自ら治験を実施する者が治験を実施する場合にあっては実施医療機関の長に提出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32406">
                <a:tc>
                  <a:txBody>
                    <a:bodyPr/>
                    <a:lstStyle/>
                    <a:p>
                      <a:pPr algn="l" fontAlgn="ctr"/>
                      <a:r>
                        <a:rPr lang="ja-JP" altLang="en-US" sz="1400" u="none" strike="noStrike" dirty="0">
                          <a:effectLst/>
                        </a:rPr>
                        <a:t>２ 　治験依頼者が治験を依頼する場合における前項の規定による文書の提出については、第十条第二項から第五項までの規定を準用する。この場合において、これらの規定中「治験の依頼をしようとする者」とあるのは「治験責任医師」と、「実施医療機関の長」とあるのは「治験依頼者」と読み替えるもの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9516844"/>
              </p:ext>
            </p:extLst>
          </p:nvPr>
        </p:nvGraphicFramePr>
        <p:xfrm>
          <a:off x="515615" y="4857750"/>
          <a:ext cx="10928130" cy="1566363"/>
        </p:xfrm>
        <a:graphic>
          <a:graphicData uri="http://schemas.openxmlformats.org/drawingml/2006/table">
            <a:tbl>
              <a:tblPr>
                <a:tableStyleId>{5C22544A-7EE6-4342-B048-85BDC9FD1C3A}</a:tableStyleId>
              </a:tblPr>
              <a:tblGrid>
                <a:gridCol w="10928130"/>
              </a:tblGrid>
              <a:tr h="242085">
                <a:tc>
                  <a:txBody>
                    <a:bodyPr/>
                    <a:lstStyle/>
                    <a:p>
                      <a:pPr algn="l" fontAlgn="ctr"/>
                      <a:r>
                        <a:rPr lang="zh-TW" altLang="en-US" sz="1600" u="none" strike="noStrike" dirty="0">
                          <a:effectLst/>
                        </a:rPr>
                        <a:t>（症例報告書）</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37666">
                <a:tc>
                  <a:txBody>
                    <a:bodyPr/>
                    <a:lstStyle/>
                    <a:p>
                      <a:pPr algn="l" fontAlgn="ctr"/>
                      <a:r>
                        <a:rPr lang="ja-JP" altLang="en-US" sz="1400" b="1" u="none" strike="noStrike" dirty="0">
                          <a:effectLst/>
                        </a:rPr>
                        <a:t>第四十七条</a:t>
                      </a:r>
                      <a:r>
                        <a:rPr lang="ja-JP" altLang="en-US" sz="1400" u="none" strike="noStrike" dirty="0">
                          <a:effectLst/>
                        </a:rPr>
                        <a:t> 　治験責任医師等は、治験実施計画書に従って正確に症例報告書を作成し、これに記名押印し、又は署名しなければならない。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37666">
                <a:tc>
                  <a:txBody>
                    <a:bodyPr/>
                    <a:lstStyle/>
                    <a:p>
                      <a:pPr algn="l" fontAlgn="ctr"/>
                      <a:r>
                        <a:rPr lang="ja-JP" altLang="en-US" sz="1400" u="none" strike="noStrike">
                          <a:effectLst/>
                        </a:rPr>
                        <a:t>２ 　治験責任医師等は、症例報告書の記載を変更し、又は修正するときは、その日付を記載して、これに押印し、又は署名しなければならない。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37666">
                <a:tc>
                  <a:txBody>
                    <a:bodyPr/>
                    <a:lstStyle/>
                    <a:p>
                      <a:pPr algn="l" fontAlgn="ctr"/>
                      <a:r>
                        <a:rPr lang="ja-JP" altLang="en-US" sz="1400" u="none" strike="noStrike" dirty="0">
                          <a:effectLst/>
                        </a:rPr>
                        <a:t>３ 　治験責任医師は、治験分担医師が作成した症例報告書を点検し、内容を確認した上で、これに記名押印し、又は署名しなければならない。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758294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8149829"/>
              </p:ext>
            </p:extLst>
          </p:nvPr>
        </p:nvGraphicFramePr>
        <p:xfrm>
          <a:off x="515615" y="659190"/>
          <a:ext cx="10928130" cy="2841999"/>
        </p:xfrm>
        <a:graphic>
          <a:graphicData uri="http://schemas.openxmlformats.org/drawingml/2006/table">
            <a:tbl>
              <a:tblPr>
                <a:tableStyleId>{5C22544A-7EE6-4342-B048-85BDC9FD1C3A}</a:tableStyleId>
              </a:tblPr>
              <a:tblGrid>
                <a:gridCol w="10928130"/>
              </a:tblGrid>
              <a:tr h="277940">
                <a:tc>
                  <a:txBody>
                    <a:bodyPr/>
                    <a:lstStyle/>
                    <a:p>
                      <a:pPr algn="l" fontAlgn="ctr"/>
                      <a:r>
                        <a:rPr lang="ja-JP" altLang="en-US" sz="1600" u="none" strike="noStrike" dirty="0">
                          <a:effectLst/>
                        </a:rPr>
                        <a:t>（治験中の副作用等報告）</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394470">
                <a:tc>
                  <a:txBody>
                    <a:bodyPr/>
                    <a:lstStyle/>
                    <a:p>
                      <a:pPr algn="l" fontAlgn="ctr"/>
                      <a:r>
                        <a:rPr lang="ja-JP" altLang="en-US" sz="1400" b="1" u="none" strike="noStrike" dirty="0">
                          <a:effectLst/>
                        </a:rPr>
                        <a:t>第四十八条 </a:t>
                      </a:r>
                      <a:r>
                        <a:rPr lang="ja-JP" altLang="en-US" sz="1400" u="none" strike="noStrike" dirty="0">
                          <a:effectLst/>
                        </a:rPr>
                        <a:t>　治験責任医師は、治験の実施状況の概要を、適宜、実施医療機関の長に文書により報告しなければならない。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986177">
                <a:tc>
                  <a:txBody>
                    <a:bodyPr/>
                    <a:lstStyle/>
                    <a:p>
                      <a:pPr algn="l" fontAlgn="ctr"/>
                      <a:r>
                        <a:rPr lang="ja-JP" altLang="en-US" sz="1400" u="none" strike="noStrike">
                          <a:effectLst/>
                        </a:rPr>
                        <a:t>２ 　治験依頼者が治験を依頼する場合にあっては、治験責任医師は、治験薬の副作用によると疑われる死亡その他の重篤な有害事象の発生を認めたときは、直ちに実施医療機関の長に報告するとともに、治験依頼者に通知しなければならない。この場合において、治験依頼者、実施医療機関の長又は治験審査委員会等から更に必要な情報の提供を求められたときは、当該治験依頼者が治験を依頼する場合にあっては、治験責任医師はこれに応じ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183412">
                <a:tc>
                  <a:txBody>
                    <a:bodyPr/>
                    <a:lstStyle/>
                    <a:p>
                      <a:pPr algn="l" fontAlgn="ctr"/>
                      <a:r>
                        <a:rPr lang="ja-JP" altLang="en-US" sz="1400" u="none" strike="noStrike" dirty="0">
                          <a:effectLst/>
                        </a:rPr>
                        <a:t>３ 　自ら治験を実施する者が治験を実施する場合にあっては、治験責任医師は、治験薬の副作用によると疑われる死亡その他の重篤な有害事象の発生を認めたときは、直ちに実施医療機関の長（一つの実施計画書に基づき共同で複数の実施医療機関において治験を実施する場合には他の実施医療機関の治験責任医師を含む。）に報告するとともに、治験薬提供者に通知しなければならない。この場合において、治験薬提供者、実施医療機関の長又は治験審査委員会等から更に必要な情報の提供を求められたときは、当該治験責任医師はこれに応じ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068276861"/>
              </p:ext>
            </p:extLst>
          </p:nvPr>
        </p:nvGraphicFramePr>
        <p:xfrm>
          <a:off x="515615" y="3649747"/>
          <a:ext cx="10928130" cy="2286000"/>
        </p:xfrm>
        <a:graphic>
          <a:graphicData uri="http://schemas.openxmlformats.org/drawingml/2006/table">
            <a:tbl>
              <a:tblPr>
                <a:tableStyleId>{5C22544A-7EE6-4342-B048-85BDC9FD1C3A}</a:tableStyleId>
              </a:tblPr>
              <a:tblGrid>
                <a:gridCol w="10928130"/>
              </a:tblGrid>
              <a:tr h="285750">
                <a:tc>
                  <a:txBody>
                    <a:bodyPr/>
                    <a:lstStyle/>
                    <a:p>
                      <a:pPr algn="l" fontAlgn="ctr"/>
                      <a:r>
                        <a:rPr lang="ja-JP" altLang="en-US" sz="1600" u="none" strike="noStrike" dirty="0">
                          <a:effectLst/>
                        </a:rPr>
                        <a:t>（治験の中止等）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57250">
                <a:tc>
                  <a:txBody>
                    <a:bodyPr/>
                    <a:lstStyle/>
                    <a:p>
                      <a:pPr algn="l" fontAlgn="ctr"/>
                      <a:r>
                        <a:rPr lang="ja-JP" altLang="en-US" sz="1400" b="1" u="none" strike="noStrike" dirty="0">
                          <a:effectLst/>
                        </a:rPr>
                        <a:t>第四十九条</a:t>
                      </a:r>
                      <a:r>
                        <a:rPr lang="ja-JP" altLang="en-US" sz="1400" u="none" strike="noStrike" dirty="0">
                          <a:effectLst/>
                        </a:rPr>
                        <a:t> 　治験責任医師は、第四十条第二項の通知により治験が中断され、又は中止されたときは、被験者に速やかにその旨を通知するとともに、適切な医療の提供その他必要な措置を講じなければならない。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dirty="0">
                          <a:effectLst/>
                        </a:rPr>
                        <a:t>２ 　治験責任医師は、自ら治験を中断し、又は中止したときは、実施医療機関の長に速やかにその旨及びその理由を文書により報告しなければならない。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71500">
                <a:tc>
                  <a:txBody>
                    <a:bodyPr/>
                    <a:lstStyle/>
                    <a:p>
                      <a:pPr algn="l" fontAlgn="ctr"/>
                      <a:r>
                        <a:rPr lang="ja-JP" altLang="en-US" sz="1400" u="none" strike="noStrike" dirty="0">
                          <a:effectLst/>
                        </a:rPr>
                        <a:t>３ 　治験責任医師は、治験を終了したときは、実施医療機関の長にその旨及びその結果の概要を文書により報告しなければならない。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636855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2" name="正方形/長方形 1"/>
          <p:cNvSpPr/>
          <p:nvPr/>
        </p:nvSpPr>
        <p:spPr>
          <a:xfrm>
            <a:off x="515615" y="679809"/>
            <a:ext cx="3185487" cy="369332"/>
          </a:xfrm>
          <a:prstGeom prst="rect">
            <a:avLst/>
          </a:prstGeom>
        </p:spPr>
        <p:txBody>
          <a:bodyPr wrap="none">
            <a:spAutoFit/>
          </a:bodyPr>
          <a:lstStyle/>
          <a:p>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４－４</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第四節</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被験者の同意</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162601099"/>
              </p:ext>
            </p:extLst>
          </p:nvPr>
        </p:nvGraphicFramePr>
        <p:xfrm>
          <a:off x="515615" y="1119479"/>
          <a:ext cx="10928130" cy="3475425"/>
        </p:xfrm>
        <a:graphic>
          <a:graphicData uri="http://schemas.openxmlformats.org/drawingml/2006/table">
            <a:tbl>
              <a:tblPr>
                <a:tableStyleId>{5C22544A-7EE6-4342-B048-85BDC9FD1C3A}</a:tableStyleId>
              </a:tblPr>
              <a:tblGrid>
                <a:gridCol w="10928130"/>
              </a:tblGrid>
              <a:tr h="213759">
                <a:tc>
                  <a:txBody>
                    <a:bodyPr/>
                    <a:lstStyle/>
                    <a:p>
                      <a:pPr algn="l" fontAlgn="ctr"/>
                      <a:r>
                        <a:rPr lang="ja-JP" altLang="en-US" sz="1600" u="none" strike="noStrike" dirty="0">
                          <a:effectLst/>
                        </a:rPr>
                        <a:t>（文書による説明と同意の取得）</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r h="641277">
                <a:tc>
                  <a:txBody>
                    <a:bodyPr/>
                    <a:lstStyle/>
                    <a:p>
                      <a:pPr algn="l" fontAlgn="ctr"/>
                      <a:r>
                        <a:rPr lang="ja-JP" altLang="en-US" sz="1400" b="1" u="none" strike="noStrike" dirty="0">
                          <a:effectLst/>
                        </a:rPr>
                        <a:t>第五十条</a:t>
                      </a:r>
                      <a:r>
                        <a:rPr lang="ja-JP" altLang="en-US" sz="1400" u="none" strike="noStrike" dirty="0">
                          <a:effectLst/>
                        </a:rPr>
                        <a:t> 　治験責任医師等は、被験者となるべき者を治験に参加させるときは、あらかじめ治験の内容その他の治験に関する事項について当該者の理解を得るよう、文書により適切な説明を行い、文書により同意を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r h="641277">
                <a:tc>
                  <a:txBody>
                    <a:bodyPr/>
                    <a:lstStyle/>
                    <a:p>
                      <a:pPr algn="l" fontAlgn="ctr"/>
                      <a:r>
                        <a:rPr lang="ja-JP" altLang="en-US" sz="1400" u="none" strike="noStrike" dirty="0">
                          <a:effectLst/>
                        </a:rPr>
                        <a:t>２ 　被験者となるべき者が同意の能力を欠くこと等により同意を得ることが困難であるときは、前項の規定にかかわらず、被験者となるべき者の代諾者の同意を得ることにより、当該被験者となるべき者を治験に参加させることができ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r h="427518">
                <a:tc>
                  <a:txBody>
                    <a:bodyPr/>
                    <a:lstStyle/>
                    <a:p>
                      <a:pPr algn="l" fontAlgn="ctr"/>
                      <a:r>
                        <a:rPr lang="ja-JP" altLang="en-US" sz="1400" u="none" strike="noStrike" dirty="0">
                          <a:effectLst/>
                        </a:rPr>
                        <a:t>３ 　治験責任医師等は、前項の規定により被験者となるべき者の代諾者の同意を得た場合には、代諾者の同意に関する記録及び代諾者と被験者との関係についての記録を作成しなければならない。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r h="855036">
                <a:tc>
                  <a:txBody>
                    <a:bodyPr/>
                    <a:lstStyle/>
                    <a:p>
                      <a:pPr algn="l" fontAlgn="ctr"/>
                      <a:r>
                        <a:rPr lang="ja-JP" altLang="en-US" sz="1400" u="none" strike="noStrike" dirty="0">
                          <a:effectLst/>
                        </a:rPr>
                        <a:t>４ 　治験責任医師等は、当該被験者に対して治験薬の効果を有しないと予測される治験においては、第二項の規定にかかわらず、同意を得ることが困難な被験者となるべき者を治験に参加させてはならない。ただし、第七条第二項又は第十五条の四第二項に規定する場合は、この限りでは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r h="641277">
                <a:tc>
                  <a:txBody>
                    <a:bodyPr/>
                    <a:lstStyle/>
                    <a:p>
                      <a:pPr algn="l" fontAlgn="ctr"/>
                      <a:r>
                        <a:rPr lang="ja-JP" altLang="en-US" sz="1400" u="none" strike="noStrike" dirty="0">
                          <a:effectLst/>
                        </a:rPr>
                        <a:t>５ 　治験責任医師等は、説明文書の内容その他治験に関する事項について、被験者となるべき者（被験者となるべき者の代諾者の同意を得る場合にあっては、当該者。次条から第五十三条までにおいて同じ。）に質問をする機会を与え、かつ、当該質問に十分に答え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065" marR="9065" marT="9065" marB="0" anchor="ctr"/>
                </a:tc>
              </a:tr>
            </a:tbl>
          </a:graphicData>
        </a:graphic>
      </p:graphicFrame>
    </p:spTree>
    <p:extLst>
      <p:ext uri="{BB962C8B-B14F-4D97-AF65-F5344CB8AC3E}">
        <p14:creationId xmlns:p14="http://schemas.microsoft.com/office/powerpoint/2010/main" val="3738428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108783274"/>
              </p:ext>
            </p:extLst>
          </p:nvPr>
        </p:nvGraphicFramePr>
        <p:xfrm>
          <a:off x="515615" y="752856"/>
          <a:ext cx="10928130" cy="5816385"/>
        </p:xfrm>
        <a:graphic>
          <a:graphicData uri="http://schemas.openxmlformats.org/drawingml/2006/table">
            <a:tbl>
              <a:tblPr>
                <a:tableStyleId>{5C22544A-7EE6-4342-B048-85BDC9FD1C3A}</a:tableStyleId>
              </a:tblPr>
              <a:tblGrid>
                <a:gridCol w="10928130"/>
              </a:tblGrid>
              <a:tr h="262474">
                <a:tc>
                  <a:txBody>
                    <a:bodyPr/>
                    <a:lstStyle/>
                    <a:p>
                      <a:pPr algn="l" fontAlgn="ctr"/>
                      <a:r>
                        <a:rPr lang="zh-TW" altLang="en-US" sz="1600" u="none" strike="noStrike" dirty="0">
                          <a:effectLst/>
                        </a:rPr>
                        <a:t>（説明文書）</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339474">
                <a:tc>
                  <a:txBody>
                    <a:bodyPr/>
                    <a:lstStyle/>
                    <a:p>
                      <a:pPr algn="l" fontAlgn="ctr"/>
                      <a:r>
                        <a:rPr lang="ja-JP" altLang="en-US" sz="1400" b="1" u="none" strike="noStrike" dirty="0">
                          <a:effectLst/>
                        </a:rPr>
                        <a:t>第五十一条</a:t>
                      </a:r>
                      <a:r>
                        <a:rPr lang="ja-JP" altLang="en-US" sz="1400" u="none" strike="noStrike" dirty="0">
                          <a:effectLst/>
                        </a:rPr>
                        <a:t> 　治験責任医師等は、前条第一項の説明を行うときは、次に掲げる事項を記載した説明文書を交付しなければならない。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一 　当該治験が試験を目的とするものである旨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二 　治験の目的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a:effectLst/>
                        </a:rPr>
                        <a:t>三 　治験責任医師の氏名、職名及び連絡先</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四 　治験の方法</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455086">
                <a:tc>
                  <a:txBody>
                    <a:bodyPr/>
                    <a:lstStyle/>
                    <a:p>
                      <a:pPr algn="l" fontAlgn="ctr"/>
                      <a:r>
                        <a:rPr lang="ja-JP" altLang="en-US" sz="1400" u="none" strike="noStrike" dirty="0">
                          <a:effectLst/>
                        </a:rPr>
                        <a:t>五 　予測される治験薬による被験者の心身の健康に対する利益（当該利益が見込まれない場合はその旨）及び予測される被験者に対する不利益</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六 　他の治療方法に関する事項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七 　治験に参加する期間</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八 　治験の参加をいつでも取りやめることができる旨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九 　治験に参加しないこと又は参加を取りやめることにより被験者が不利益な取扱いを受けない旨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339474">
                <a:tc>
                  <a:txBody>
                    <a:bodyPr/>
                    <a:lstStyle/>
                    <a:p>
                      <a:pPr algn="l" fontAlgn="ctr"/>
                      <a:r>
                        <a:rPr lang="ja-JP" altLang="en-US" sz="1400" u="none" strike="noStrike" dirty="0">
                          <a:effectLst/>
                        </a:rPr>
                        <a:t>十 　被験者の秘密が保全されることを条件に、モニター、監査担当者及び治験審査委員会等が原資料を閲覧できる旨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十一 　被験者に係る秘密が保全される旨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十二 　健康被害が発生した場合における実施医療機関の連絡先</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十三 　健康被害が発生した場合に必要な治療が行われる旨</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十四 　健康被害の補償に関する事項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455086">
                <a:tc>
                  <a:txBody>
                    <a:bodyPr/>
                    <a:lstStyle/>
                    <a:p>
                      <a:pPr algn="l" fontAlgn="ctr"/>
                      <a:r>
                        <a:rPr lang="ja-JP" altLang="en-US" sz="1400" u="none" strike="noStrike" dirty="0">
                          <a:effectLst/>
                        </a:rPr>
                        <a:t>十五 　当該治験の適否等について調査審議を行う治験審査委員会の種類、各治験審査委員会において調査審議を行う事項その他当該治験に係る治験審査委員会に関する事項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十六 　被験者が負担する治験の費用があるときは、当該費用に関する事項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十七 　当該治験に係る必要な事項</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509211">
                <a:tc>
                  <a:txBody>
                    <a:bodyPr/>
                    <a:lstStyle/>
                    <a:p>
                      <a:pPr algn="l" fontAlgn="ctr"/>
                      <a:r>
                        <a:rPr lang="ja-JP" altLang="en-US" sz="1400" u="none" strike="noStrike" dirty="0">
                          <a:effectLst/>
                        </a:rPr>
                        <a:t>２ 　説明文書には、被験者となるべき者に権利を放棄させる旨又はそれを疑わせる記載及び治験依頼者、自ら治験を実施する者、実施医療機関、治験責任医師等の責任を免除し、</a:t>
                      </a:r>
                      <a:r>
                        <a:rPr lang="ja-JP" altLang="en-US" sz="1400" u="none" strike="noStrike">
                          <a:effectLst/>
                        </a:rPr>
                        <a:t>若しく</a:t>
                      </a:r>
                      <a:r>
                        <a:rPr lang="ja-JP" altLang="en-US" sz="1400" u="none" strike="noStrike" smtClean="0">
                          <a:effectLst/>
                        </a:rPr>
                        <a:t>は軽減させる</a:t>
                      </a:r>
                      <a:r>
                        <a:rPr lang="ja-JP" altLang="en-US" sz="1400" u="none" strike="noStrike" dirty="0">
                          <a:effectLst/>
                        </a:rPr>
                        <a:t>旨又はそれを疑わせる記載をしてはならない。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r h="230372">
                <a:tc>
                  <a:txBody>
                    <a:bodyPr/>
                    <a:lstStyle/>
                    <a:p>
                      <a:pPr algn="l" fontAlgn="ctr"/>
                      <a:r>
                        <a:rPr lang="ja-JP" altLang="en-US" sz="1400" u="none" strike="noStrike" dirty="0">
                          <a:effectLst/>
                        </a:rPr>
                        <a:t>３ 　説明文書には、できる限り平易な表現を用いなければならない。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5372" marR="5372" marT="5372" marB="0" anchor="ctr"/>
                </a:tc>
              </a:tr>
            </a:tbl>
          </a:graphicData>
        </a:graphic>
      </p:graphicFrame>
    </p:spTree>
    <p:extLst>
      <p:ext uri="{BB962C8B-B14F-4D97-AF65-F5344CB8AC3E}">
        <p14:creationId xmlns:p14="http://schemas.microsoft.com/office/powerpoint/2010/main" val="216718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883" y="4926148"/>
            <a:ext cx="1859597" cy="1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16560" y="243840"/>
            <a:ext cx="1178560" cy="369332"/>
          </a:xfrm>
          <a:prstGeom prst="rect">
            <a:avLst/>
          </a:prstGeom>
          <a:noFill/>
        </p:spPr>
        <p:txBody>
          <a:bodyPr wrap="square" rtlCol="0">
            <a:spAutoFit/>
          </a:bodyPr>
          <a:lstStyle/>
          <a:p>
            <a:r>
              <a:rPr lang="ja-JP" altLang="en-US" dirty="0" smtClean="0"/>
              <a:t>（メモ</a:t>
            </a:r>
            <a:r>
              <a:rPr kumimoji="1" lang="ja-JP" altLang="en-US" dirty="0" smtClean="0"/>
              <a:t>）</a:t>
            </a:r>
            <a:endParaRPr kumimoji="1" lang="ja-JP" altLang="en-US" dirty="0"/>
          </a:p>
        </p:txBody>
      </p:sp>
    </p:spTree>
    <p:extLst>
      <p:ext uri="{BB962C8B-B14F-4D97-AF65-F5344CB8AC3E}">
        <p14:creationId xmlns:p14="http://schemas.microsoft.com/office/powerpoint/2010/main" val="2687127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4072576392"/>
              </p:ext>
            </p:extLst>
          </p:nvPr>
        </p:nvGraphicFramePr>
        <p:xfrm>
          <a:off x="515615" y="639793"/>
          <a:ext cx="10928130" cy="2555398"/>
        </p:xfrm>
        <a:graphic>
          <a:graphicData uri="http://schemas.openxmlformats.org/drawingml/2006/table">
            <a:tbl>
              <a:tblPr>
                <a:tableStyleId>{5C22544A-7EE6-4342-B048-85BDC9FD1C3A}</a:tableStyleId>
              </a:tblPr>
              <a:tblGrid>
                <a:gridCol w="10928130"/>
              </a:tblGrid>
              <a:tr h="205363">
                <a:tc>
                  <a:txBody>
                    <a:bodyPr/>
                    <a:lstStyle/>
                    <a:p>
                      <a:pPr algn="l" fontAlgn="ctr"/>
                      <a:r>
                        <a:rPr lang="ja-JP" altLang="en-US" sz="1600" u="none" strike="noStrike" dirty="0">
                          <a:effectLst/>
                        </a:rPr>
                        <a:t>（同意文書等への署名等）</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1026814">
                <a:tc>
                  <a:txBody>
                    <a:bodyPr/>
                    <a:lstStyle/>
                    <a:p>
                      <a:pPr algn="l" fontAlgn="ctr"/>
                      <a:r>
                        <a:rPr lang="ja-JP" altLang="en-US" sz="1400" b="1" u="none" strike="noStrike" dirty="0">
                          <a:effectLst/>
                        </a:rPr>
                        <a:t>第五十二条</a:t>
                      </a:r>
                      <a:r>
                        <a:rPr lang="ja-JP" altLang="en-US" sz="1400" u="none" strike="noStrike" dirty="0">
                          <a:effectLst/>
                        </a:rPr>
                        <a:t> 　第五十条第一項又は第二項に規定する同意は、被験者となるべき者が説明文書の内容を十分に理解した上で、当該内容の治験に参加することに同意する旨を記載した文書（以下「同意文書」という。）に、説明を行った治験責任医師等及び被験者となるべき者（第三項に規定する立会人が立ち会う場合にあっては、被験者となるべき者及び立会人。次条において同じ。）が日付を記載して、これに記名押印し、又は署名しなければ、効力を生じ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10726">
                <a:tc>
                  <a:txBody>
                    <a:bodyPr/>
                    <a:lstStyle/>
                    <a:p>
                      <a:pPr algn="l" fontAlgn="ctr"/>
                      <a:r>
                        <a:rPr lang="ja-JP" altLang="en-US" sz="1400" u="none" strike="noStrike">
                          <a:effectLst/>
                        </a:rPr>
                        <a:t>２ 　第五十条第一項又は第二項に規定する同意は、治験責任医師等に強制され、又はその判断に不当な影響を及ぼされたものであってはならない。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16089">
                <a:tc>
                  <a:txBody>
                    <a:bodyPr/>
                    <a:lstStyle/>
                    <a:p>
                      <a:pPr algn="l" fontAlgn="ctr"/>
                      <a:r>
                        <a:rPr lang="ja-JP" altLang="en-US" sz="1400" u="none" strike="noStrike">
                          <a:effectLst/>
                        </a:rPr>
                        <a:t>３ 　説明文書を読むことができない被験者となるべき者（第五十条第二項に規定する被験者となるべき者を除く。）に対する同条第一項に規定する説明及び同意は、立会人を立ち会わせた上で、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05363">
                <a:tc>
                  <a:txBody>
                    <a:bodyPr/>
                    <a:lstStyle/>
                    <a:p>
                      <a:pPr algn="l" fontAlgn="ctr"/>
                      <a:r>
                        <a:rPr lang="ja-JP" altLang="en-US" sz="1400" u="none" strike="noStrike" dirty="0">
                          <a:effectLst/>
                        </a:rPr>
                        <a:t>４ 　前項の立会人は、治験責任医師等及び治験協力者であってはならない。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12828908"/>
              </p:ext>
            </p:extLst>
          </p:nvPr>
        </p:nvGraphicFramePr>
        <p:xfrm>
          <a:off x="515615" y="3293872"/>
          <a:ext cx="10928130" cy="968321"/>
        </p:xfrm>
        <a:graphic>
          <a:graphicData uri="http://schemas.openxmlformats.org/drawingml/2006/table">
            <a:tbl>
              <a:tblPr>
                <a:tableStyleId>{5C22544A-7EE6-4342-B048-85BDC9FD1C3A}</a:tableStyleId>
              </a:tblPr>
              <a:tblGrid>
                <a:gridCol w="10928130"/>
              </a:tblGrid>
              <a:tr h="238319">
                <a:tc>
                  <a:txBody>
                    <a:bodyPr/>
                    <a:lstStyle/>
                    <a:p>
                      <a:pPr algn="l" fontAlgn="ctr"/>
                      <a:r>
                        <a:rPr lang="ja-JP" altLang="en-US" sz="1600" u="none" strike="noStrike" dirty="0">
                          <a:effectLst/>
                        </a:rPr>
                        <a:t>（同意文書の交付）</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14956">
                <a:tc>
                  <a:txBody>
                    <a:bodyPr/>
                    <a:lstStyle/>
                    <a:p>
                      <a:pPr algn="l" fontAlgn="ctr"/>
                      <a:r>
                        <a:rPr lang="ja-JP" altLang="en-US" sz="1400" b="1" u="none" strike="noStrike" dirty="0">
                          <a:effectLst/>
                        </a:rPr>
                        <a:t>第五十三条</a:t>
                      </a:r>
                      <a:r>
                        <a:rPr lang="ja-JP" altLang="en-US" sz="1400" u="none" strike="noStrike" dirty="0">
                          <a:effectLst/>
                        </a:rPr>
                        <a:t> 　治験責任医師等は、治験責任医師等及び被験者となるべき者が記名押印し、又は署名した同意文書の写しを被験者（代諾者の同意を得た場合にあっては、当該者。次条において同じ。）に交付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279366036"/>
              </p:ext>
            </p:extLst>
          </p:nvPr>
        </p:nvGraphicFramePr>
        <p:xfrm>
          <a:off x="515615" y="4360874"/>
          <a:ext cx="10928130" cy="2230067"/>
        </p:xfrm>
        <a:graphic>
          <a:graphicData uri="http://schemas.openxmlformats.org/drawingml/2006/table">
            <a:tbl>
              <a:tblPr>
                <a:tableStyleId>{5C22544A-7EE6-4342-B048-85BDC9FD1C3A}</a:tableStyleId>
              </a:tblPr>
              <a:tblGrid>
                <a:gridCol w="10928130"/>
              </a:tblGrid>
              <a:tr h="219634">
                <a:tc>
                  <a:txBody>
                    <a:bodyPr/>
                    <a:lstStyle/>
                    <a:p>
                      <a:pPr algn="l" fontAlgn="ctr"/>
                      <a:r>
                        <a:rPr lang="ja-JP" altLang="en-US" sz="1600" u="none" strike="noStrike" dirty="0">
                          <a:effectLst/>
                        </a:rPr>
                        <a:t>（被験者の意思に影響を与える情報が得られた場合）</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878534">
                <a:tc>
                  <a:txBody>
                    <a:bodyPr/>
                    <a:lstStyle/>
                    <a:p>
                      <a:pPr algn="l" fontAlgn="ctr"/>
                      <a:r>
                        <a:rPr lang="ja-JP" altLang="en-US" sz="1400" b="1" u="none" strike="noStrike" dirty="0">
                          <a:effectLst/>
                        </a:rPr>
                        <a:t>第五十四条</a:t>
                      </a:r>
                      <a:r>
                        <a:rPr lang="ja-JP" altLang="en-US" sz="1400" u="none" strike="noStrike" dirty="0">
                          <a:effectLst/>
                        </a:rPr>
                        <a:t> 　治験責任医師等は、治験に継続して参加するかどうかについて被験者の意思に影響を与えるものと認める情報を入手した場合には、直ちに当該情報を被験者に提供し、これを文書により記録するとともに、被験者が治験に継続して参加するかどうかを確認しなければならない。この場合においては、第五十条第五項及び第五十二条第二項の規定を準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439267">
                <a:tc>
                  <a:txBody>
                    <a:bodyPr/>
                    <a:lstStyle/>
                    <a:p>
                      <a:pPr algn="l" fontAlgn="ctr"/>
                      <a:r>
                        <a:rPr lang="ja-JP" altLang="en-US" sz="1400" u="none" strike="noStrike">
                          <a:effectLst/>
                        </a:rPr>
                        <a:t>２ 　治験責任医師は、前項の場合において、説明文書を改訂する必要があると認めたときは、速やかに説明文書を改訂しなければならない。</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658901">
                <a:tc>
                  <a:txBody>
                    <a:bodyPr/>
                    <a:lstStyle/>
                    <a:p>
                      <a:pPr algn="l" fontAlgn="ctr"/>
                      <a:r>
                        <a:rPr lang="ja-JP" altLang="en-US" sz="1400" u="none" strike="noStrike" dirty="0">
                          <a:effectLst/>
                        </a:rPr>
                        <a:t>３ 　治験責任医師は、前項の規定により説明文書を改訂したときは、その旨を実施医療機関の長に報告するとともに、治験の参加の継続について改めて被験者の同意を得なければならない。この場合においては、第五十一条から前条までの規定を準用す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894551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467496727"/>
              </p:ext>
            </p:extLst>
          </p:nvPr>
        </p:nvGraphicFramePr>
        <p:xfrm>
          <a:off x="515615" y="736225"/>
          <a:ext cx="10928130" cy="3390608"/>
        </p:xfrm>
        <a:graphic>
          <a:graphicData uri="http://schemas.openxmlformats.org/drawingml/2006/table">
            <a:tbl>
              <a:tblPr>
                <a:tableStyleId>{5C22544A-7EE6-4342-B048-85BDC9FD1C3A}</a:tableStyleId>
              </a:tblPr>
              <a:tblGrid>
                <a:gridCol w="10928130"/>
              </a:tblGrid>
              <a:tr h="260816">
                <a:tc>
                  <a:txBody>
                    <a:bodyPr/>
                    <a:lstStyle/>
                    <a:p>
                      <a:pPr algn="l" fontAlgn="ctr"/>
                      <a:r>
                        <a:rPr lang="ja-JP" altLang="en-US" sz="1600" u="none" strike="noStrike" dirty="0">
                          <a:effectLst/>
                        </a:rPr>
                        <a:t>（緊急状況下における救命的治験）</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82448">
                <a:tc>
                  <a:txBody>
                    <a:bodyPr/>
                    <a:lstStyle/>
                    <a:p>
                      <a:pPr algn="l" fontAlgn="ctr"/>
                      <a:r>
                        <a:rPr lang="ja-JP" altLang="en-US" sz="1400" b="1" u="none" strike="noStrike" dirty="0">
                          <a:effectLst/>
                        </a:rPr>
                        <a:t>第五十五条</a:t>
                      </a:r>
                      <a:r>
                        <a:rPr lang="ja-JP" altLang="en-US" sz="1400" u="none" strike="noStrike" dirty="0">
                          <a:effectLst/>
                        </a:rPr>
                        <a:t> 　治験責任医師等は、第七条第三項又は第十五条の四第三項に規定する治験においては、次の各号の全てに該当する場合に限り、被験者となるべき者及び代諾者となるべき者の同意を得ずに当該被験者となるべき者を治験に参加させることができる。</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60816">
                <a:tc>
                  <a:txBody>
                    <a:bodyPr/>
                    <a:lstStyle/>
                    <a:p>
                      <a:pPr algn="l" fontAlgn="ctr"/>
                      <a:r>
                        <a:rPr lang="ja-JP" altLang="en-US" sz="1400" u="none" strike="noStrike">
                          <a:effectLst/>
                        </a:rPr>
                        <a:t>一 　被験者となるべき者に緊急かつ明白な生命の危険が生じていること。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60816">
                <a:tc>
                  <a:txBody>
                    <a:bodyPr/>
                    <a:lstStyle/>
                    <a:p>
                      <a:pPr algn="l" fontAlgn="ctr"/>
                      <a:r>
                        <a:rPr lang="ja-JP" altLang="en-US" sz="1400" u="none" strike="noStrike">
                          <a:effectLst/>
                        </a:rPr>
                        <a:t>二 　現在における治療方法では十分な効果が期待できないこと。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521632">
                <a:tc>
                  <a:txBody>
                    <a:bodyPr/>
                    <a:lstStyle/>
                    <a:p>
                      <a:pPr algn="l" fontAlgn="ctr"/>
                      <a:r>
                        <a:rPr lang="ja-JP" altLang="en-US" sz="1400" u="none" strike="noStrike">
                          <a:effectLst/>
                        </a:rPr>
                        <a:t>三 　被験薬の使用により被験者となるべき者の生命の危険が回避できる可能性が十分にあると認められること。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60816">
                <a:tc>
                  <a:txBody>
                    <a:bodyPr/>
                    <a:lstStyle/>
                    <a:p>
                      <a:pPr algn="l" fontAlgn="ctr"/>
                      <a:r>
                        <a:rPr lang="ja-JP" altLang="en-US" sz="1400" u="none" strike="noStrike">
                          <a:effectLst/>
                        </a:rPr>
                        <a:t>四 　予測される被験者に対する不利益が必要な最小限度のものであること。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260816">
                <a:tc>
                  <a:txBody>
                    <a:bodyPr/>
                    <a:lstStyle/>
                    <a:p>
                      <a:pPr algn="l" fontAlgn="ctr"/>
                      <a:r>
                        <a:rPr lang="ja-JP" altLang="en-US" sz="1400" u="none" strike="noStrike">
                          <a:effectLst/>
                        </a:rPr>
                        <a:t>五 　代諾者となるべき者と直ちに連絡を取ることができないこと。</a:t>
                      </a:r>
                      <a:endParaRPr lang="ja-JP" altLang="en-US" sz="1400" b="1"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r h="782448">
                <a:tc>
                  <a:txBody>
                    <a:bodyPr/>
                    <a:lstStyle/>
                    <a:p>
                      <a:pPr algn="l" fontAlgn="ctr"/>
                      <a:r>
                        <a:rPr lang="ja-JP" altLang="en-US" sz="1400" u="none" strike="noStrike" dirty="0">
                          <a:effectLst/>
                        </a:rPr>
                        <a:t>２ 　治験責任医師等は、前項に規定する場合には、速やかに被験者又は代諾者となるべき者に対して当該治験に関する事項について適切な説明を行い、当該治験への参加について文書により同意を得なければならない。</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2227942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4" name="正方形/長方形 3"/>
          <p:cNvSpPr/>
          <p:nvPr/>
        </p:nvSpPr>
        <p:spPr>
          <a:xfrm>
            <a:off x="513595" y="644430"/>
            <a:ext cx="3775393" cy="369332"/>
          </a:xfrm>
          <a:prstGeom prst="rect">
            <a:avLst/>
          </a:prstGeom>
        </p:spPr>
        <p:txBody>
          <a:bodyPr wrap="none">
            <a:spAutoFit/>
          </a:bodyPr>
          <a:lstStyle/>
          <a:p>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５．第五章</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再審査等の資料の基準</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567966265"/>
              </p:ext>
            </p:extLst>
          </p:nvPr>
        </p:nvGraphicFramePr>
        <p:xfrm>
          <a:off x="513596" y="1004840"/>
          <a:ext cx="10930149" cy="5447958"/>
        </p:xfrm>
        <a:graphic>
          <a:graphicData uri="http://schemas.openxmlformats.org/drawingml/2006/table">
            <a:tbl>
              <a:tblPr>
                <a:tableStyleId>{5C22544A-7EE6-4342-B048-85BDC9FD1C3A}</a:tableStyleId>
              </a:tblPr>
              <a:tblGrid>
                <a:gridCol w="10930149"/>
              </a:tblGrid>
              <a:tr h="109166">
                <a:tc>
                  <a:txBody>
                    <a:bodyPr/>
                    <a:lstStyle/>
                    <a:p>
                      <a:pPr algn="l" fontAlgn="ctr"/>
                      <a:r>
                        <a:rPr lang="ja-JP" altLang="en-US" sz="1600" u="none" strike="noStrike" dirty="0">
                          <a:effectLst/>
                        </a:rPr>
                        <a:t>（再審査等の資料の基準）</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3639" marR="3639" marT="3639" marB="0" anchor="ctr"/>
                </a:tc>
              </a:tr>
              <a:tr h="4242172">
                <a:tc>
                  <a:txBody>
                    <a:bodyPr/>
                    <a:lstStyle/>
                    <a:p>
                      <a:pPr algn="l" fontAlgn="ctr"/>
                      <a:r>
                        <a:rPr lang="ja-JP" altLang="en-US" sz="1100" b="1" u="none" strike="noStrike" dirty="0">
                          <a:effectLst/>
                        </a:rPr>
                        <a:t>第五十六条</a:t>
                      </a:r>
                      <a:r>
                        <a:rPr lang="ja-JP" altLang="en-US" sz="1100" u="none" strike="noStrike" dirty="0">
                          <a:effectLst/>
                        </a:rPr>
                        <a:t> 　法第十四条 又は第十九条の二 の承認を受けた者が行う医薬品の臨床試験の実施に係る法第十四条の四第四項 及び第十四条の六第四項 に規定する資料の収集及び作成については、第四条から第六条まで、第七条（第三項第一号を除く。）、第九条、第十条（第一項第二号を除く。）、第十一条から第十五条まで、第十六条から第二十三条まで、第二十四条第一項及び第二項、第二十五条、第二十六条並びに第二十七条から第五十五条までの規定を準用する。この場合において、これらの規定（見出しを含む。）中「治験」とあるのは「製造販売後臨床試験」と、「治験実施計画書」とあるのは「製造販売後臨床試験実施計画書」と、「治験責任医師」とあるのは「製造販売後臨床試験責任医師」と、「治験国内管理人」とあるのは「製造販売後臨床試験国内管理人」と、「治験調整医師」とあるのは「製造販売後臨床試験調整医師」と、「治験調整委員会」とあるのは「製造販売後臨床試験調整委員会」と、「治験分担医師」とあるのは「製造販売後臨床試験分担医師」と、「治験責任医師等」とあるのは「製造販売後臨床試験責任医師等」と、「治験依頼者」とあるのは「製造販売後臨床試験依頼者」と、「治験薬管理者」とあるのは「製造販売後臨床試験薬管理者」と、「治験協力者」とあるのは「製造販売後臨床試験協力者」と、「治験審査委員会」とあるのは「製造販売後臨床試験審査委員会」と、「専門治験審査委員会」とあるのは「専門製造販売後臨床試験審査委員会」と、「治験審査委員会等」とあるのは「製造販売後臨床試験審査委員会等」と、これらの規定（見出しを含み、第十一条、第十六条の見出し及び同条第一項、第二項並びに第五項から第七項まで、第十七条（見出しを含む。）並びに第三十九条（見出しを含む。）の規定を除く。）中「治験薬」とあるのは「製造販売後臨床試験薬」と、第七条第一項第二号中「全部又は一部」とあるのは「一部」と、第十一条中「治験薬」とあるのは、「被験者、製造販売後臨床試験責任医師等又は製造販売後臨床試験協力者が被験薬及び対照薬の識別をできない状態（以下「盲検状態」という。）にした製造販売後臨床試験薬」と、第十二条第一項及び第十三条第一項中「全部又は一部」とあるのは「一部」と、第十六条の見出し及び同条第一項、第二項及び第五項から第七項までの規定中「治験薬」とあるのは「盲検状態にした製造販売後臨床試験薬」と、同条第一項第一号中「治験用」とあるのは「製造販売後臨床試験用」と、同条第二項第一号中「予定される」とあるのは「承認されている」と、第十七条（見出しを含む。）中「治験薬」とあるのは「盲検状態にした製造販売後臨床試験薬」と、第二十条第二項中「法第八十条の二第六項 に規定する事項」とあるのは「法第六十八条の十第一項 に規定する事項（医薬品、医療機器等の品質、有効性及び安全性の確保等に関する法律施行規則 （昭和三十六年厚生省令第一号）第二百二十八条の二十第一項第一号 及び第二号 に規定する事項であって当該製造販売後臨床試験において発生したものに限る。）」と、「当該被験薬について初めて治験の計画を届け出た日」とあるのは「当該被験薬に係る医薬品の製造販売の承認の際に厚生労働大臣が指定した日」と、同条第三項 中「治験薬概要書」とあるのは「添付文書」と、「直ちにその旨を治験責任医師」とあるのは「直ちにその旨を当該製造販売後臨床試験責任医師」と、同条第四項 中「治験実施計画書及び治験薬概要書」とあるのは「製造販売後臨床試験実施計画書」と、第二十六条第一項中「に係る医薬品についての製造販売の承認を受ける日（第二十四条第三項の規定により通知したときは、通知した日後三年を経過した日）又は治験の中止若しくは終了の後三年を経過した日のうちいずれか遅い日までの期間」とあるのは「の再審査又は再評価が終了した日後五年間」と、第三十四条中「に係る医薬品についての製造販売の承認を受ける日（第二十四条第三項又は第二十六条の十第三項に規定する通知を受けたときは、通知を受けた日）又は治験の中止若しくは終了の後三年を経過した日のうちいずれか遅い日までの期間」とあるのは「の再審査又は再評価が終了する日まで」と、第三十八条見出し中「治験事務局」とあるのは「製造販売後臨床試験事務局」と、第三十九条（見出しを含む。）中「治験薬」とあるのは「盲検状態にした製造販売後臨床試験薬」と、「第十六条第六項又は第二十六条の二第六項」とあるのは「第十六条第六項」と、第四十条第一項中「第二十条第二項及び第三項の規定により治験依頼者から又は第二十六条の六第二項の規定により自ら治験を実施する者」とあるのは「製造販売後臨床試験依頼者」と、同条第二項中「第二十四条第二項の規定により治験依頼者から若しくは第二十六条の十第二項の規定により自ら治験を実施する者」とあるのは「製造販売後臨床試験依頼者」と、「通知を受けたとき又は第二十四条第三項の規定により治験依頼者から申請書に添付しないことを決定した旨の通知若しくは第二十六条の十第三項の規定により自ら治験を実施する者から申請書に添付されないことを知った旨の通知」とあるのは「通知」と、第四十一条第二項中「に係る医薬品についての製造販売の承認を受ける日（第二十四条第三項又は第二十六条の十第三項の規定により通知を受けたときは、通知を受けた日後三年を経過した日）又は治験の中止若しくは終了の後三年を経過した日のうちいずれか遅い日までの期間」とあるのは「の再審査又は再評価が終了する日まで」と、第四十二条第二号中「治験実施計画書、治験薬概要書」とあるのは「製造販売後臨床試験実施計画書」と読み替えるものとする。</a:t>
                      </a:r>
                      <a:endParaRPr lang="ja-JP" altLang="en-US" sz="1100" b="1" i="0" u="none" strike="noStrike" dirty="0">
                        <a:solidFill>
                          <a:srgbClr val="000000"/>
                        </a:solidFill>
                        <a:effectLst/>
                        <a:latin typeface="メイリオ" panose="020B0604030504040204" pitchFamily="50" charset="-128"/>
                        <a:ea typeface="メイリオ" panose="020B0604030504040204" pitchFamily="50" charset="-128"/>
                      </a:endParaRPr>
                    </a:p>
                  </a:txBody>
                  <a:tcPr marL="3639" marR="3639" marT="3639" marB="0" anchor="ctr"/>
                </a:tc>
              </a:tr>
            </a:tbl>
          </a:graphicData>
        </a:graphic>
      </p:graphicFrame>
    </p:spTree>
    <p:extLst>
      <p:ext uri="{BB962C8B-B14F-4D97-AF65-F5344CB8AC3E}">
        <p14:creationId xmlns:p14="http://schemas.microsoft.com/office/powerpoint/2010/main" val="214879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15615" y="2632"/>
            <a:ext cx="8439541"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医薬品の臨床試験の実施の基準に関する省令（</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省令）　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a:t>
            </a:r>
          </a:p>
        </p:txBody>
      </p:sp>
      <p:sp>
        <p:nvSpPr>
          <p:cNvPr id="2" name="正方形/長方形 1"/>
          <p:cNvSpPr/>
          <p:nvPr/>
        </p:nvSpPr>
        <p:spPr>
          <a:xfrm>
            <a:off x="515615" y="616748"/>
            <a:ext cx="3570208" cy="369332"/>
          </a:xfrm>
          <a:prstGeom prst="rect">
            <a:avLst/>
          </a:prstGeom>
        </p:spPr>
        <p:txBody>
          <a:bodyPr wrap="none">
            <a:spAutoFit/>
          </a:bodyPr>
          <a:lstStyle/>
          <a:p>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６．第六章</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治験の依頼等の基準</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動作設定ボタン: 戻る 7">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796829640"/>
              </p:ext>
            </p:extLst>
          </p:nvPr>
        </p:nvGraphicFramePr>
        <p:xfrm>
          <a:off x="515614" y="943438"/>
          <a:ext cx="10928130" cy="1735424"/>
        </p:xfrm>
        <a:graphic>
          <a:graphicData uri="http://schemas.openxmlformats.org/drawingml/2006/table">
            <a:tbl>
              <a:tblPr>
                <a:tableStyleId>{5C22544A-7EE6-4342-B048-85BDC9FD1C3A}</a:tableStyleId>
              </a:tblPr>
              <a:tblGrid>
                <a:gridCol w="10928130"/>
              </a:tblGrid>
              <a:tr h="351593">
                <a:tc>
                  <a:txBody>
                    <a:bodyPr/>
                    <a:lstStyle/>
                    <a:p>
                      <a:pPr algn="l" fontAlgn="ctr"/>
                      <a:r>
                        <a:rPr lang="ja-JP" altLang="en-US" sz="1600" u="none" strike="noStrike" dirty="0">
                          <a:effectLst/>
                        </a:rPr>
                        <a:t>（法第八十条の二第一項 の厚生労働省令で定める基準）</a:t>
                      </a:r>
                      <a:endParaRPr lang="ja-JP" altLang="en-US" sz="16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r h="1383831">
                <a:tc>
                  <a:txBody>
                    <a:bodyPr/>
                    <a:lstStyle/>
                    <a:p>
                      <a:pPr algn="l" fontAlgn="ctr"/>
                      <a:r>
                        <a:rPr lang="ja-JP" altLang="en-US" sz="1400" b="1" u="none" strike="noStrike" dirty="0">
                          <a:effectLst/>
                        </a:rPr>
                        <a:t>第五十七条</a:t>
                      </a:r>
                      <a:r>
                        <a:rPr lang="ja-JP" altLang="en-US" sz="1400" u="none" strike="noStrike" dirty="0">
                          <a:effectLst/>
                        </a:rPr>
                        <a:t> 　法第八十条の二第一項 の厚生労働省令で定める基準は、第四条第一項、第五条、第七条第一項（第九号及び第十一号から第十三号までを除く。）、第八条第一項、第十一条、第十三条（同条第一項第十号、第十二号から第十五号まで及び第十七号を除く。）、第十四条及び第十五条の規定を準用する。この場合において、第四条第一項中「実施医療機関及び治験責任医師の選定、治験薬の管理、副作用情報等の収集、記録の保存その他の治験の依頼及び管理に係る」とあるのは「治験薬の管理及び記録の保存の」と、第五条中「試験その他治験の依頼をするために必要な試験」とあるのは「試験」と、第十三条第一項中「前条の規定により」とあるのは「治験の依頼及び管理に係る」と読み替えるものとする。</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57752521"/>
              </p:ext>
            </p:extLst>
          </p:nvPr>
        </p:nvGraphicFramePr>
        <p:xfrm>
          <a:off x="515615" y="2707627"/>
          <a:ext cx="10928129" cy="2916712"/>
        </p:xfrm>
        <a:graphic>
          <a:graphicData uri="http://schemas.openxmlformats.org/drawingml/2006/table">
            <a:tbl>
              <a:tblPr>
                <a:tableStyleId>{5C22544A-7EE6-4342-B048-85BDC9FD1C3A}</a:tableStyleId>
              </a:tblPr>
              <a:tblGrid>
                <a:gridCol w="10928129"/>
              </a:tblGrid>
              <a:tr h="167889">
                <a:tc>
                  <a:txBody>
                    <a:bodyPr/>
                    <a:lstStyle/>
                    <a:p>
                      <a:pPr algn="l" fontAlgn="ctr"/>
                      <a:r>
                        <a:rPr lang="ja-JP" altLang="en-US" sz="1600" u="none" strike="noStrike" dirty="0">
                          <a:effectLst/>
                        </a:rPr>
                        <a:t>（法第八十条の二第四項 の厚生労働省令で定める基準）</a:t>
                      </a:r>
                      <a:endParaRPr lang="ja-JP" altLang="en-US" sz="16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065" marR="9065" marT="9065" marB="0" anchor="ctr"/>
                </a:tc>
              </a:tr>
              <a:tr h="503666">
                <a:tc>
                  <a:txBody>
                    <a:bodyPr/>
                    <a:lstStyle/>
                    <a:p>
                      <a:pPr algn="l" fontAlgn="ctr"/>
                      <a:r>
                        <a:rPr lang="ja-JP" altLang="en-US" sz="1400" b="1" u="none" strike="noStrike" dirty="0">
                          <a:effectLst/>
                        </a:rPr>
                        <a:t>第五十八条</a:t>
                      </a:r>
                      <a:r>
                        <a:rPr lang="ja-JP" altLang="en-US" sz="1400" u="none" strike="noStrike" dirty="0">
                          <a:effectLst/>
                        </a:rPr>
                        <a:t> 　治験の依頼を受けた者に係る法第八十条の二第四項 の厚生労働省令で定める基準は、第二十七条から第五十五条まで（第二十九条第一項第二号、第三十一条第四項、第三十二条第四項及び第七項、第三十三条第三項並びに第四十八条第三項を除く。）の規定を準用する。</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065" marR="9065" marT="9065" marB="0" anchor="ctr"/>
                </a:tc>
              </a:tr>
              <a:tr h="2014662">
                <a:tc>
                  <a:txBody>
                    <a:bodyPr/>
                    <a:lstStyle/>
                    <a:p>
                      <a:pPr algn="l" fontAlgn="ctr"/>
                      <a:r>
                        <a:rPr lang="ja-JP" altLang="en-US" sz="1400" u="none" strike="noStrike" dirty="0">
                          <a:effectLst/>
                        </a:rPr>
                        <a:t>２ 　自ら治験を実施する者に係る法第八十条の二第四項 の厚生労働省令で定める基準は、第十五条の二第一項、第十五条の三、第十五条の四第一項（第十号及び第十二号から第十四号までを除く。）、第十五条の五第一項、第十五条の七（第九号、第十号及び第十二号から第十四号までを除く。）、第十五条の九、第二十六条の二（第一項第五号及び第七項を除く。）、第二十六条の七第一項及び第三項、第二十六条の十二（第一号から第四号までを除く。）、第二十七条から第五十五条まで（第二十九条第一項第一号、第三十二条第六項及び第八項並びに第四十八条第二項を除く。）の規定を準用する。この場合において、第十五条の二第一項中「治験実施計画書の作成、治験薬の管理、副作用情報等の収集、記録の保存その他の治験の実施の準備及び管理に係る」とあるのは「治験薬の管理及び記録の保存の」と、第十五条の三中「試験その他治験を実施するために必要な試験」とあるのは「試験」と、第二十六条の二第五項中「製造数量等の製造に関する」とあるのは「製造数量の」と、「安定性等の品質」とあるのは「品質」と、第二十六条の十二中「適切に保存」とあるのは「保存」と読み替えるものとする。</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065" marR="9065" marT="9065" marB="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68625500"/>
              </p:ext>
            </p:extLst>
          </p:nvPr>
        </p:nvGraphicFramePr>
        <p:xfrm>
          <a:off x="515614" y="5653104"/>
          <a:ext cx="10928130" cy="1116330"/>
        </p:xfrm>
        <a:graphic>
          <a:graphicData uri="http://schemas.openxmlformats.org/drawingml/2006/table">
            <a:tbl>
              <a:tblPr>
                <a:tableStyleId>{5C22544A-7EE6-4342-B048-85BDC9FD1C3A}</a:tableStyleId>
              </a:tblPr>
              <a:tblGrid>
                <a:gridCol w="10928130"/>
              </a:tblGrid>
              <a:tr h="142782">
                <a:tc>
                  <a:txBody>
                    <a:bodyPr/>
                    <a:lstStyle/>
                    <a:p>
                      <a:pPr algn="l" fontAlgn="ctr"/>
                      <a:r>
                        <a:rPr lang="ja-JP" altLang="en-US" sz="1600" u="none" strike="noStrike" dirty="0">
                          <a:effectLst/>
                        </a:rPr>
                        <a:t>（法第八十条の二第五項 の厚生労働省令で定める基準）</a:t>
                      </a:r>
                      <a:endParaRPr lang="ja-JP" altLang="en-US" sz="16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r h="713908">
                <a:tc>
                  <a:txBody>
                    <a:bodyPr/>
                    <a:lstStyle/>
                    <a:p>
                      <a:pPr algn="l" fontAlgn="ctr"/>
                      <a:r>
                        <a:rPr lang="ja-JP" altLang="en-US" sz="1400" b="1" u="none" strike="noStrike" dirty="0">
                          <a:effectLst/>
                        </a:rPr>
                        <a:t>第五十九条</a:t>
                      </a:r>
                      <a:r>
                        <a:rPr lang="ja-JP" altLang="en-US" sz="1400" u="none" strike="noStrike" dirty="0">
                          <a:effectLst/>
                        </a:rPr>
                        <a:t> 　法第八十条の二第五項 の厚生労働省令で定める基準は、第十六条（第一項第五号及び第七項を除く。）、第二十一条第一項並びに第二十六条第一項（第一号から第四号までを除く。）及び第二項の規定を準用する。この場合において、第十六条第五項中「製造数量等の製造に関する」とあるのは「製造数量の」と、「安定性等の品質」とあるのは「品質」と、第二十六条第一項中「適切に保存」とあるのは「保存」と読み替えるものとする。</a:t>
                      </a:r>
                      <a:endParaRPr lang="ja-JP" altLang="en-US" sz="1400" b="0" i="0" u="none" strike="noStrike" dirty="0">
                        <a:solidFill>
                          <a:srgbClr val="0563C1"/>
                        </a:solidFill>
                        <a:effectLst/>
                        <a:latin typeface="メイリオ" panose="020B0604030504040204" pitchFamily="50" charset="-128"/>
                        <a:ea typeface="メイリオ" panose="020B060403050404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734316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38071354"/>
              </p:ext>
            </p:extLst>
          </p:nvPr>
        </p:nvGraphicFramePr>
        <p:xfrm>
          <a:off x="1668718" y="669526"/>
          <a:ext cx="8366435" cy="5853922"/>
        </p:xfrm>
        <a:graphic>
          <a:graphicData uri="http://schemas.openxmlformats.org/drawingml/2006/table">
            <a:tbl>
              <a:tblPr>
                <a:tableStyleId>{16D9F66E-5EB9-4882-86FB-DCBF35E3C3E4}</a:tableStyleId>
              </a:tblPr>
              <a:tblGrid>
                <a:gridCol w="1516184">
                  <a:extLst>
                    <a:ext uri="{9D8B030D-6E8A-4147-A177-3AD203B41FA5}">
                      <a16:colId xmlns:a16="http://schemas.microsoft.com/office/drawing/2014/main" xmlns="" val="20000"/>
                    </a:ext>
                  </a:extLst>
                </a:gridCol>
                <a:gridCol w="6850251">
                  <a:extLst>
                    <a:ext uri="{9D8B030D-6E8A-4147-A177-3AD203B41FA5}">
                      <a16:colId xmlns:a16="http://schemas.microsoft.com/office/drawing/2014/main" xmlns="" val="20001"/>
                    </a:ext>
                  </a:extLst>
                </a:gridCol>
              </a:tblGrid>
              <a:tr h="352169">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統一書式</a:t>
                      </a:r>
                      <a:r>
                        <a:rPr lang="en-US" alt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番号</a:t>
                      </a:r>
                    </a:p>
                  </a:txBody>
                  <a:tcPr marL="62865" marR="62865" marT="0" marB="0" anchor="ctr">
                    <a:solidFill>
                      <a:schemeClr val="accent6">
                        <a:lumMod val="20000"/>
                        <a:lumOff val="80000"/>
                      </a:schemeClr>
                    </a:solidFill>
                  </a:tcPr>
                </a:tc>
                <a:tc>
                  <a:txBody>
                    <a:bodyPr/>
                    <a:lstStyle/>
                    <a:p>
                      <a:pPr algn="ctr">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資料名</a:t>
                      </a:r>
                    </a:p>
                  </a:txBody>
                  <a:tcPr marL="62865" marR="62865" marT="0" marB="0" anchor="ctr">
                    <a:solidFill>
                      <a:schemeClr val="accent6">
                        <a:lumMod val="20000"/>
                        <a:lumOff val="80000"/>
                      </a:schemeClr>
                    </a:solidFill>
                  </a:tcPr>
                </a:tc>
                <a:extLst>
                  <a:ext uri="{0D108BD9-81ED-4DB2-BD59-A6C34878D82A}">
                    <a16:rowId xmlns:a16="http://schemas.microsoft.com/office/drawing/2014/main" xmlns="" val="10000"/>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履歴書</a:t>
                      </a:r>
                    </a:p>
                  </a:txBody>
                  <a:tcPr marL="62865" marR="62865" marT="0" marB="0" anchor="ctr"/>
                </a:tc>
                <a:extLst>
                  <a:ext uri="{0D108BD9-81ED-4DB2-BD59-A6C34878D82A}">
                    <a16:rowId xmlns:a16="http://schemas.microsoft.com/office/drawing/2014/main" xmlns="" val="10001"/>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2</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治験分担医師・治験協力者 リスト</a:t>
                      </a:r>
                    </a:p>
                  </a:txBody>
                  <a:tcPr marL="62865" marR="62865" marT="0" marB="0" anchor="ctr"/>
                </a:tc>
                <a:extLst>
                  <a:ext uri="{0D108BD9-81ED-4DB2-BD59-A6C34878D82A}">
                    <a16:rowId xmlns:a16="http://schemas.microsoft.com/office/drawing/2014/main" xmlns="" val="10002"/>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3</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治験依頼書</a:t>
                      </a:r>
                    </a:p>
                  </a:txBody>
                  <a:tcPr marL="62865" marR="62865" marT="0" marB="0" anchor="ctr"/>
                </a:tc>
                <a:extLst>
                  <a:ext uri="{0D108BD9-81ED-4DB2-BD59-A6C34878D82A}">
                    <a16:rowId xmlns:a16="http://schemas.microsoft.com/office/drawing/2014/main" xmlns="" val="10003"/>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4</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治験審査依頼書</a:t>
                      </a:r>
                    </a:p>
                  </a:txBody>
                  <a:tcPr marL="62865" marR="62865" marT="0" marB="0" anchor="ctr"/>
                </a:tc>
                <a:extLst>
                  <a:ext uri="{0D108BD9-81ED-4DB2-BD59-A6C34878D82A}">
                    <a16:rowId xmlns:a16="http://schemas.microsoft.com/office/drawing/2014/main" xmlns="" val="10004"/>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5</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治験審査結果通知書</a:t>
                      </a:r>
                    </a:p>
                  </a:txBody>
                  <a:tcPr marL="62865" marR="62865" marT="0" marB="0" anchor="ctr"/>
                </a:tc>
                <a:extLst>
                  <a:ext uri="{0D108BD9-81ED-4DB2-BD59-A6C34878D82A}">
                    <a16:rowId xmlns:a16="http://schemas.microsoft.com/office/drawing/2014/main" xmlns="" val="10005"/>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6</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治験実施計画書等修正報告書</a:t>
                      </a:r>
                    </a:p>
                  </a:txBody>
                  <a:tcPr marL="62865" marR="62865" marT="0" marB="0" anchor="ctr"/>
                </a:tc>
                <a:extLst>
                  <a:ext uri="{0D108BD9-81ED-4DB2-BD59-A6C34878D82A}">
                    <a16:rowId xmlns:a16="http://schemas.microsoft.com/office/drawing/2014/main" xmlns="" val="10006"/>
                  </a:ext>
                </a:extLst>
              </a:tr>
              <a:tr h="136582">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7</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（欠番）</a:t>
                      </a:r>
                    </a:p>
                  </a:txBody>
                  <a:tcPr marL="62865" marR="62865" marT="0" marB="0" anchor="ctr"/>
                </a:tc>
                <a:extLst>
                  <a:ext uri="{0D108BD9-81ED-4DB2-BD59-A6C34878D82A}">
                    <a16:rowId xmlns:a16="http://schemas.microsoft.com/office/drawing/2014/main" xmlns="" val="10007"/>
                  </a:ext>
                </a:extLst>
              </a:tr>
              <a:tr h="326016">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8</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2" action="ppaction://hlinksldjump"/>
                        </a:rPr>
                        <a:t>緊急の危険を回避するための治験実施計画書からの逸脱に関する報告書</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extLst>
                  <a:ext uri="{0D108BD9-81ED-4DB2-BD59-A6C34878D82A}">
                    <a16:rowId xmlns:a16="http://schemas.microsoft.com/office/drawing/2014/main" xmlns="" val="10008"/>
                  </a:ext>
                </a:extLst>
              </a:tr>
              <a:tr h="332526">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9</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3" action="ppaction://hlinksldjump"/>
                        </a:rPr>
                        <a:t>緊急の危険を回避するための治験実施計画書からの逸脱に関する通知書</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extLst>
                  <a:ext uri="{0D108BD9-81ED-4DB2-BD59-A6C34878D82A}">
                    <a16:rowId xmlns:a16="http://schemas.microsoft.com/office/drawing/2014/main" xmlns="" val="10009"/>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10</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tabLst>
                          <a:tab pos="4114800" algn="l"/>
                        </a:tabLs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治験に関する変更申請書</a:t>
                      </a:r>
                    </a:p>
                  </a:txBody>
                  <a:tcPr marL="62865" marR="62865" marT="0" marB="0" anchor="ctr"/>
                </a:tc>
                <a:extLst>
                  <a:ext uri="{0D108BD9-81ED-4DB2-BD59-A6C34878D82A}">
                    <a16:rowId xmlns:a16="http://schemas.microsoft.com/office/drawing/2014/main" xmlns="" val="10010"/>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11</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治験実施状況報告書</a:t>
                      </a:r>
                    </a:p>
                  </a:txBody>
                  <a:tcPr marL="62865" marR="62865" marT="0" marB="0" anchor="ctr"/>
                </a:tc>
                <a:extLst>
                  <a:ext uri="{0D108BD9-81ED-4DB2-BD59-A6C34878D82A}">
                    <a16:rowId xmlns:a16="http://schemas.microsoft.com/office/drawing/2014/main" xmlns="" val="10011"/>
                  </a:ext>
                </a:extLst>
              </a:tr>
              <a:tr h="359142">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12-1</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重篤な有害事象に関する報告書（医薬品治験）</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extLst>
                  <a:ext uri="{0D108BD9-81ED-4DB2-BD59-A6C34878D82A}">
                    <a16:rowId xmlns:a16="http://schemas.microsoft.com/office/drawing/2014/main" xmlns="" val="10012"/>
                  </a:ext>
                </a:extLst>
              </a:tr>
              <a:tr h="357413">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12-2</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重篤な有害事象に関する報告書（医薬品治験：詳細記載用）</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（注意事項は</a:t>
                      </a:r>
                      <a:r>
                        <a:rPr lang="en-US" alt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12-1</a:t>
                      </a: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4" action="ppaction://hlinksldjump"/>
                        </a:rPr>
                        <a:t>参照）</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extLst>
                  <a:ext uri="{0D108BD9-81ED-4DB2-BD59-A6C34878D82A}">
                    <a16:rowId xmlns:a16="http://schemas.microsoft.com/office/drawing/2014/main" xmlns="" val="10013"/>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13-1</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有害事象に関する報告書（医薬品製造販売後臨床試験）</a:t>
                      </a:r>
                    </a:p>
                  </a:txBody>
                  <a:tcPr marL="62865" marR="62865" marT="0" marB="0" anchor="ctr"/>
                </a:tc>
                <a:extLst>
                  <a:ext uri="{0D108BD9-81ED-4DB2-BD59-A6C34878D82A}">
                    <a16:rowId xmlns:a16="http://schemas.microsoft.com/office/drawing/2014/main" xmlns="" val="10014"/>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13-2</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有害事象に関する報告書（医薬品製造販売後臨床試験：詳細記載用）</a:t>
                      </a:r>
                    </a:p>
                  </a:txBody>
                  <a:tcPr marL="62865" marR="62865" marT="0" marB="0" anchor="ctr"/>
                </a:tc>
                <a:extLst>
                  <a:ext uri="{0D108BD9-81ED-4DB2-BD59-A6C34878D82A}">
                    <a16:rowId xmlns:a16="http://schemas.microsoft.com/office/drawing/2014/main" xmlns="" val="10015"/>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14</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重篤な有害事象及び不具合に関する報告書（医療機器治験）</a:t>
                      </a:r>
                    </a:p>
                  </a:txBody>
                  <a:tcPr marL="62865" marR="62865" marT="0" marB="0" anchor="ctr"/>
                </a:tc>
                <a:extLst>
                  <a:ext uri="{0D108BD9-81ED-4DB2-BD59-A6C34878D82A}">
                    <a16:rowId xmlns:a16="http://schemas.microsoft.com/office/drawing/2014/main" xmlns="" val="10016"/>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15</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fontAlgn="b">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有害事象及び不具合に関する報告書</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医療機器製造販売後臨床試験</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extLst>
                  <a:ext uri="{0D108BD9-81ED-4DB2-BD59-A6C34878D82A}">
                    <a16:rowId xmlns:a16="http://schemas.microsoft.com/office/drawing/2014/main" xmlns="" val="10017"/>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16</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安全性情報等に関する報告書</a:t>
                      </a:r>
                    </a:p>
                  </a:txBody>
                  <a:tcPr marL="62865" marR="62865" marT="0" marB="0" anchor="ctr"/>
                </a:tc>
                <a:extLst>
                  <a:ext uri="{0D108BD9-81ED-4DB2-BD59-A6C34878D82A}">
                    <a16:rowId xmlns:a16="http://schemas.microsoft.com/office/drawing/2014/main" xmlns="" val="10018"/>
                  </a:ext>
                </a:extLst>
              </a:tr>
              <a:tr h="381365">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17</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hlinkClick r:id="rId6" action="ppaction://hlinksldjump"/>
                        </a:rPr>
                        <a:t>治験終了（中止・中断）報告書 </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solidFill>
                      <a:schemeClr val="accent6">
                        <a:lumMod val="40000"/>
                        <a:lumOff val="60000"/>
                      </a:schemeClr>
                    </a:solidFill>
                  </a:tcPr>
                </a:tc>
                <a:extLst>
                  <a:ext uri="{0D108BD9-81ED-4DB2-BD59-A6C34878D82A}">
                    <a16:rowId xmlns:a16="http://schemas.microsoft.com/office/drawing/2014/main" xmlns="" val="10019"/>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18</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開発の中止等に関する報告書</a:t>
                      </a:r>
                    </a:p>
                  </a:txBody>
                  <a:tcPr marL="62865" marR="62865" marT="0" marB="0" anchor="ctr"/>
                </a:tc>
                <a:extLst>
                  <a:ext uri="{0D108BD9-81ED-4DB2-BD59-A6C34878D82A}">
                    <a16:rowId xmlns:a16="http://schemas.microsoft.com/office/drawing/2014/main" xmlns="" val="10020"/>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参考書式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1</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治験に関する指示・決定通知書</a:t>
                      </a:r>
                    </a:p>
                  </a:txBody>
                  <a:tcPr marL="62865" marR="62865" marT="0" marB="0" anchor="ctr"/>
                </a:tc>
                <a:extLst>
                  <a:ext uri="{0D108BD9-81ED-4DB2-BD59-A6C34878D82A}">
                    <a16:rowId xmlns:a16="http://schemas.microsoft.com/office/drawing/2014/main" xmlns="" val="10021"/>
                  </a:ext>
                </a:extLst>
              </a:tr>
              <a:tr h="216414">
                <a:tc>
                  <a:txBody>
                    <a:bodyPr/>
                    <a:lstStyle/>
                    <a:p>
                      <a:pPr algn="l">
                        <a:spcAft>
                          <a:spcPts val="0"/>
                        </a:spcAft>
                      </a:pPr>
                      <a:r>
                        <a:rPr lang="ja-JP" alt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参考書式</a:t>
                      </a:r>
                      <a:r>
                        <a:rPr lang="en-US" sz="1400" kern="100" dirty="0">
                          <a:effectLst/>
                          <a:latin typeface="メイリオ" panose="020B0604030504040204" pitchFamily="50" charset="-128"/>
                          <a:ea typeface="メイリオ" panose="020B0604030504040204" pitchFamily="50" charset="-128"/>
                          <a:cs typeface="メイリオ" panose="020B0604030504040204" pitchFamily="50" charset="-128"/>
                        </a:rPr>
                        <a:t>2</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anchor="ctr"/>
                </a:tc>
                <a:tc>
                  <a:txBody>
                    <a:bodyPr/>
                    <a:lstStyle/>
                    <a:p>
                      <a:pPr algn="just">
                        <a:spcAft>
                          <a:spcPts val="0"/>
                        </a:spcAft>
                      </a:pPr>
                      <a:r>
                        <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rPr>
                        <a:t>直接閲覧実施連絡票</a:t>
                      </a:r>
                    </a:p>
                  </a:txBody>
                  <a:tcPr marL="62865" marR="62865" marT="0" marB="0" anchor="ctr"/>
                </a:tc>
                <a:extLst>
                  <a:ext uri="{0D108BD9-81ED-4DB2-BD59-A6C34878D82A}">
                    <a16:rowId xmlns:a16="http://schemas.microsoft.com/office/drawing/2014/main" xmlns="" val="10022"/>
                  </a:ext>
                </a:extLst>
              </a:tr>
            </a:tbl>
          </a:graphicData>
        </a:graphic>
      </p:graphicFrame>
      <p:sp>
        <p:nvSpPr>
          <p:cNvPr id="5" name="Rectangle 1"/>
          <p:cNvSpPr>
            <a:spLocks noChangeArrowheads="1"/>
          </p:cNvSpPr>
          <p:nvPr/>
        </p:nvSpPr>
        <p:spPr bwMode="auto">
          <a:xfrm>
            <a:off x="1402936" y="190851"/>
            <a:ext cx="58351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114800" algn="l"/>
              </a:tabLst>
              <a:defRPr>
                <a:solidFill>
                  <a:schemeClr val="tx1"/>
                </a:solidFill>
                <a:latin typeface="Arial" panose="020B0604020202020204" pitchFamily="34" charset="0"/>
              </a:defRPr>
            </a:lvl1pPr>
            <a:lvl2pPr eaLnBrk="0" fontAlgn="base" hangingPunct="0">
              <a:spcBef>
                <a:spcPct val="0"/>
              </a:spcBef>
              <a:spcAft>
                <a:spcPct val="0"/>
              </a:spcAft>
              <a:tabLst>
                <a:tab pos="4114800" algn="l"/>
              </a:tabLst>
              <a:defRPr>
                <a:solidFill>
                  <a:schemeClr val="tx1"/>
                </a:solidFill>
                <a:latin typeface="Arial" panose="020B0604020202020204" pitchFamily="34" charset="0"/>
              </a:defRPr>
            </a:lvl2pPr>
            <a:lvl3pPr eaLnBrk="0" fontAlgn="base" hangingPunct="0">
              <a:spcBef>
                <a:spcPct val="0"/>
              </a:spcBef>
              <a:spcAft>
                <a:spcPct val="0"/>
              </a:spcAft>
              <a:tabLst>
                <a:tab pos="4114800" algn="l"/>
              </a:tabLst>
              <a:defRPr>
                <a:solidFill>
                  <a:schemeClr val="tx1"/>
                </a:solidFill>
                <a:latin typeface="Arial" panose="020B0604020202020204" pitchFamily="34" charset="0"/>
              </a:defRPr>
            </a:lvl3pPr>
            <a:lvl4pPr eaLnBrk="0" fontAlgn="base" hangingPunct="0">
              <a:spcBef>
                <a:spcPct val="0"/>
              </a:spcBef>
              <a:spcAft>
                <a:spcPct val="0"/>
              </a:spcAft>
              <a:tabLst>
                <a:tab pos="4114800" algn="l"/>
              </a:tabLst>
              <a:defRPr>
                <a:solidFill>
                  <a:schemeClr val="tx1"/>
                </a:solidFill>
                <a:latin typeface="Arial" panose="020B0604020202020204" pitchFamily="34" charset="0"/>
              </a:defRPr>
            </a:lvl4pPr>
            <a:lvl5pPr eaLnBrk="0" fontAlgn="base" hangingPunct="0">
              <a:spcBef>
                <a:spcPct val="0"/>
              </a:spcBef>
              <a:spcAft>
                <a:spcPct val="0"/>
              </a:spcAft>
              <a:tabLst>
                <a:tab pos="4114800" algn="l"/>
              </a:tabLst>
              <a:defRPr>
                <a:solidFill>
                  <a:schemeClr val="tx1"/>
                </a:solidFill>
                <a:latin typeface="Arial" panose="020B0604020202020204" pitchFamily="34" charset="0"/>
              </a:defRPr>
            </a:lvl5pPr>
            <a:lvl6pPr eaLnBrk="0" fontAlgn="base" hangingPunct="0">
              <a:spcBef>
                <a:spcPct val="0"/>
              </a:spcBef>
              <a:spcAft>
                <a:spcPct val="0"/>
              </a:spcAft>
              <a:tabLst>
                <a:tab pos="4114800" algn="l"/>
              </a:tabLst>
              <a:defRPr>
                <a:solidFill>
                  <a:schemeClr val="tx1"/>
                </a:solidFill>
                <a:latin typeface="Arial" panose="020B0604020202020204" pitchFamily="34" charset="0"/>
              </a:defRPr>
            </a:lvl6pPr>
            <a:lvl7pPr eaLnBrk="0" fontAlgn="base" hangingPunct="0">
              <a:spcBef>
                <a:spcPct val="0"/>
              </a:spcBef>
              <a:spcAft>
                <a:spcPct val="0"/>
              </a:spcAft>
              <a:tabLst>
                <a:tab pos="4114800" algn="l"/>
              </a:tabLst>
              <a:defRPr>
                <a:solidFill>
                  <a:schemeClr val="tx1"/>
                </a:solidFill>
                <a:latin typeface="Arial" panose="020B0604020202020204" pitchFamily="34" charset="0"/>
              </a:defRPr>
            </a:lvl7pPr>
            <a:lvl8pPr eaLnBrk="0" fontAlgn="base" hangingPunct="0">
              <a:spcBef>
                <a:spcPct val="0"/>
              </a:spcBef>
              <a:spcAft>
                <a:spcPct val="0"/>
              </a:spcAft>
              <a:tabLst>
                <a:tab pos="4114800" algn="l"/>
              </a:tabLst>
              <a:defRPr>
                <a:solidFill>
                  <a:schemeClr val="tx1"/>
                </a:solidFill>
                <a:latin typeface="Arial" panose="020B0604020202020204" pitchFamily="34" charset="0"/>
              </a:defRPr>
            </a:lvl8pPr>
            <a:lvl9pPr eaLnBrk="0" fontAlgn="base" hangingPunct="0">
              <a:spcBef>
                <a:spcPct val="0"/>
              </a:spcBef>
              <a:spcAft>
                <a:spcPct val="0"/>
              </a:spcAft>
              <a:tabLst>
                <a:tab pos="4114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114800" algn="l"/>
              </a:tabLst>
            </a:pPr>
            <a:r>
              <a:rPr kumimoji="0" lang="ja-JP"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統一書式一覧</a:t>
            </a:r>
            <a:r>
              <a:rPr kumimoji="0" lang="ja-JP" altLang="ja-JP"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（企業治験・製造販売後臨床試験）</a:t>
            </a:r>
            <a:r>
              <a:rPr kumimoji="0" lang="en-US" altLang="ja-JP" b="0" i="0" u="none" strike="noStrike" cap="none" normalizeH="0" baseline="3000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b="0" i="0" u="none" strike="noStrike" cap="none" normalizeH="0" baseline="3000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動作設定ボタン: ユーザー設定 6">
            <a:hlinkClick r:id="rId7" action="ppaction://hlinksldjump" highlightClick="1"/>
          </p:cNvPr>
          <p:cNvSpPr/>
          <p:nvPr/>
        </p:nvSpPr>
        <p:spPr>
          <a:xfrm>
            <a:off x="11435997" y="3438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j-ea"/>
                <a:ea typeface="+mj-ea"/>
              </a:rPr>
              <a:t>P1</a:t>
            </a:r>
            <a:endParaRPr kumimoji="1" lang="ja-JP" altLang="en-US" sz="200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6" name="動作設定ボタン: ユーザー設定 5">
            <a:hlinkClick r:id="rId8" action="ppaction://hlinksldjump" highlightClick="1"/>
          </p:cNvPr>
          <p:cNvSpPr/>
          <p:nvPr/>
        </p:nvSpPr>
        <p:spPr>
          <a:xfrm>
            <a:off x="7772400" y="232004"/>
            <a:ext cx="2262753" cy="321369"/>
          </a:xfrm>
          <a:prstGeom prst="actionButtonBlank">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記載上の注意事項　</a:t>
            </a:r>
            <a:r>
              <a:rPr lang="ja-JP" altLang="en-US" sz="1400" dirty="0">
                <a:ln w="0"/>
                <a:solidFill>
                  <a:srgbClr val="C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全般</a:t>
            </a:r>
            <a:endParaRPr kumimoji="1" lang="ja-JP" altLang="en-US" sz="1400" dirty="0">
              <a:ln w="0"/>
              <a:solidFill>
                <a:srgbClr val="C00000"/>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668719" y="6523448"/>
            <a:ext cx="9767278" cy="276999"/>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新たな「治験の依頼等に係る統一書式」：</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厚生労働省医政局研究開発振興課</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厚生労働省医薬食品局審査管理課</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7</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6334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3918" y="247814"/>
            <a:ext cx="10980549" cy="5724644"/>
          </a:xfrm>
          <a:prstGeom prst="rect">
            <a:avLst/>
          </a:prstGeom>
        </p:spPr>
        <p:txBody>
          <a:bodyPr wrap="square">
            <a:spAutoFit/>
          </a:bodyPr>
          <a:lstStyle/>
          <a:p>
            <a:endParaRPr lang="ja-JP" altLang="en-US" sz="1200" dirty="0">
              <a:solidFill>
                <a:srgbClr val="000000"/>
              </a:solidFill>
              <a:latin typeface="ＭＳ"/>
            </a:endParaRPr>
          </a:p>
          <a:p>
            <a:r>
              <a:rPr lang="ja-JP" altLang="en-US" sz="1200" dirty="0">
                <a:solidFill>
                  <a:srgbClr val="000000"/>
                </a:solidFill>
                <a:latin typeface="ＭＳ"/>
              </a:rPr>
              <a:t> </a:t>
            </a: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統一書式に関する記載上の注意事項 </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（企業治験・製造販売後臨床試験） </a:t>
            </a:r>
            <a:r>
              <a:rPr lang="en-US" altLang="ja-JP" sz="1400" baseline="30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全般</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 年は西暦で記載する。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② 整理番号：各医療機関で必要に応じて記載する。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③ 区分：実施する試験に応じて「治験」又は「製造販売後臨床試験」及び「医薬品」又は「医療機器」を選択する。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④ 区分：「医療機器」又は「製造販売後臨床試験」をチェックした場合、各書式中の「治験薬」は「治験機器」と、「治験」は「製造販売後臨床試験」と読み替える。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⑤ 記名押印又は署名の要否については、治験依頼者と実施医療機関との協議により定めることとする。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⑥ 診療科長等の確認等の取扱い：</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必須とされていない事項であり統一書式には確認欄等は設定していない。なお、院内の手続き上必要である場合には契約書等の確認を得る他、治験事務局等が治験責任医師が作成した文書の写し等を適宜診療科長等に回付する等により運用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⑦ 記載欄が不十分な場合は、当該欄に“別紙のとおり”等と記載し、別紙（形式は問わない）として添付してよい。「別紙の形式は問わない」とあるのは、必要な情報が適切かつ明確である限りにおいて、特段の書式は定めないという意味であ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⑧ 被験薬の化学名又は識別記号：医薬品の治験、製造販売後臨床試験（以下「治験等」という）の場合は化学名又は識別記号を、医療機器の治験等の場合は被験機器の原材料名又は識別記号を記載する。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⑨ 治験の期間：治験実施計画書に記載された治験の期間を記載する。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⑩ 治験依頼者：会社名を記載する。治験依頼者と開発業務受託機関との間で取り交わした文書に基づき、実施医療機関と協議の上、開発業務受託機関名の記載に代えることもできる。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⑪ 担当者連絡先：治験依頼者（必要な場合、開発業務受託機関を含む）の担当者連絡先を記載する。なお、本情報は当該文書を提出後に担当者の変更があった場合であっても修正等は不要である。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⑫ 各書式脚注にある「（長≠責）」は実施医療機関の長と治験責任医師が異なる場合の取扱いを、「（長＝責）」は実施医療機関の長と治験責任医師が同じ場合の取扱いを示す。 </a:t>
            </a:r>
          </a:p>
          <a:p>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⑬ 資料名・添付資料：資料を特定できるファイル名称を記載してもよい。ファイル名称については「「治験関連文書における電磁的記録の活用に関する基本的考え方」の一部改正について」（厚生労働省医薬食品局審査管理課 平成</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日事務連絡）を参照のこと </a:t>
            </a:r>
          </a:p>
        </p:txBody>
      </p:sp>
      <p:sp>
        <p:nvSpPr>
          <p:cNvPr id="6" name="動作設定ボタン: ユーザー設定 5">
            <a:hlinkClick r:id="rId2" action="ppaction://hlinksldjump" highlightClick="1"/>
          </p:cNvPr>
          <p:cNvSpPr/>
          <p:nvPr/>
        </p:nvSpPr>
        <p:spPr>
          <a:xfrm>
            <a:off x="11466992" y="79185"/>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dirty="0">
                <a:ln w="0"/>
                <a:solidFill>
                  <a:schemeClr val="tx1"/>
                </a:solidFill>
                <a:effectLst>
                  <a:outerShdw blurRad="38100" dist="19050" dir="2700000" algn="tl" rotWithShape="0">
                    <a:schemeClr val="dk1">
                      <a:alpha val="40000"/>
                    </a:schemeClr>
                  </a:outerShdw>
                </a:effectLst>
                <a:latin typeface="+mj-ea"/>
                <a:ea typeface="+mj-ea"/>
              </a:rPr>
              <a:t>統書式</a:t>
            </a:r>
          </a:p>
        </p:txBody>
      </p:sp>
      <p:sp>
        <p:nvSpPr>
          <p:cNvPr id="2" name="正方形/長方形 1"/>
          <p:cNvSpPr/>
          <p:nvPr/>
        </p:nvSpPr>
        <p:spPr>
          <a:xfrm>
            <a:off x="2033338" y="6079532"/>
            <a:ext cx="9582642" cy="276999"/>
          </a:xfrm>
          <a:prstGeom prst="rect">
            <a:avLst/>
          </a:prstGeom>
        </p:spPr>
        <p:txBody>
          <a:bodyPr wrap="square">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新たな「治験の依頼等に係る統一書式」：</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厚生労働省医政局研究開発振興課</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厚生労働省医薬食品局審査管理課</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7</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zh-TW" sz="1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4694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496" y="0"/>
            <a:ext cx="4853442" cy="6858000"/>
          </a:xfrm>
          <a:prstGeom prst="rect">
            <a:avLst/>
          </a:prstGeom>
        </p:spPr>
      </p:pic>
      <p:sp>
        <p:nvSpPr>
          <p:cNvPr id="6" name="動作設定ボタン: 戻る 5">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 name="正方形/長方形 1"/>
          <p:cNvSpPr/>
          <p:nvPr/>
        </p:nvSpPr>
        <p:spPr>
          <a:xfrm>
            <a:off x="6502369" y="1240393"/>
            <a:ext cx="4941376" cy="3108543"/>
          </a:xfrm>
          <a:prstGeom prst="rect">
            <a:avLst/>
          </a:prstGeom>
        </p:spPr>
        <p:txBody>
          <a:bodyPr wrap="square">
            <a:spAutoFit/>
          </a:bodyPr>
          <a:lstStyle/>
          <a:p>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統一書式に関する記載上の注意事項</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書式</a:t>
            </a:r>
            <a:r>
              <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8 </a:t>
            </a:r>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（緊急の危険を回避するための治験実施計画書からの逸脱に関する報告書） </a:t>
            </a:r>
          </a:p>
          <a:p>
            <a:pPr marL="180975" indent="-180975"/>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① 逸脱した理由等：逸脱した理由に加え、その逸脱に対してとった措置及び再発防止策等を具体的かつ簡潔に記載するとともに、必要に応じ、資料を添付する場合は、その資料を特定するために必要な情報（資料名、作成年月日、版表示等）を記載する。 </a:t>
            </a:r>
          </a:p>
          <a:p>
            <a:pPr marL="180975" indent="-180975"/>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② </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上、書式</a:t>
            </a:r>
            <a:r>
              <a:rPr lang="en-US" altLang="ja-JP"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に記載される以外の逸脱については治験　　責任医師又は治験分担医師が記録しておくこと（診療録等から確認できれば問題はなく、当該事項の記録を目的とした文書を別途作成することを求めた記載ではない）は求められているが治験依頼者及び実施医療機関の長に報告する必要はない。 </a:t>
            </a:r>
          </a:p>
        </p:txBody>
      </p:sp>
    </p:spTree>
    <p:extLst>
      <p:ext uri="{BB962C8B-B14F-4D97-AF65-F5344CB8AC3E}">
        <p14:creationId xmlns:p14="http://schemas.microsoft.com/office/powerpoint/2010/main" val="1070688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149" y="0"/>
            <a:ext cx="4874616" cy="6858000"/>
          </a:xfrm>
          <a:prstGeom prst="rect">
            <a:avLst/>
          </a:prstGeom>
        </p:spPr>
      </p:pic>
      <p:sp>
        <p:nvSpPr>
          <p:cNvPr id="7" name="動作設定ボタン: 戻る 6">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4" name="正方形/長方形 3"/>
          <p:cNvSpPr/>
          <p:nvPr/>
        </p:nvSpPr>
        <p:spPr>
          <a:xfrm>
            <a:off x="6568567" y="1147403"/>
            <a:ext cx="4941376" cy="2031325"/>
          </a:xfrm>
          <a:prstGeom prst="rect">
            <a:avLst/>
          </a:prstGeom>
        </p:spPr>
        <p:txBody>
          <a:bodyPr wrap="square">
            <a:spAutoFit/>
          </a:bodyPr>
          <a:lstStyle/>
          <a:p>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統一書式に関する記載上の注意事項</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書式</a:t>
            </a:r>
            <a:r>
              <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9 </a:t>
            </a:r>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（緊急の危険を回避するための治験実施計画書からの逸脱に関する通知書）</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 検討結果：該当する項目をチェックする。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 合意できない場合の理由等：検討結果で「合意で</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きま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せん」をチェックした場合、その理由を具体的に記載する。また、治験責任医師より治験実施計画書の改訂が提案されている場合にはそれに対する対応等について記載る。</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5166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214" y="34382"/>
            <a:ext cx="4852858" cy="6840775"/>
          </a:xfrm>
          <a:prstGeom prst="rect">
            <a:avLst/>
          </a:prstGeom>
        </p:spPr>
      </p:pic>
      <p:sp>
        <p:nvSpPr>
          <p:cNvPr id="3" name="動作設定ボタン: 戻る 2">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4" name="正方形/長方形 3"/>
          <p:cNvSpPr/>
          <p:nvPr/>
        </p:nvSpPr>
        <p:spPr>
          <a:xfrm>
            <a:off x="6172247" y="302359"/>
            <a:ext cx="5271498" cy="6555641"/>
          </a:xfrm>
          <a:prstGeom prst="rect">
            <a:avLst/>
          </a:prstGeom>
        </p:spPr>
        <p:txBody>
          <a:bodyPr wrap="square">
            <a:spAutoFit/>
          </a:bodyPr>
          <a:lstStyle/>
          <a:p>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統一書式に関する記載上の注意事項</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書式</a:t>
            </a:r>
            <a:r>
              <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12-1</a:t>
            </a:r>
            <a:r>
              <a:rPr lang="ja-JP" altLang="en-US" sz="1400" dirty="0" err="1"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（重篤な有害事象に関する報告書）</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 書式</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12-1</a:t>
            </a:r>
            <a:r>
              <a:rPr lang="ja-JP" altLang="en-US" sz="14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は医薬品の治験に使用する。</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 タイトル：当該有害事象の報告が第何報目か記載する。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 第一報は書式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に必要事項を記載する。第一報につき、　　詳細記載がない場合には、添付資料欄には“なし”と記載する。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④ 第一報提出後、より詳細な情報を報告する場合には書式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に必要事項を記載し、更に添付資料欄に“書式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のとおり”と記載して、書式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12-2</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を添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付する。必要があれば書式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以外の資料を添付してもよい。なお、書式</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に代えて治験依頼者書式を使用してもよい。いずれを選択するかは当該医療機関と治験依頼者が協議し、決定する。必要な場合は、治験審査委員会を含め協議し決定する。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⑤ 当該治験の症例報告書の記載事項を参考に生年月日（年の　　み、年月のみ可）、年齢のいずれかは記載する。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⑥ 月経日：必要な場合に記載する。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⑦ 治験薬に関する情報：治験薬：盲検下の場合は“本剤（盲検下）”、被験薬は“本剤”、対照薬は“その他”をチェックする。薬剤名がわかっている場合には、薬剤名を記載する。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⑧ 有害事象との因果関係：医薬品</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ガイダンス第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）を参考に判断する。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⑨ 治験薬に関する情報：事象発現後の措置：当該有害事象発現時に治験薬の投与を既に終了している場合は、“該当せず”をチェックする。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⑩ 重篤な有害事象発現時に使用していた薬剤：用法・用量が変更された場合にはその投与期間がわかるよう記載する（新しい欄を使用してもよい）。</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⑪ コメント：書式に記載された事項の他、盲検の場合には開鍵の有無等について記載する。</a:t>
            </a:r>
          </a:p>
        </p:txBody>
      </p:sp>
    </p:spTree>
    <p:extLst>
      <p:ext uri="{BB962C8B-B14F-4D97-AF65-F5344CB8AC3E}">
        <p14:creationId xmlns:p14="http://schemas.microsoft.com/office/powerpoint/2010/main" val="47745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767" y="0"/>
            <a:ext cx="4869117" cy="686155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2904" y="0"/>
            <a:ext cx="4898571" cy="6858000"/>
          </a:xfrm>
          <a:prstGeom prst="rect">
            <a:avLst/>
          </a:prstGeom>
        </p:spPr>
      </p:pic>
      <p:sp>
        <p:nvSpPr>
          <p:cNvPr id="5" name="動作設定ボタン: 戻る 4">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6" name="動作設定ボタン: 進む/次へ 5">
            <a:hlinkClick r:id="rId4" action="ppaction://hlinksldjump" highlightClick="1"/>
          </p:cNvPr>
          <p:cNvSpPr/>
          <p:nvPr/>
        </p:nvSpPr>
        <p:spPr>
          <a:xfrm>
            <a:off x="11435997" y="1084882"/>
            <a:ext cx="643180" cy="480448"/>
          </a:xfrm>
          <a:prstGeom prst="actionButtonForwardNex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動作設定ボタン: ユーザー設定 6">
            <a:hlinkClick r:id="rId5" action="ppaction://hlinksldjump" highlightClick="1"/>
          </p:cNvPr>
          <p:cNvSpPr/>
          <p:nvPr/>
        </p:nvSpPr>
        <p:spPr>
          <a:xfrm>
            <a:off x="11443745" y="55963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dirty="0">
                <a:ln w="0"/>
                <a:solidFill>
                  <a:schemeClr val="tx1"/>
                </a:solidFill>
                <a:effectLst>
                  <a:outerShdw blurRad="38100" dist="19050" dir="2700000" algn="tl" rotWithShape="0">
                    <a:schemeClr val="dk1">
                      <a:alpha val="40000"/>
                    </a:schemeClr>
                  </a:outerShdw>
                </a:effectLst>
                <a:latin typeface="+mj-ea"/>
                <a:ea typeface="+mj-ea"/>
              </a:rPr>
              <a:t>統書式</a:t>
            </a:r>
          </a:p>
        </p:txBody>
      </p:sp>
    </p:spTree>
    <p:extLst>
      <p:ext uri="{BB962C8B-B14F-4D97-AF65-F5344CB8AC3E}">
        <p14:creationId xmlns:p14="http://schemas.microsoft.com/office/powerpoint/2010/main" val="1222594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3656848" y="1116096"/>
            <a:ext cx="1952381" cy="3870650"/>
          </a:xfrm>
          <a:prstGeom prst="roundRect">
            <a:avLst/>
          </a:prstGeom>
          <a:solidFill>
            <a:schemeClr val="accent4">
              <a:lumMod val="40000"/>
              <a:lumOff val="60000"/>
              <a:alpha val="35000"/>
            </a:schemeClr>
          </a:solidFill>
          <a:ln>
            <a:solidFill>
              <a:schemeClr val="accent2">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8" name="フローチャート: 処理 87"/>
          <p:cNvSpPr/>
          <p:nvPr/>
        </p:nvSpPr>
        <p:spPr>
          <a:xfrm>
            <a:off x="6448053" y="1543837"/>
            <a:ext cx="2016360" cy="634375"/>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4" name="フローチャート: 処理 23"/>
          <p:cNvSpPr/>
          <p:nvPr/>
        </p:nvSpPr>
        <p:spPr>
          <a:xfrm>
            <a:off x="538887" y="987506"/>
            <a:ext cx="826351" cy="5511215"/>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cxnSp>
        <p:nvCxnSpPr>
          <p:cNvPr id="17" name="直線コネクタ 16"/>
          <p:cNvCxnSpPr/>
          <p:nvPr/>
        </p:nvCxnSpPr>
        <p:spPr>
          <a:xfrm>
            <a:off x="552086" y="4259707"/>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38885" y="5727825"/>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52086" y="2586904"/>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38887" y="6488782"/>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a:off x="10003855" y="4067696"/>
            <a:ext cx="252637" cy="381738"/>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744030" y="1439814"/>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被験者</a:t>
            </a:r>
          </a:p>
        </p:txBody>
      </p:sp>
      <p:sp>
        <p:nvSpPr>
          <p:cNvPr id="27" name="テキスト ボックス 26"/>
          <p:cNvSpPr txBox="1"/>
          <p:nvPr/>
        </p:nvSpPr>
        <p:spPr>
          <a:xfrm>
            <a:off x="739669" y="4666336"/>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ＣＲＣ</a:t>
            </a:r>
          </a:p>
        </p:txBody>
      </p:sp>
      <p:sp>
        <p:nvSpPr>
          <p:cNvPr id="28" name="テキスト ボックス 27"/>
          <p:cNvSpPr txBox="1"/>
          <p:nvPr/>
        </p:nvSpPr>
        <p:spPr>
          <a:xfrm>
            <a:off x="736616" y="5775752"/>
            <a:ext cx="430887" cy="790575"/>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依頼者</a:t>
            </a:r>
          </a:p>
        </p:txBody>
      </p:sp>
      <p:sp>
        <p:nvSpPr>
          <p:cNvPr id="29" name="テキスト ボックス 28"/>
          <p:cNvSpPr txBox="1"/>
          <p:nvPr/>
        </p:nvSpPr>
        <p:spPr>
          <a:xfrm>
            <a:off x="613507" y="2938576"/>
            <a:ext cx="677108" cy="1097122"/>
          </a:xfrm>
          <a:prstGeom prst="rect">
            <a:avLst/>
          </a:prstGeom>
          <a:noFill/>
        </p:spPr>
        <p:txBody>
          <a:bodyPr vert="eaVert"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責任医師・分担医師</a:t>
            </a:r>
          </a:p>
        </p:txBody>
      </p:sp>
      <p:grpSp>
        <p:nvGrpSpPr>
          <p:cNvPr id="53" name="グループ化 52"/>
          <p:cNvGrpSpPr/>
          <p:nvPr/>
        </p:nvGrpSpPr>
        <p:grpSpPr>
          <a:xfrm>
            <a:off x="9293166" y="2943745"/>
            <a:ext cx="1610139" cy="1003853"/>
            <a:chOff x="1492120" y="2965292"/>
            <a:chExt cx="1610139" cy="1003853"/>
          </a:xfrm>
        </p:grpSpPr>
        <p:sp>
          <p:nvSpPr>
            <p:cNvPr id="54" name="フローチャート: 判断 53"/>
            <p:cNvSpPr/>
            <p:nvPr/>
          </p:nvSpPr>
          <p:spPr>
            <a:xfrm>
              <a:off x="14921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55" name="正方形/長方形 54">
              <a:hlinkClick r:id="rId3" action="ppaction://hlinksldjump"/>
            </p:cNvPr>
            <p:cNvSpPr/>
            <p:nvPr/>
          </p:nvSpPr>
          <p:spPr>
            <a:xfrm>
              <a:off x="1726145" y="3217657"/>
              <a:ext cx="1255393"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⑧適格性の　</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判断</a:t>
              </a:r>
            </a:p>
          </p:txBody>
        </p:sp>
      </p:grpSp>
      <p:grpSp>
        <p:nvGrpSpPr>
          <p:cNvPr id="62" name="グループ化 61"/>
          <p:cNvGrpSpPr/>
          <p:nvPr/>
        </p:nvGrpSpPr>
        <p:grpSpPr>
          <a:xfrm>
            <a:off x="1848383" y="4478627"/>
            <a:ext cx="1389066" cy="978284"/>
            <a:chOff x="9404211" y="5473240"/>
            <a:chExt cx="1226366" cy="930668"/>
          </a:xfrm>
        </p:grpSpPr>
        <p:sp>
          <p:nvSpPr>
            <p:cNvPr id="63" name="フローチャート: 書類 62"/>
            <p:cNvSpPr/>
            <p:nvPr/>
          </p:nvSpPr>
          <p:spPr>
            <a:xfrm>
              <a:off x="9443975" y="5473240"/>
              <a:ext cx="1172816" cy="93066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64" name="正方形/長方形 63">
              <a:hlinkClick r:id="rId4" action="ppaction://hlinksldjump"/>
            </p:cNvPr>
            <p:cNvSpPr/>
            <p:nvPr/>
          </p:nvSpPr>
          <p:spPr>
            <a:xfrm>
              <a:off x="9404211" y="5510789"/>
              <a:ext cx="1226366" cy="790550"/>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②スクリーニ　</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ング名簿の</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作成</a:t>
              </a:r>
              <a:endParaRPr lang="ja-JP" altLang="en-US" sz="1200" dirty="0">
                <a:latin typeface="ＭＳ Ｐゴシック" panose="020B0600070205080204" pitchFamily="50" charset="-128"/>
                <a:ea typeface="ＭＳ Ｐゴシック" panose="020B0600070205080204" pitchFamily="50" charset="-128"/>
              </a:endParaRPr>
            </a:p>
          </p:txBody>
        </p:sp>
      </p:grpSp>
      <p:sp>
        <p:nvSpPr>
          <p:cNvPr id="75" name="フローチャート: 処理 74">
            <a:hlinkClick r:id="rId4" action="ppaction://hlinksldjump"/>
          </p:cNvPr>
          <p:cNvSpPr/>
          <p:nvPr/>
        </p:nvSpPr>
        <p:spPr>
          <a:xfrm>
            <a:off x="6457158" y="2828924"/>
            <a:ext cx="1983987" cy="2514803"/>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6" name="正方形/長方形 75">
            <a:hlinkClick r:id="rId3" action="ppaction://hlinksldjump"/>
          </p:cNvPr>
          <p:cNvSpPr/>
          <p:nvPr/>
        </p:nvSpPr>
        <p:spPr>
          <a:xfrm>
            <a:off x="6590723" y="3223711"/>
            <a:ext cx="1678797" cy="1692771"/>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⑥被験者情報の確認（割付因子、併用禁止薬剤の</a:t>
            </a:r>
            <a:r>
              <a:rPr lang="en-US" altLang="ja-JP" sz="1600" dirty="0">
                <a:latin typeface="ＭＳ Ｐゴシック" panose="020B0600070205080204" pitchFamily="50" charset="-128"/>
                <a:ea typeface="ＭＳ Ｐゴシック" panose="020B0600070205080204" pitchFamily="50" charset="-128"/>
              </a:rPr>
              <a:t>Wash</a:t>
            </a:r>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Out</a:t>
            </a:r>
            <a:r>
              <a:rPr lang="ja-JP" altLang="en-US" sz="1600" dirty="0">
                <a:latin typeface="ＭＳ Ｐゴシック" panose="020B0600070205080204" pitchFamily="50" charset="-128"/>
                <a:ea typeface="ＭＳ Ｐゴシック" panose="020B0600070205080204" pitchFamily="50" charset="-128"/>
              </a:rPr>
              <a:t>等）</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8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⑦</a:t>
            </a:r>
            <a:r>
              <a:rPr lang="en-US" altLang="ja-JP" sz="1600" dirty="0">
                <a:latin typeface="ＭＳ Ｐゴシック" panose="020B0600070205080204" pitchFamily="50" charset="-128"/>
                <a:ea typeface="ＭＳ Ｐゴシック" panose="020B0600070205080204" pitchFamily="50" charset="-128"/>
              </a:rPr>
              <a:t>EDC</a:t>
            </a:r>
            <a:r>
              <a:rPr lang="ja-JP" altLang="en-US" sz="1600" dirty="0">
                <a:latin typeface="ＭＳ Ｐゴシック" panose="020B0600070205080204" pitchFamily="50" charset="-128"/>
                <a:ea typeface="ＭＳ Ｐゴシック" panose="020B0600070205080204" pitchFamily="50" charset="-128"/>
              </a:rPr>
              <a:t>入力</a:t>
            </a:r>
            <a:endParaRPr lang="ja-JP" altLang="en-US" sz="1600" dirty="0">
              <a:solidFill>
                <a:srgbClr val="0000FF"/>
              </a:solidFill>
              <a:latin typeface="ＭＳ Ｐゴシック" panose="020B0600070205080204" pitchFamily="50" charset="-128"/>
              <a:ea typeface="ＭＳ Ｐゴシック" panose="020B0600070205080204" pitchFamily="50" charset="-128"/>
            </a:endParaRPr>
          </a:p>
        </p:txBody>
      </p:sp>
      <p:sp>
        <p:nvSpPr>
          <p:cNvPr id="78" name="テキスト ボックス 77">
            <a:hlinkClick r:id="rId4" action="ppaction://hlinksldjump"/>
          </p:cNvPr>
          <p:cNvSpPr txBox="1"/>
          <p:nvPr/>
        </p:nvSpPr>
        <p:spPr>
          <a:xfrm>
            <a:off x="6434544" y="1710685"/>
            <a:ext cx="2080113" cy="338554"/>
          </a:xfrm>
          <a:prstGeom prst="rect">
            <a:avLst/>
          </a:prstGeom>
          <a:noFill/>
        </p:spPr>
        <p:txBody>
          <a:bodyPr wrap="square" rtlCol="0">
            <a:spAutoFit/>
          </a:bodyPr>
          <a:lstStyle/>
          <a:p>
            <a:r>
              <a:rPr lang="ja-JP" altLang="en-US" sz="1600" dirty="0">
                <a:latin typeface="ＭＳ Ｐゴシック" panose="020B0600070205080204" pitchFamily="50" charset="-128"/>
                <a:ea typeface="ＭＳ Ｐゴシック" panose="020B0600070205080204" pitchFamily="50" charset="-128"/>
              </a:rPr>
              <a:t>⑤スクリーニング検査</a:t>
            </a:r>
          </a:p>
        </p:txBody>
      </p:sp>
      <p:sp>
        <p:nvSpPr>
          <p:cNvPr id="106" name="正方形/長方形 105"/>
          <p:cNvSpPr/>
          <p:nvPr/>
        </p:nvSpPr>
        <p:spPr>
          <a:xfrm>
            <a:off x="51561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被験者の適格性確認、</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割付</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動作設定ボタン: 戻る 72">
            <a:hlinkClick r:id="rId5" action="ppaction://hlinksldjump" highlightClick="1"/>
          </p:cNvPr>
          <p:cNvSpPr/>
          <p:nvPr/>
        </p:nvSpPr>
        <p:spPr>
          <a:xfrm>
            <a:off x="11449300" y="31750"/>
            <a:ext cx="647700" cy="47625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89" name="フローチャート: 処理 88"/>
          <p:cNvSpPr/>
          <p:nvPr/>
        </p:nvSpPr>
        <p:spPr>
          <a:xfrm>
            <a:off x="1903358" y="3045399"/>
            <a:ext cx="1256503" cy="693618"/>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0" name="正方形/長方形 89">
            <a:hlinkClick r:id="rId4" action="ppaction://hlinksldjump"/>
          </p:cNvPr>
          <p:cNvSpPr/>
          <p:nvPr/>
        </p:nvSpPr>
        <p:spPr>
          <a:xfrm>
            <a:off x="1847157" y="3094514"/>
            <a:ext cx="1339743"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①被験者候　</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補の選定　</a:t>
            </a:r>
            <a:endParaRPr lang="ja-JP" altLang="en-US" sz="1600" dirty="0">
              <a:solidFill>
                <a:srgbClr val="FF0000"/>
              </a:solidFill>
              <a:latin typeface="ＭＳ Ｐゴシック" panose="020B0600070205080204" pitchFamily="50" charset="-128"/>
              <a:ea typeface="ＭＳ Ｐゴシック" panose="020B0600070205080204" pitchFamily="50" charset="-128"/>
            </a:endParaRPr>
          </a:p>
        </p:txBody>
      </p:sp>
      <p:sp>
        <p:nvSpPr>
          <p:cNvPr id="91" name="下矢印 90"/>
          <p:cNvSpPr/>
          <p:nvPr/>
        </p:nvSpPr>
        <p:spPr>
          <a:xfrm>
            <a:off x="2379406" y="3903193"/>
            <a:ext cx="253814" cy="445235"/>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872916" y="1819815"/>
            <a:ext cx="132837" cy="3222164"/>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5" name="右矢印 94"/>
          <p:cNvSpPr/>
          <p:nvPr/>
        </p:nvSpPr>
        <p:spPr>
          <a:xfrm>
            <a:off x="5537689" y="3306161"/>
            <a:ext cx="684140"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6" name="右矢印 95"/>
          <p:cNvSpPr/>
          <p:nvPr/>
        </p:nvSpPr>
        <p:spPr>
          <a:xfrm>
            <a:off x="5872916" y="4869704"/>
            <a:ext cx="339715"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7" name="右矢印 96"/>
          <p:cNvSpPr/>
          <p:nvPr/>
        </p:nvSpPr>
        <p:spPr>
          <a:xfrm>
            <a:off x="5872917" y="1753853"/>
            <a:ext cx="327934"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8" name="右矢印 97"/>
          <p:cNvSpPr/>
          <p:nvPr/>
        </p:nvSpPr>
        <p:spPr>
          <a:xfrm>
            <a:off x="8731794" y="3311236"/>
            <a:ext cx="405364" cy="25265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99" name="フローチャート: 処理 98">
            <a:hlinkClick r:id="rId6" action="ppaction://hlinksldjump"/>
          </p:cNvPr>
          <p:cNvSpPr/>
          <p:nvPr/>
        </p:nvSpPr>
        <p:spPr>
          <a:xfrm>
            <a:off x="9225931" y="4569832"/>
            <a:ext cx="1983987" cy="984279"/>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0" name="正方形/長方形 99">
            <a:hlinkClick r:id="rId6" action="ppaction://hlinksldjump"/>
          </p:cNvPr>
          <p:cNvSpPr/>
          <p:nvPr/>
        </p:nvSpPr>
        <p:spPr>
          <a:xfrm>
            <a:off x="9406440" y="4663943"/>
            <a:ext cx="1729946" cy="830997"/>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⑨被験者登録</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・割付</a:t>
            </a:r>
            <a:r>
              <a:rPr lang="ja-JP" altLang="en-US" sz="1600" dirty="0">
                <a:latin typeface="Corbel" panose="020B0503020204020204" pitchFamily="34" charset="0"/>
                <a:ea typeface="ＭＳ Ｐゴシック" panose="020B0600070205080204" pitchFamily="50" charset="-128"/>
              </a:rPr>
              <a:t>（</a:t>
            </a:r>
            <a:r>
              <a:rPr lang="en-US" altLang="ja-JP" sz="1600" dirty="0">
                <a:latin typeface="Corbel" panose="020B0503020204020204" pitchFamily="34" charset="0"/>
                <a:ea typeface="ＭＳ Ｐゴシック" panose="020B0600070205080204" pitchFamily="50" charset="-128"/>
              </a:rPr>
              <a:t>FAX/IWRS/IVRS</a:t>
            </a:r>
            <a:r>
              <a:rPr lang="ja-JP" altLang="en-US" sz="1600" dirty="0">
                <a:latin typeface="Corbel" panose="020B0503020204020204" pitchFamily="34" charset="0"/>
                <a:ea typeface="ＭＳ Ｐゴシック" panose="020B0600070205080204" pitchFamily="50" charset="-128"/>
              </a:rPr>
              <a:t>）</a:t>
            </a:r>
          </a:p>
        </p:txBody>
      </p:sp>
      <p:sp>
        <p:nvSpPr>
          <p:cNvPr id="101" name="右矢印 100"/>
          <p:cNvSpPr/>
          <p:nvPr/>
        </p:nvSpPr>
        <p:spPr>
          <a:xfrm rot="3000000">
            <a:off x="8643930" y="2385065"/>
            <a:ext cx="1118971" cy="244773"/>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59" name="グループ化 58"/>
          <p:cNvGrpSpPr/>
          <p:nvPr/>
        </p:nvGrpSpPr>
        <p:grpSpPr>
          <a:xfrm>
            <a:off x="3805354" y="2893057"/>
            <a:ext cx="1751660" cy="1003853"/>
            <a:chOff x="1200020" y="2965292"/>
            <a:chExt cx="1751660" cy="1003853"/>
          </a:xfrm>
        </p:grpSpPr>
        <p:sp>
          <p:nvSpPr>
            <p:cNvPr id="60" name="フローチャート: 判断 59">
              <a:hlinkClick r:id="rId4" action="ppaction://hlinksldjump"/>
            </p:cNvPr>
            <p:cNvSpPr/>
            <p:nvPr/>
          </p:nvSpPr>
          <p:spPr>
            <a:xfrm>
              <a:off x="1200020" y="2965292"/>
              <a:ext cx="1610139" cy="1003853"/>
            </a:xfrm>
            <a:prstGeom prst="flowChartDecision">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61" name="正方形/長方形 60">
              <a:hlinkClick r:id="rId4" action="ppaction://hlinksldjump"/>
            </p:cNvPr>
            <p:cNvSpPr/>
            <p:nvPr/>
          </p:nvSpPr>
          <p:spPr>
            <a:xfrm>
              <a:off x="1422459" y="3203346"/>
              <a:ext cx="1529221" cy="584775"/>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③同意説明</a:t>
              </a:r>
              <a:r>
                <a:rPr lang="en-US" altLang="ja-JP" sz="1600" dirty="0">
                  <a:latin typeface="ＭＳ Ｐゴシック" panose="020B0600070205080204" pitchFamily="50" charset="-128"/>
                  <a:ea typeface="ＭＳ Ｐゴシック" panose="020B0600070205080204" pitchFamily="50" charset="-128"/>
                </a:rPr>
                <a:t/>
              </a:r>
              <a:br>
                <a:rPr lang="en-US" altLang="ja-JP" sz="1600" dirty="0">
                  <a:latin typeface="ＭＳ Ｐゴシック" panose="020B0600070205080204" pitchFamily="50" charset="-128"/>
                  <a:ea typeface="ＭＳ Ｐゴシック" panose="020B0600070205080204" pitchFamily="50" charset="-128"/>
                </a:rPr>
              </a:br>
              <a:r>
                <a:rPr lang="ja-JP" altLang="en-US" sz="1600" dirty="0">
                  <a:latin typeface="ＭＳ Ｐゴシック" panose="020B0600070205080204" pitchFamily="50" charset="-128"/>
                  <a:ea typeface="ＭＳ Ｐゴシック" panose="020B0600070205080204" pitchFamily="50" charset="-128"/>
                </a:rPr>
                <a:t>・同意取得</a:t>
              </a:r>
            </a:p>
          </p:txBody>
        </p:sp>
      </p:grpSp>
      <p:sp>
        <p:nvSpPr>
          <p:cNvPr id="65" name="右矢印 64"/>
          <p:cNvSpPr/>
          <p:nvPr/>
        </p:nvSpPr>
        <p:spPr>
          <a:xfrm rot="16200000">
            <a:off x="4259046" y="2507088"/>
            <a:ext cx="228841" cy="25271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8" name="右矢印 47"/>
          <p:cNvSpPr/>
          <p:nvPr/>
        </p:nvSpPr>
        <p:spPr>
          <a:xfrm>
            <a:off x="3381146" y="3295211"/>
            <a:ext cx="228841" cy="25271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5" name="右矢印 44"/>
          <p:cNvSpPr/>
          <p:nvPr/>
        </p:nvSpPr>
        <p:spPr>
          <a:xfrm rot="5400000">
            <a:off x="4730519" y="2518628"/>
            <a:ext cx="228841" cy="252717"/>
          </a:xfrm>
          <a:prstGeom prst="right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cxnSp>
        <p:nvCxnSpPr>
          <p:cNvPr id="47" name="直線コネクタ 46"/>
          <p:cNvCxnSpPr/>
          <p:nvPr/>
        </p:nvCxnSpPr>
        <p:spPr>
          <a:xfrm>
            <a:off x="552086" y="992807"/>
            <a:ext cx="11290853" cy="19878"/>
          </a:xfrm>
          <a:prstGeom prst="line">
            <a:avLst/>
          </a:prstGeom>
          <a:ln w="317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hlinkClick r:id="rId7" action="ppaction://hlinksldjump"/>
          </p:cNvPr>
          <p:cNvSpPr/>
          <p:nvPr/>
        </p:nvSpPr>
        <p:spPr>
          <a:xfrm>
            <a:off x="3750020" y="4480780"/>
            <a:ext cx="1787669" cy="276999"/>
          </a:xfrm>
          <a:prstGeom prst="rect">
            <a:avLst/>
          </a:prstGeom>
          <a:solidFill>
            <a:schemeClr val="accent1">
              <a:lumMod val="75000"/>
            </a:schemeClr>
          </a:solidFill>
        </p:spPr>
        <p:txBody>
          <a:bodyPr wrap="none">
            <a:spAutoFit/>
          </a:bodyPr>
          <a:lstStyle/>
          <a:p>
            <a:r>
              <a:rPr lang="en-US" altLang="ja-JP" sz="1200" b="1" dirty="0">
                <a:solidFill>
                  <a:schemeClr val="bg1"/>
                </a:solidFill>
                <a:latin typeface="ＭＳ Ｐゴシック" panose="020B0600070205080204" pitchFamily="50" charset="-128"/>
                <a:ea typeface="ＭＳ Ｐゴシック" panose="020B0600070205080204" pitchFamily="50" charset="-128"/>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１</a:t>
            </a:r>
            <a:r>
              <a:rPr lang="en-US" altLang="ja-JP" sz="1200" b="1" dirty="0">
                <a:solidFill>
                  <a:schemeClr val="bg1"/>
                </a:solidFill>
                <a:latin typeface="ＭＳ Ｐゴシック" panose="020B0600070205080204" pitchFamily="50" charset="-128"/>
                <a:ea typeface="ＭＳ Ｐゴシック" panose="020B0600070205080204" pitchFamily="50" charset="-128"/>
              </a:rPr>
              <a:t>】 </a:t>
            </a:r>
            <a:r>
              <a:rPr lang="ja-JP" altLang="en-US" sz="1200" b="1" dirty="0">
                <a:solidFill>
                  <a:schemeClr val="bg1"/>
                </a:solidFill>
                <a:latin typeface="ＭＳ Ｐゴシック" panose="020B0600070205080204" pitchFamily="50" charset="-128"/>
                <a:ea typeface="ＭＳ Ｐゴシック" panose="020B0600070205080204" pitchFamily="50" charset="-128"/>
              </a:rPr>
              <a:t>治験説明・同意取得</a:t>
            </a:r>
          </a:p>
        </p:txBody>
      </p:sp>
      <p:grpSp>
        <p:nvGrpSpPr>
          <p:cNvPr id="4" name="グループ化 3"/>
          <p:cNvGrpSpPr/>
          <p:nvPr/>
        </p:nvGrpSpPr>
        <p:grpSpPr>
          <a:xfrm>
            <a:off x="3903697" y="1429989"/>
            <a:ext cx="1582745" cy="821216"/>
            <a:chOff x="3865597" y="1429989"/>
            <a:chExt cx="1582745" cy="821216"/>
          </a:xfrm>
        </p:grpSpPr>
        <p:sp>
          <p:nvSpPr>
            <p:cNvPr id="3" name="円/楕円 2">
              <a:hlinkClick r:id="rId4" action="ppaction://hlinksldjump"/>
            </p:cNvPr>
            <p:cNvSpPr/>
            <p:nvPr/>
          </p:nvSpPr>
          <p:spPr>
            <a:xfrm>
              <a:off x="3865597" y="1429989"/>
              <a:ext cx="1476387" cy="821216"/>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83" name="正方形/長方形 82">
              <a:hlinkClick r:id="rId4" action="ppaction://hlinksldjump"/>
            </p:cNvPr>
            <p:cNvSpPr/>
            <p:nvPr/>
          </p:nvSpPr>
          <p:spPr>
            <a:xfrm>
              <a:off x="3892511" y="1680756"/>
              <a:ext cx="1555831" cy="338554"/>
            </a:xfrm>
            <a:prstGeom prst="rect">
              <a:avLst/>
            </a:prstGeom>
          </p:spPr>
          <p:txBody>
            <a:bodyPr wrap="square">
              <a:spAutoFit/>
            </a:bodyPr>
            <a:lstStyle/>
            <a:p>
              <a:r>
                <a:rPr lang="ja-JP" altLang="en-US" sz="1600" dirty="0">
                  <a:latin typeface="ＭＳ Ｐゴシック" panose="020B0600070205080204" pitchFamily="50" charset="-128"/>
                  <a:ea typeface="ＭＳ Ｐゴシック" panose="020B0600070205080204" pitchFamily="50" charset="-128"/>
                </a:rPr>
                <a:t>④被験者候補</a:t>
              </a:r>
            </a:p>
          </p:txBody>
        </p:sp>
      </p:grpSp>
      <p:sp>
        <p:nvSpPr>
          <p:cNvPr id="49" name="テキスト ボックス 48"/>
          <p:cNvSpPr txBox="1"/>
          <p:nvPr/>
        </p:nvSpPr>
        <p:spPr>
          <a:xfrm>
            <a:off x="10217924" y="4017017"/>
            <a:ext cx="535486" cy="369332"/>
          </a:xfrm>
          <a:prstGeom prst="rect">
            <a:avLst/>
          </a:prstGeom>
          <a:noFill/>
        </p:spPr>
        <p:txBody>
          <a:bodyPr wrap="square" rtlCol="0">
            <a:spAutoFit/>
          </a:bodyPr>
          <a:lstStyle/>
          <a:p>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YES</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
        <p:nvSpPr>
          <p:cNvPr id="50" name="テキスト ボックス 49"/>
          <p:cNvSpPr txBox="1"/>
          <p:nvPr/>
        </p:nvSpPr>
        <p:spPr>
          <a:xfrm>
            <a:off x="5367427" y="2996570"/>
            <a:ext cx="601905" cy="369332"/>
          </a:xfrm>
          <a:prstGeom prst="rect">
            <a:avLst/>
          </a:prstGeom>
          <a:noFill/>
        </p:spPr>
        <p:txBody>
          <a:bodyPr wrap="square" rtlCol="0">
            <a:spAutoFit/>
          </a:bodyPr>
          <a:lstStyle/>
          <a:p>
            <a:r>
              <a:rPr kumimoji="1" lang="en-US" altLang="ja-JP" dirty="0">
                <a:latin typeface="Calibri" panose="020F0502020204030204" pitchFamily="34" charset="0"/>
                <a:ea typeface="ＭＳ Ｐゴシック" panose="020B0600070205080204" pitchFamily="50" charset="-128"/>
                <a:cs typeface="Calibri" panose="020F0502020204030204" pitchFamily="34" charset="0"/>
              </a:rPr>
              <a:t>YES</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p:txBody>
      </p:sp>
    </p:spTree>
    <p:extLst>
      <p:ext uri="{BB962C8B-B14F-4D97-AF65-F5344CB8AC3E}">
        <p14:creationId xmlns:p14="http://schemas.microsoft.com/office/powerpoint/2010/main" val="2633747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68" y="11624"/>
            <a:ext cx="4849381" cy="68580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701" y="0"/>
            <a:ext cx="4870509" cy="6858000"/>
          </a:xfrm>
          <a:prstGeom prst="rect">
            <a:avLst/>
          </a:prstGeom>
        </p:spPr>
      </p:pic>
      <p:sp>
        <p:nvSpPr>
          <p:cNvPr id="7" name="動作設定ボタン: 戻る/前へ 6">
            <a:hlinkClick r:id="rId4" action="ppaction://hlinksldjump" highlightClick="1"/>
          </p:cNvPr>
          <p:cNvSpPr/>
          <p:nvPr/>
        </p:nvSpPr>
        <p:spPr>
          <a:xfrm>
            <a:off x="11451494" y="11624"/>
            <a:ext cx="619156" cy="480447"/>
          </a:xfrm>
          <a:prstGeom prst="actionButtonBackPrevious">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2025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204" y="0"/>
            <a:ext cx="4852079" cy="6858000"/>
          </a:xfrm>
          <a:prstGeom prst="rect">
            <a:avLst/>
          </a:prstGeom>
        </p:spPr>
      </p:pic>
      <p:sp>
        <p:nvSpPr>
          <p:cNvPr id="4" name="動作設定ボタン: 戻る 3">
            <a:hlinkClick r:id="" action="ppaction://hlinkshowjump?jump=lastslideviewed" highlightClick="1"/>
          </p:cNvPr>
          <p:cNvSpPr/>
          <p:nvPr/>
        </p:nvSpPr>
        <p:spPr>
          <a:xfrm>
            <a:off x="11443745" y="34382"/>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5" name="正方形/長方形 4"/>
          <p:cNvSpPr/>
          <p:nvPr/>
        </p:nvSpPr>
        <p:spPr>
          <a:xfrm>
            <a:off x="6220541" y="1478552"/>
            <a:ext cx="5140402" cy="2031325"/>
          </a:xfrm>
          <a:prstGeom prst="rect">
            <a:avLst/>
          </a:prstGeom>
        </p:spPr>
        <p:txBody>
          <a:bodyPr wrap="square">
            <a:spAutoFit/>
          </a:bodyPr>
          <a:lstStyle/>
          <a:p>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統一書式に関する記載上の注意事項</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書式</a:t>
            </a:r>
            <a:r>
              <a:rPr lang="en-US" altLang="ja-JP"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17 </a:t>
            </a:r>
            <a:r>
              <a:rPr lang="ja-JP" altLang="en-US" sz="14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（治験終了（中止・中断）報告書）</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 終了、中止、中断 チェックボックス：該当する項目をチェックする。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 実施例数：医薬品の場合は治験薬の投薬例数を、医療機器の場合は治験機器の使用例数を記載する。</a:t>
            </a:r>
          </a:p>
          <a:p>
            <a:pPr marL="180975" indent="-180975"/>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 治験結果の概要等：記載欄が不足する場合には、“別紙のとおり”等と記載して別紙を添付してもよい。なお、別紙の形式は問わない。</a:t>
            </a:r>
          </a:p>
        </p:txBody>
      </p:sp>
    </p:spTree>
    <p:extLst>
      <p:ext uri="{BB962C8B-B14F-4D97-AF65-F5344CB8AC3E}">
        <p14:creationId xmlns:p14="http://schemas.microsoft.com/office/powerpoint/2010/main" val="2442723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04142" y="510632"/>
            <a:ext cx="3405775" cy="461665"/>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参考情報（リンク集）</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19446389"/>
              </p:ext>
            </p:extLst>
          </p:nvPr>
        </p:nvGraphicFramePr>
        <p:xfrm>
          <a:off x="736567" y="972297"/>
          <a:ext cx="10699430" cy="5284125"/>
        </p:xfrm>
        <a:graphic>
          <a:graphicData uri="http://schemas.openxmlformats.org/drawingml/2006/table">
            <a:tbl>
              <a:tblPr firstRow="1" bandRow="1">
                <a:tableStyleId>{5C22544A-7EE6-4342-B048-85BDC9FD1C3A}</a:tableStyleId>
              </a:tblPr>
              <a:tblGrid>
                <a:gridCol w="3980180">
                  <a:extLst>
                    <a:ext uri="{9D8B030D-6E8A-4147-A177-3AD203B41FA5}">
                      <a16:colId xmlns:a16="http://schemas.microsoft.com/office/drawing/2014/main" xmlns="" val="20000"/>
                    </a:ext>
                  </a:extLst>
                </a:gridCol>
                <a:gridCol w="3328569">
                  <a:extLst>
                    <a:ext uri="{9D8B030D-6E8A-4147-A177-3AD203B41FA5}">
                      <a16:colId xmlns:a16="http://schemas.microsoft.com/office/drawing/2014/main" xmlns="" val="20001"/>
                    </a:ext>
                  </a:extLst>
                </a:gridCol>
                <a:gridCol w="3390681">
                  <a:extLst>
                    <a:ext uri="{9D8B030D-6E8A-4147-A177-3AD203B41FA5}">
                      <a16:colId xmlns:a16="http://schemas.microsoft.com/office/drawing/2014/main" xmlns="" val="20002"/>
                    </a:ext>
                  </a:extLst>
                </a:gridCol>
              </a:tblGrid>
              <a:tr h="992159">
                <a:tc>
                  <a:txBody>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関連情報</a:t>
                      </a: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アドレス</a:t>
                      </a:r>
                    </a:p>
                  </a:txBody>
                  <a:tcPr anchor="ctr"/>
                </a:tc>
                <a:extLst>
                  <a:ext uri="{0D108BD9-81ED-4DB2-BD59-A6C34878D82A}">
                    <a16:rowId xmlns:a16="http://schemas.microsoft.com/office/drawing/2014/main" xmlns="" val="10000"/>
                  </a:ext>
                </a:extLst>
              </a:tr>
              <a:tr h="841275">
                <a:tc>
                  <a:txBody>
                    <a:bodyPr/>
                    <a:lstStyle/>
                    <a:p>
                      <a:r>
                        <a:rPr lang="zh-TW"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治験活性化計画関連</a:t>
                      </a:r>
                      <a:endParaRPr lang="en-US" altLang="zh-TW"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・その他関連通知</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（公社）日本医師会</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治験促進センター</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http://www.jmacct.med.or.jp/plan/gcp.html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4"/>
                  </a:ext>
                </a:extLst>
              </a:tr>
              <a:tr h="926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治験について</a:t>
                      </a: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（専門的な資料をお探しの方）</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日本製薬工業協会</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4"/>
                        </a:rPr>
                        <a:t>http://www.jpma.or.jp/medicine/shinyaku/tiken/tiken/expert/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5"/>
                  </a:ext>
                </a:extLst>
              </a:tr>
              <a:tr h="841275">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厚生労働省 健康・医療</a:t>
                      </a:r>
                      <a:r>
                        <a:rPr kumimoji="1" lang="ja-JP" altLang="en-US" sz="16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a:t>
                      </a:r>
                    </a:p>
                  </a:txBody>
                  <a:tcPr anchor="ctr"/>
                </a:tc>
                <a:tc>
                  <a:txBody>
                    <a:bodyPr/>
                    <a:lstStyle/>
                    <a:p>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厚生労働省</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5"/>
                        </a:rPr>
                        <a:t>http://www.mhlw.go.jp/stf/seisakunitsuite/bunya/chiken.html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6"/>
                  </a:ext>
                </a:extLst>
              </a:tr>
              <a:tr h="841275">
                <a:tc>
                  <a:txBody>
                    <a:bodyPr/>
                    <a:lstStyle/>
                    <a:p>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PMDA</a:t>
                      </a:r>
                      <a:r>
                        <a:rPr kumimoji="1" lang="en-US" altLang="zh-TW"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zh-TW"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治験関連業務</a:t>
                      </a:r>
                      <a:endParaRPr kumimoji="1" lang="en-US" altLang="zh-TW"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zh-TW"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厚労省へのリンク切れ箇所あり）</a:t>
                      </a:r>
                      <a:endParaRPr kumimoji="1" lang="zh-TW"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zh-TW"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（独）医薬品医療機器総合機構</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PMDA</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6"/>
                        </a:rPr>
                        <a:t>http://www.pmda.go.jp/review-services/trials/0001.html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7"/>
                  </a:ext>
                </a:extLst>
              </a:tr>
              <a:tr h="841275">
                <a:tc>
                  <a:txBody>
                    <a:bodyPr/>
                    <a:lstStyle/>
                    <a:p>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JSQA</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GCP</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部会成果物</a:t>
                      </a:r>
                    </a:p>
                  </a:txBody>
                  <a:tcPr anchor="ctr"/>
                </a:tc>
                <a:tc>
                  <a:txBody>
                    <a:bodyPr/>
                    <a:lstStyle/>
                    <a:p>
                      <a:r>
                        <a:rPr kumimoji="1" lang="zh-CN"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（一社）日本</a:t>
                      </a:r>
                      <a:r>
                        <a:rPr kumimoji="1" lang="en-US" altLang="zh-CN"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QA</a:t>
                      </a:r>
                      <a:r>
                        <a:rPr kumimoji="1" lang="zh-CN"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研究会</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zh-CN"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(JSQA)</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hlinkClick r:id="rId7"/>
                        </a:rPr>
                        <a:t>http://www.jsqa.com/topics/koukai_gcp.html</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xmlns="" val="10008"/>
                  </a:ext>
                </a:extLst>
              </a:tr>
            </a:tbl>
          </a:graphicData>
        </a:graphic>
      </p:graphicFrame>
      <p:sp>
        <p:nvSpPr>
          <p:cNvPr id="5" name="動作設定ボタン: ユーザー設定 4">
            <a:hlinkClick r:id="rId8" action="ppaction://hlinksldjump" highlightClick="1"/>
          </p:cNvPr>
          <p:cNvSpPr/>
          <p:nvPr/>
        </p:nvSpPr>
        <p:spPr>
          <a:xfrm>
            <a:off x="11435997" y="34382"/>
            <a:ext cx="647700" cy="476250"/>
          </a:xfrm>
          <a:prstGeom prst="actionButtonBlank">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j-ea"/>
                <a:ea typeface="+mj-ea"/>
              </a:rPr>
              <a:t>P1</a:t>
            </a:r>
            <a:endParaRPr kumimoji="1" lang="ja-JP" altLang="en-US" sz="2000" dirty="0">
              <a:ln w="0"/>
              <a:solidFill>
                <a:schemeClr val="tx1"/>
              </a:solidFill>
              <a:effectLst>
                <a:outerShdw blurRad="38100" dist="19050" dir="2700000" algn="tl" rotWithShape="0">
                  <a:schemeClr val="dk1">
                    <a:alpha val="40000"/>
                  </a:schemeClr>
                </a:outerShdw>
              </a:effectLst>
              <a:latin typeface="+mj-ea"/>
              <a:ea typeface="+mj-ea"/>
            </a:endParaRPr>
          </a:p>
        </p:txBody>
      </p:sp>
    </p:spTree>
    <p:extLst>
      <p:ext uri="{BB962C8B-B14F-4D97-AF65-F5344CB8AC3E}">
        <p14:creationId xmlns:p14="http://schemas.microsoft.com/office/powerpoint/2010/main" val="3185746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38946211"/>
              </p:ext>
            </p:extLst>
          </p:nvPr>
        </p:nvGraphicFramePr>
        <p:xfrm>
          <a:off x="318653" y="635562"/>
          <a:ext cx="11568546" cy="6128625"/>
        </p:xfrm>
        <a:graphic>
          <a:graphicData uri="http://schemas.openxmlformats.org/drawingml/2006/table">
            <a:tbl>
              <a:tblPr firstRow="1" bandRow="1">
                <a:tableStyleId>{21E4AEA4-8DFA-4A89-87EB-49C32662AFE0}</a:tableStyleId>
              </a:tblPr>
              <a:tblGrid>
                <a:gridCol w="2514858">
                  <a:extLst>
                    <a:ext uri="{9D8B030D-6E8A-4147-A177-3AD203B41FA5}">
                      <a16:colId xmlns:a16="http://schemas.microsoft.com/office/drawing/2014/main" xmlns="" val="20000"/>
                    </a:ext>
                  </a:extLst>
                </a:gridCol>
                <a:gridCol w="3611894">
                  <a:extLst>
                    <a:ext uri="{9D8B030D-6E8A-4147-A177-3AD203B41FA5}">
                      <a16:colId xmlns:a16="http://schemas.microsoft.com/office/drawing/2014/main" xmlns="" val="20001"/>
                    </a:ext>
                  </a:extLst>
                </a:gridCol>
                <a:gridCol w="3907963">
                  <a:extLst>
                    <a:ext uri="{9D8B030D-6E8A-4147-A177-3AD203B41FA5}">
                      <a16:colId xmlns:a16="http://schemas.microsoft.com/office/drawing/2014/main" xmlns="" val="3089620067"/>
                    </a:ext>
                  </a:extLst>
                </a:gridCol>
                <a:gridCol w="1533831">
                  <a:extLst>
                    <a:ext uri="{9D8B030D-6E8A-4147-A177-3AD203B41FA5}">
                      <a16:colId xmlns:a16="http://schemas.microsoft.com/office/drawing/2014/main" xmlns="" val="20002"/>
                    </a:ext>
                  </a:extLst>
                </a:gridCol>
              </a:tblGrid>
              <a:tr h="644804">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イベント項目名</a:t>
                      </a:r>
                    </a:p>
                  </a:txBody>
                  <a:tcPr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医療機関に</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おけるリスク</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fontAlgn="ctr"/>
                      <a:r>
                        <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リスクの所在</a:t>
                      </a:r>
                      <a:r>
                        <a:rPr lang="ja-JP" altLang="en-US" sz="1400" b="1"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、低減策</a:t>
                      </a:r>
                      <a:endParaRPr lang="ja-JP" altLang="en-US" sz="14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0" marB="0" anchor="ctr">
                    <a:solidFill>
                      <a:schemeClr val="accent2">
                        <a:lumMod val="60000"/>
                        <a:lumOff val="40000"/>
                      </a:schemeClr>
                    </a:solidFill>
                  </a:tcPr>
                </a:tc>
                <a:tc>
                  <a:txBody>
                    <a:bodyP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根拠</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条文</a:t>
                      </a:r>
                    </a:p>
                  </a:txBody>
                  <a:tcPr anchor="ctr">
                    <a:solidFill>
                      <a:schemeClr val="accent2">
                        <a:lumMod val="60000"/>
                        <a:lumOff val="40000"/>
                      </a:schemeClr>
                    </a:solidFill>
                  </a:tcPr>
                </a:tc>
                <a:extLst>
                  <a:ext uri="{0D108BD9-81ED-4DB2-BD59-A6C34878D82A}">
                    <a16:rowId xmlns:a16="http://schemas.microsoft.com/office/drawing/2014/main" xmlns="" val="10000"/>
                  </a:ext>
                </a:extLst>
              </a:tr>
              <a:tr h="659587">
                <a:tc rowSpan="3">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①被験者候補の選定</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明らかに選択・除外基準に合致していない候補者を選定する</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試験概要</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を十分理解してから選定する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チェックリストを活用する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1"/>
                  </a:ext>
                </a:extLst>
              </a:tr>
              <a:tr h="565458">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選択・除外基準の問合せに係る記録を作成しない</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選択・除外基準の問合せを行った場合に</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は、その</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コミュニケーション記録を残す</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2652838876"/>
                  </a:ext>
                </a:extLst>
              </a:tr>
              <a:tr h="565458">
                <a:tc vMerge="1">
                  <a:txBody>
                    <a:bodyPr/>
                    <a:lstStyle/>
                    <a:p>
                      <a:pPr algn="l" rtl="0" fontAlgn="ctr"/>
                      <a:endParaRPr lang="zh-TW" altLang="en-US" sz="1400" b="0" i="0" u="none" strike="noStrike"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85725" marR="0" lvl="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同意取得前にスクリーニング検査を実施する （</a:t>
                      </a:r>
                      <a:r>
                        <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Wash </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out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を開始</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するなど）</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marL="0" indent="85725" algn="l" rtl="0" fontAlgn="t"/>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GCP</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を理解</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85725"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同意取得済みをダブルチェックで確認する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rtl="0" fontAlgn="t"/>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第</a:t>
                      </a:r>
                      <a:r>
                        <a:rPr lang="en-US" altLang="zh-CN"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50</a:t>
                      </a:r>
                      <a:r>
                        <a:rPr lang="zh-CN"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4" action="ppaction://hlinksldjump"/>
                        </a:rPr>
                        <a:t>】</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tr>
              <a:tr h="558137">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②スクリーニング名簿の作成</a:t>
                      </a: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スクリーニング名簿の誤記</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スクリーニング名簿作成時には、誤記を防ぐ</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ためダブルチェックで確認する</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529780497"/>
                  </a:ext>
                </a:extLst>
              </a:tr>
              <a:tr h="320671">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③同意説明・同意取得</a:t>
                      </a: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１</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治験説明・同意取得へ＞</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2"/>
                  </a:ext>
                </a:extLst>
              </a:tr>
              <a:tr h="341166">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④被験者候補</a:t>
                      </a: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１</a:t>
                      </a: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hlinkClick r:id="rId5" action="ppaction://hlinksldjump"/>
                        </a:rPr>
                        <a:t>治験説明・同意取得へ＞</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p>
                  </a:txBody>
                  <a:tcPr marL="9525" marR="9525" marT="9525" marB="0" anchor="ct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3"/>
                  </a:ext>
                </a:extLst>
              </a:tr>
              <a:tr h="364620">
                <a:tc rowSpan="5">
                  <a:txBody>
                    <a:bodyPr/>
                    <a:lstStyle/>
                    <a:p>
                      <a:pPr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⑤スクリーニング検査</a:t>
                      </a:r>
                    </a:p>
                  </a:txBody>
                  <a:tcPr marL="9525" marR="9525" marT="9525" marB="0" anchor="ctr"/>
                </a:tc>
                <a:tc>
                  <a:txBody>
                    <a:bodyPr/>
                    <a:lstStyle/>
                    <a:p>
                      <a:pPr marL="0" indent="85725"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プロトコルと</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合致した検査項目でない</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実施する検査に間違いが無いことを確認</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 </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4"/>
                  </a:ext>
                </a:extLst>
              </a:tr>
              <a:tr h="54901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治験に関係のない検査を実施する</a:t>
                      </a:r>
                    </a:p>
                  </a:txBody>
                  <a:tcPr marL="9525" marR="9525" marT="9525" marB="0" anchor="ctr"/>
                </a:tc>
                <a:tc>
                  <a:txBody>
                    <a:bodyPr/>
                    <a:lstStyle/>
                    <a:p>
                      <a:pPr marL="85725"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適格性判断で不適となった被験者候補を再度検査していない</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か確認する（</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適切な理由が無く</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5"/>
                  </a:ext>
                </a:extLst>
              </a:tr>
              <a:tr h="54901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検査を不当</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に繰り返し実施</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する </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適格性判断で不適となった被験者候補を再度検査していない</a:t>
                      </a: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か確認する（</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適切な理由が無く）</a:t>
                      </a:r>
                    </a:p>
                  </a:txBody>
                  <a:tcPr marL="9525" marR="9525" marT="9525" marB="0" anchor="ctr"/>
                </a:tc>
                <a:tc>
                  <a:txBody>
                    <a:bodyPr/>
                    <a:lstStyle/>
                    <a:p>
                      <a:pPr algn="ctr" fontAlgn="ct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6"/>
                  </a:ext>
                </a:extLst>
              </a:tr>
              <a:tr h="54901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スクリーニング検査の項目漏れ</a:t>
                      </a:r>
                    </a:p>
                  </a:txBody>
                  <a:tcPr marL="9525" marR="9525" marT="9525" marB="0" anchor="ctr"/>
                </a:tc>
                <a:tc>
                  <a:txBody>
                    <a:bodyPr/>
                    <a:lstStyle/>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スクリーニング検査の必要項目に漏れがないようにセット化しておく</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第</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44</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条</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r>
                        <a:rPr lang="ja-JP" altLang="en-US"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項</a:t>
                      </a:r>
                      <a:r>
                        <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hlinkClick r:id="rId3" action="ppaction://hlinksldjump"/>
                        </a:rPr>
                        <a:t>1)】</a:t>
                      </a:r>
                      <a:endParaRPr lang="en-US" altLang="ja-JP" sz="1400" b="0" i="0" u="none" strike="noStrike" dirty="0" smtClean="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endParaRPr>
                    </a:p>
                  </a:txBody>
                  <a:tcPr marL="9525" marR="9525" marT="9525" marB="0" anchor="ctr"/>
                </a:tc>
                <a:extLst>
                  <a:ext uri="{0D108BD9-81ED-4DB2-BD59-A6C34878D82A}">
                    <a16:rowId xmlns:a16="http://schemas.microsoft.com/office/drawing/2014/main" xmlns="" val="10007"/>
                  </a:ext>
                </a:extLst>
              </a:tr>
              <a:tr h="461676">
                <a:tc vMerge="1">
                  <a:txBody>
                    <a:bodyPr/>
                    <a:lstStyle/>
                    <a:p>
                      <a:pPr algn="l" fontAlgn="ctr"/>
                      <a:endParaRPr lang="ja-JP" altLang="en-US" sz="1400" b="0" i="0" u="none" strike="noStrike" dirty="0">
                        <a:solidFill>
                          <a:srgbClr val="FF0000"/>
                        </a:solidFill>
                        <a:effectLst/>
                        <a:latin typeface="+mn-ea"/>
                        <a:ea typeface="+mn-ea"/>
                      </a:endParaRPr>
                    </a:p>
                  </a:txBody>
                  <a:tcPr marL="9525" marR="9525" marT="9525" marB="0" anchor="ctr"/>
                </a:tc>
                <a:tc>
                  <a:txBody>
                    <a:bodyPr/>
                    <a:lstStyle/>
                    <a:p>
                      <a:pPr marL="0" indent="85725"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規定された順番で検査を実施しない</a:t>
                      </a:r>
                    </a:p>
                  </a:txBody>
                  <a:tcPr marL="9525" marR="9525" marT="9525" marB="0" anchor="ctr"/>
                </a:tc>
                <a:tc>
                  <a:txBody>
                    <a:bodyPr/>
                    <a:lstStyle/>
                    <a:p>
                      <a:pPr marL="85725" indent="0" algn="l" fontAlgn="ctr"/>
                      <a:r>
                        <a:rPr lang="ja-JP" altLang="en-US" sz="140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プロトコルを</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理解する</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85725" indent="0" algn="l" fontAlgn="ct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手順書を作成する</a:t>
                      </a:r>
                    </a:p>
                  </a:txBody>
                  <a:tcPr marL="9525" marR="9525" marT="9525" marB="0" anchor="ctr"/>
                </a:tc>
                <a:tc>
                  <a:txBody>
                    <a:bodyPr/>
                    <a:lstStyle/>
                    <a:p>
                      <a:pPr algn="ctr" fontAlgn="ctr"/>
                      <a:r>
                        <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cs typeface="メイリオ" panose="020B0604030504040204" pitchFamily="50" charset="-128"/>
                        </a:rPr>
                        <a:t>　</a:t>
                      </a:r>
                    </a:p>
                  </a:txBody>
                  <a:tcPr marL="9525" marR="9525" marT="9525" marB="0" anchor="ctr"/>
                </a:tc>
                <a:extLst>
                  <a:ext uri="{0D108BD9-81ED-4DB2-BD59-A6C34878D82A}">
                    <a16:rowId xmlns:a16="http://schemas.microsoft.com/office/drawing/2014/main" xmlns="" val="10009"/>
                  </a:ext>
                </a:extLst>
              </a:tr>
            </a:tbl>
          </a:graphicData>
        </a:graphic>
      </p:graphicFrame>
      <p:sp>
        <p:nvSpPr>
          <p:cNvPr id="6" name="動作設定ボタン: 戻る 5">
            <a:hlinkClick r:id="rId6" action="ppaction://hlinksldjump" highlightClick="1"/>
          </p:cNvPr>
          <p:cNvSpPr/>
          <p:nvPr/>
        </p:nvSpPr>
        <p:spPr>
          <a:xfrm>
            <a:off x="11463367" y="31750"/>
            <a:ext cx="647700" cy="476250"/>
          </a:xfrm>
          <a:prstGeom prst="actionButtonRetur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 name="正方形/長方形 6"/>
          <p:cNvSpPr/>
          <p:nvPr/>
        </p:nvSpPr>
        <p:spPr>
          <a:xfrm>
            <a:off x="349356" y="2632"/>
            <a:ext cx="8241434"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被験者の適格性確認、</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登録・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割付におけるリスク事例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と低減策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506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aka">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5"/>
          </a:solidFill>
        </a:ln>
      </a:spPr>
      <a:bodyPr rtlCol="0" anchor="ctr"/>
      <a:lstStyle>
        <a:defPPr algn="ctr">
          <a:defRPr kumimoji="1"/>
        </a:defPPr>
      </a:lstStyle>
      <a:style>
        <a:lnRef idx="2">
          <a:schemeClr val="accent5">
            <a:shade val="50000"/>
          </a:schemeClr>
        </a:lnRef>
        <a:fillRef idx="1">
          <a:schemeClr val="accent5"/>
        </a:fillRef>
        <a:effectRef idx="0">
          <a:schemeClr val="accent5"/>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13280</TotalTime>
  <Words>9585</Words>
  <Application>Microsoft Office PowerPoint</Application>
  <PresentationFormat>ユーザー設定</PresentationFormat>
  <Paragraphs>1762</Paragraphs>
  <Slides>82</Slides>
  <Notes>36</Notes>
  <HiddenSlides>0</HiddenSlides>
  <MMClips>0</MMClips>
  <ScaleCrop>false</ScaleCrop>
  <HeadingPairs>
    <vt:vector size="4" baseType="variant">
      <vt:variant>
        <vt:lpstr>テーマ</vt:lpstr>
      </vt:variant>
      <vt:variant>
        <vt:i4>1</vt:i4>
      </vt:variant>
      <vt:variant>
        <vt:lpstr>スライド タイトル</vt:lpstr>
      </vt:variant>
      <vt:variant>
        <vt:i4>82</vt:i4>
      </vt:variant>
    </vt:vector>
  </HeadingPairs>
  <TitlesOfParts>
    <vt:vector size="83" baseType="lpstr">
      <vt:lpstr>Office テーマ</vt:lpstr>
      <vt:lpstr>　医療機関におけるRisk Based Approach(RBA)実施に向けた 　　　　　　　　　　　　　　　　　　　　　リスクに基づく品質管理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yasuhiro akabane</dc:creator>
  <cp:lastModifiedBy>maeda-k</cp:lastModifiedBy>
  <cp:revision>1070</cp:revision>
  <cp:lastPrinted>2017-12-13T09:46:01Z</cp:lastPrinted>
  <dcterms:created xsi:type="dcterms:W3CDTF">2017-02-19T13:09:32Z</dcterms:created>
  <dcterms:modified xsi:type="dcterms:W3CDTF">2018-02-28T00:41:19Z</dcterms:modified>
</cp:coreProperties>
</file>